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2BE54-EAD5-4A7D-8DAC-C531FDC48E11}" type="datetimeFigureOut">
              <a:rPr lang="en-GB" smtClean="0"/>
              <a:t>18/09/2019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CDAF8-DAE9-41A8-B85D-4FDAE2937B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40123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2BE54-EAD5-4A7D-8DAC-C531FDC48E11}" type="datetimeFigureOut">
              <a:rPr lang="en-GB" smtClean="0"/>
              <a:t>18/09/2019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CDAF8-DAE9-41A8-B85D-4FDAE2937B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2884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2BE54-EAD5-4A7D-8DAC-C531FDC48E11}" type="datetimeFigureOut">
              <a:rPr lang="en-GB" smtClean="0"/>
              <a:t>18/09/2019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CDAF8-DAE9-41A8-B85D-4FDAE2937B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07720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2BE54-EAD5-4A7D-8DAC-C531FDC48E11}" type="datetimeFigureOut">
              <a:rPr lang="en-GB" smtClean="0"/>
              <a:t>18/09/2019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CDAF8-DAE9-41A8-B85D-4FDAE2937B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40880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2BE54-EAD5-4A7D-8DAC-C531FDC48E11}" type="datetimeFigureOut">
              <a:rPr lang="en-GB" smtClean="0"/>
              <a:t>18/09/2019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CDAF8-DAE9-41A8-B85D-4FDAE2937B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5331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2BE54-EAD5-4A7D-8DAC-C531FDC48E11}" type="datetimeFigureOut">
              <a:rPr lang="en-GB" smtClean="0"/>
              <a:t>18/09/2019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CDAF8-DAE9-41A8-B85D-4FDAE2937B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3392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2BE54-EAD5-4A7D-8DAC-C531FDC48E11}" type="datetimeFigureOut">
              <a:rPr lang="en-GB" smtClean="0"/>
              <a:t>18/09/2019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CDAF8-DAE9-41A8-B85D-4FDAE2937B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7088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2BE54-EAD5-4A7D-8DAC-C531FDC48E11}" type="datetimeFigureOut">
              <a:rPr lang="en-GB" smtClean="0"/>
              <a:t>18/09/2019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CDAF8-DAE9-41A8-B85D-4FDAE2937B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493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2BE54-EAD5-4A7D-8DAC-C531FDC48E11}" type="datetimeFigureOut">
              <a:rPr lang="en-GB" smtClean="0"/>
              <a:t>18/09/2019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CDAF8-DAE9-41A8-B85D-4FDAE2937B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7550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2BE54-EAD5-4A7D-8DAC-C531FDC48E11}" type="datetimeFigureOut">
              <a:rPr lang="en-GB" smtClean="0"/>
              <a:t>18/09/2019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CDAF8-DAE9-41A8-B85D-4FDAE2937B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253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2BE54-EAD5-4A7D-8DAC-C531FDC48E11}" type="datetimeFigureOut">
              <a:rPr lang="en-GB" smtClean="0"/>
              <a:t>18/09/2019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CDAF8-DAE9-41A8-B85D-4FDAE2937B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6215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52BE54-EAD5-4A7D-8DAC-C531FDC48E11}" type="datetimeFigureOut">
              <a:rPr lang="en-GB" smtClean="0"/>
              <a:t>18/09/2019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CCDAF8-DAE9-41A8-B85D-4FDAE2937B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597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bbc.co.uk/bitesize/ks2/maths/number/multiplication/play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4994" y="143692"/>
            <a:ext cx="9144000" cy="819014"/>
          </a:xfrm>
        </p:spPr>
        <p:txBody>
          <a:bodyPr>
            <a:normAutofit/>
          </a:bodyPr>
          <a:lstStyle/>
          <a:p>
            <a:r>
              <a:rPr lang="en-GB" sz="4400" dirty="0" smtClean="0">
                <a:solidFill>
                  <a:srgbClr val="0070C0"/>
                </a:solidFill>
              </a:rPr>
              <a:t>Welcome to Beech Class!</a:t>
            </a:r>
            <a:endParaRPr lang="en-GB" sz="4400" dirty="0">
              <a:solidFill>
                <a:srgbClr val="0070C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41566" y="5548404"/>
            <a:ext cx="9144000" cy="1309596"/>
          </a:xfrm>
        </p:spPr>
        <p:txBody>
          <a:bodyPr>
            <a:normAutofit/>
          </a:bodyPr>
          <a:lstStyle/>
          <a:p>
            <a:r>
              <a:rPr lang="en-GB" sz="3600" dirty="0" smtClean="0">
                <a:solidFill>
                  <a:srgbClr val="00B050"/>
                </a:solidFill>
              </a:rPr>
              <a:t>18</a:t>
            </a:r>
            <a:r>
              <a:rPr lang="en-GB" sz="3600" baseline="30000" dirty="0" smtClean="0">
                <a:solidFill>
                  <a:srgbClr val="00B050"/>
                </a:solidFill>
              </a:rPr>
              <a:t>th</a:t>
            </a:r>
            <a:r>
              <a:rPr lang="en-GB" sz="3600" dirty="0" smtClean="0">
                <a:solidFill>
                  <a:srgbClr val="00B050"/>
                </a:solidFill>
              </a:rPr>
              <a:t> September 2019</a:t>
            </a:r>
          </a:p>
          <a:p>
            <a:r>
              <a:rPr lang="en-GB" sz="3600" dirty="0" smtClean="0">
                <a:solidFill>
                  <a:srgbClr val="00B050"/>
                </a:solidFill>
              </a:rPr>
              <a:t>Mrs </a:t>
            </a:r>
            <a:r>
              <a:rPr lang="en-GB" sz="3600" dirty="0" err="1" smtClean="0">
                <a:solidFill>
                  <a:srgbClr val="00B050"/>
                </a:solidFill>
              </a:rPr>
              <a:t>Strover</a:t>
            </a:r>
            <a:r>
              <a:rPr lang="en-GB" sz="3600" dirty="0" smtClean="0">
                <a:solidFill>
                  <a:srgbClr val="00B050"/>
                </a:solidFill>
              </a:rPr>
              <a:t>, Mrs </a:t>
            </a:r>
            <a:r>
              <a:rPr lang="en-GB" sz="3600" dirty="0" err="1" smtClean="0">
                <a:solidFill>
                  <a:srgbClr val="00B050"/>
                </a:solidFill>
              </a:rPr>
              <a:t>Slingsby</a:t>
            </a:r>
            <a:endParaRPr lang="en-GB" sz="36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5822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0070C0"/>
                </a:solidFill>
              </a:rPr>
              <a:t>A typical week in Beech class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2400" dirty="0" smtClean="0">
                <a:solidFill>
                  <a:srgbClr val="C00000"/>
                </a:solidFill>
              </a:rPr>
              <a:t>Moody Monday: WWW books (wellbeing), Guided Reading, Maths, English, Science</a:t>
            </a:r>
          </a:p>
          <a:p>
            <a:endParaRPr lang="en-GB" sz="2400" dirty="0" smtClean="0">
              <a:solidFill>
                <a:srgbClr val="C0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Tricky Tuesday: Maths activities, Guided Reading, Maths, English, Topic/year 4 hockey term 1.</a:t>
            </a:r>
          </a:p>
          <a:p>
            <a:endParaRPr lang="en-GB" sz="2400" dirty="0" smtClean="0"/>
          </a:p>
          <a:p>
            <a:r>
              <a:rPr lang="en-GB" sz="2400" dirty="0" smtClean="0">
                <a:solidFill>
                  <a:srgbClr val="FFC000"/>
                </a:solidFill>
              </a:rPr>
              <a:t>Wordy Wednesday: Spelling practise, Guided Reading, Maths, Computing (</a:t>
            </a:r>
            <a:r>
              <a:rPr lang="en-GB" sz="2400" dirty="0">
                <a:solidFill>
                  <a:srgbClr val="FFC000"/>
                </a:solidFill>
              </a:rPr>
              <a:t>M</a:t>
            </a:r>
            <a:r>
              <a:rPr lang="en-GB" sz="2400" dirty="0" smtClean="0">
                <a:solidFill>
                  <a:srgbClr val="FFC000"/>
                </a:solidFill>
              </a:rPr>
              <a:t>rs Godden), Times tables test, AR points, PE (lacrosse)</a:t>
            </a:r>
          </a:p>
          <a:p>
            <a:endParaRPr lang="en-GB" sz="2400" dirty="0" smtClean="0"/>
          </a:p>
          <a:p>
            <a:r>
              <a:rPr lang="en-GB" sz="2400" dirty="0" smtClean="0">
                <a:solidFill>
                  <a:srgbClr val="92D050"/>
                </a:solidFill>
              </a:rPr>
              <a:t>Thinking Thursday: PHSE, Guided Reading, Maths, English, RE, Music</a:t>
            </a:r>
          </a:p>
          <a:p>
            <a:endParaRPr lang="en-GB" sz="2400" dirty="0" smtClean="0"/>
          </a:p>
          <a:p>
            <a:r>
              <a:rPr lang="en-GB" sz="2400" dirty="0" smtClean="0">
                <a:solidFill>
                  <a:srgbClr val="00B050"/>
                </a:solidFill>
              </a:rPr>
              <a:t>Finishing Friday: Newsround, Guided Reading, Maths, English, Art/DT/French</a:t>
            </a:r>
            <a:endParaRPr lang="en-GB" sz="24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4387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0070C0"/>
                </a:solidFill>
              </a:rPr>
              <a:t>Reading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>
                <a:solidFill>
                  <a:srgbClr val="7030A0"/>
                </a:solidFill>
              </a:rPr>
              <a:t>Children take AR Star test every term</a:t>
            </a:r>
          </a:p>
          <a:p>
            <a:r>
              <a:rPr lang="en-GB" dirty="0" smtClean="0">
                <a:solidFill>
                  <a:srgbClr val="002060"/>
                </a:solidFill>
              </a:rPr>
              <a:t>AR reading time am and pm – take quiz </a:t>
            </a:r>
            <a:r>
              <a:rPr lang="en-GB" dirty="0" err="1" smtClean="0">
                <a:solidFill>
                  <a:srgbClr val="002060"/>
                </a:solidFill>
              </a:rPr>
              <a:t>etc</a:t>
            </a:r>
            <a:endParaRPr lang="en-GB" dirty="0" smtClean="0">
              <a:solidFill>
                <a:srgbClr val="002060"/>
              </a:solidFill>
            </a:endParaRPr>
          </a:p>
          <a:p>
            <a:r>
              <a:rPr lang="en-GB" dirty="0" smtClean="0">
                <a:solidFill>
                  <a:srgbClr val="0070C0"/>
                </a:solidFill>
              </a:rPr>
              <a:t>AR points – every Wednesday – chart – prize every term</a:t>
            </a:r>
          </a:p>
          <a:p>
            <a:r>
              <a:rPr lang="en-GB" dirty="0" smtClean="0">
                <a:solidFill>
                  <a:srgbClr val="00B0F0"/>
                </a:solidFill>
              </a:rPr>
              <a:t>READING BOOK IN SCHOOL EVERY DAY!</a:t>
            </a:r>
          </a:p>
          <a:p>
            <a:r>
              <a:rPr lang="en-GB" dirty="0" smtClean="0">
                <a:solidFill>
                  <a:srgbClr val="00B050"/>
                </a:solidFill>
              </a:rPr>
              <a:t>Please read with your child for 10-15 minutes every day – little and often is usually best. If your child prefers to read alone, ask them questions about the book – are they enjoying it? Who is their favourite character? Why? What do they think will happen next?</a:t>
            </a:r>
          </a:p>
          <a:p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Reading log/journal collected every Wednesday –lots of activities for children to do in these – points awarded to go on chart.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322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Guided Reading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551940" y="2542381"/>
          <a:ext cx="9088120" cy="2917825"/>
        </p:xfrm>
        <a:graphic>
          <a:graphicData uri="http://schemas.openxmlformats.org/drawingml/2006/table">
            <a:tbl>
              <a:tblPr firstRow="1" firstCol="1" bandRow="1"/>
              <a:tblGrid>
                <a:gridCol w="1809750">
                  <a:extLst>
                    <a:ext uri="{9D8B030D-6E8A-4147-A177-3AD203B41FA5}">
                      <a16:colId xmlns:a16="http://schemas.microsoft.com/office/drawing/2014/main" val="1741020911"/>
                    </a:ext>
                  </a:extLst>
                </a:gridCol>
                <a:gridCol w="1810385">
                  <a:extLst>
                    <a:ext uri="{9D8B030D-6E8A-4147-A177-3AD203B41FA5}">
                      <a16:colId xmlns:a16="http://schemas.microsoft.com/office/drawing/2014/main" val="2677559101"/>
                    </a:ext>
                  </a:extLst>
                </a:gridCol>
                <a:gridCol w="1867535">
                  <a:extLst>
                    <a:ext uri="{9D8B030D-6E8A-4147-A177-3AD203B41FA5}">
                      <a16:colId xmlns:a16="http://schemas.microsoft.com/office/drawing/2014/main" val="1153570983"/>
                    </a:ext>
                  </a:extLst>
                </a:gridCol>
                <a:gridCol w="1824990">
                  <a:extLst>
                    <a:ext uri="{9D8B030D-6E8A-4147-A177-3AD203B41FA5}">
                      <a16:colId xmlns:a16="http://schemas.microsoft.com/office/drawing/2014/main" val="1458944054"/>
                    </a:ext>
                  </a:extLst>
                </a:gridCol>
                <a:gridCol w="1775460">
                  <a:extLst>
                    <a:ext uri="{9D8B030D-6E8A-4147-A177-3AD203B41FA5}">
                      <a16:colId xmlns:a16="http://schemas.microsoft.com/office/drawing/2014/main" val="2854354980"/>
                    </a:ext>
                  </a:extLst>
                </a:gridCol>
              </a:tblGrid>
              <a:tr h="3282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Monday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Tuesday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Wednesday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Thursday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Friday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16373806"/>
                  </a:ext>
                </a:extLst>
              </a:tr>
              <a:tr h="6565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Guided Reading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(Mrs Slingsby)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Guided Reading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(Mrs Slingsby)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Guided Reading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(Mrs Slingsby)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Guided Reading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(Mrs Woodwood)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Inference Training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Whole class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Mrs Strover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8412425"/>
                  </a:ext>
                </a:extLst>
              </a:tr>
              <a:tr h="6381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Inference Training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Independent task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Inference Training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Independent task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Inference Training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Independent task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Inference Training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Independent Task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Inference Training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Whole class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Mrs Strover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5437472"/>
                  </a:ext>
                </a:extLst>
              </a:tr>
              <a:tr h="6565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Guided Reading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(Mrs Strover)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Guided Reading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(Mrs Strover)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Guided Reading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(Mrs Strover)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Guided Reading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(Mrs Strover)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Inference Training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Whole class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Mrs Strover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2339959"/>
                  </a:ext>
                </a:extLst>
              </a:tr>
              <a:tr h="6381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Comprehension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(reading with Hazel class)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Comprehension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(reading with Hazel class)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Comprehension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(reading with Hazel class)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Comprehension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(reading with Hazel class)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Inference Training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Whole class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Mrs </a:t>
                      </a:r>
                      <a:r>
                        <a:rPr lang="en-GB" sz="11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Strover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0598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8582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00B050"/>
                </a:solidFill>
              </a:rPr>
              <a:t>Spellings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>
                <a:solidFill>
                  <a:srgbClr val="0070C0"/>
                </a:solidFill>
              </a:rPr>
              <a:t>New spellings given out on Friday – in “Spellings to learn” book – spares always available – just ask!</a:t>
            </a:r>
          </a:p>
          <a:p>
            <a:r>
              <a:rPr lang="en-GB" dirty="0" smtClean="0">
                <a:solidFill>
                  <a:srgbClr val="0070C0"/>
                </a:solidFill>
              </a:rPr>
              <a:t>Wednesday – Wordy Wednesday practise</a:t>
            </a:r>
          </a:p>
          <a:p>
            <a:r>
              <a:rPr lang="en-GB" dirty="0" smtClean="0">
                <a:solidFill>
                  <a:srgbClr val="0070C0"/>
                </a:solidFill>
              </a:rPr>
              <a:t>Thursday – test</a:t>
            </a:r>
          </a:p>
          <a:p>
            <a:endParaRPr lang="en-GB" dirty="0"/>
          </a:p>
          <a:p>
            <a:r>
              <a:rPr lang="en-GB" dirty="0" smtClean="0">
                <a:solidFill>
                  <a:srgbClr val="00B050"/>
                </a:solidFill>
              </a:rPr>
              <a:t>How can you help your child with spellings? </a:t>
            </a:r>
          </a:p>
          <a:p>
            <a:r>
              <a:rPr lang="en-GB" dirty="0" smtClean="0">
                <a:solidFill>
                  <a:srgbClr val="00B050"/>
                </a:solidFill>
              </a:rPr>
              <a:t>Find the way that works for your child – this may vary from week to week – look for patterns, repeated writing of the word, look-say-cover-write-check, oral practise, making words from play-dough, spotting words in real life (have they seen them in their reading book?)</a:t>
            </a:r>
            <a:endParaRPr lang="en-GB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409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00B050"/>
                </a:solidFill>
              </a:rPr>
              <a:t>Times tables 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92D050"/>
                </a:solidFill>
              </a:rPr>
              <a:t>Tested weekly</a:t>
            </a:r>
          </a:p>
          <a:p>
            <a:r>
              <a:rPr lang="en-GB" dirty="0" smtClean="0">
                <a:solidFill>
                  <a:srgbClr val="00B050"/>
                </a:solidFill>
              </a:rPr>
              <a:t>Personal progression through Bronze – Platinum</a:t>
            </a:r>
          </a:p>
          <a:p>
            <a:r>
              <a:rPr lang="en-GB" dirty="0" smtClean="0">
                <a:solidFill>
                  <a:srgbClr val="92D050"/>
                </a:solidFill>
              </a:rPr>
              <a:t>Practise – rhymes, repetition, rote learning, songs/raps (</a:t>
            </a:r>
            <a:r>
              <a:rPr lang="en-GB" dirty="0" err="1" smtClean="0">
                <a:solidFill>
                  <a:srgbClr val="92D050"/>
                </a:solidFill>
              </a:rPr>
              <a:t>youtube</a:t>
            </a:r>
            <a:r>
              <a:rPr lang="en-GB" dirty="0" smtClean="0">
                <a:solidFill>
                  <a:srgbClr val="92D050"/>
                </a:solidFill>
              </a:rPr>
              <a:t>), BBC </a:t>
            </a:r>
            <a:r>
              <a:rPr lang="en-GB" dirty="0" err="1" smtClean="0">
                <a:solidFill>
                  <a:srgbClr val="92D050"/>
                </a:solidFill>
              </a:rPr>
              <a:t>Bitesize</a:t>
            </a:r>
            <a:r>
              <a:rPr lang="en-GB" dirty="0" smtClean="0">
                <a:solidFill>
                  <a:srgbClr val="92D050"/>
                </a:solidFill>
              </a:rPr>
              <a:t> practise games, </a:t>
            </a:r>
            <a:r>
              <a:rPr lang="en-GB" dirty="0" err="1" smtClean="0">
                <a:solidFill>
                  <a:srgbClr val="92D050"/>
                </a:solidFill>
              </a:rPr>
              <a:t>Mathletics</a:t>
            </a:r>
            <a:r>
              <a:rPr lang="en-GB" dirty="0" smtClean="0">
                <a:solidFill>
                  <a:srgbClr val="92D050"/>
                </a:solidFill>
              </a:rPr>
              <a:t>, </a:t>
            </a:r>
            <a:r>
              <a:rPr lang="en-GB" dirty="0" err="1" smtClean="0">
                <a:solidFill>
                  <a:srgbClr val="92D050"/>
                </a:solidFill>
              </a:rPr>
              <a:t>TTRockstars</a:t>
            </a:r>
            <a:endParaRPr lang="en-GB" dirty="0" smtClean="0">
              <a:solidFill>
                <a:srgbClr val="92D050"/>
              </a:solidFill>
            </a:endParaRPr>
          </a:p>
          <a:p>
            <a:endParaRPr lang="en-GB" dirty="0" smtClean="0">
              <a:solidFill>
                <a:srgbClr val="92D050"/>
              </a:solidFill>
            </a:endParaRPr>
          </a:p>
          <a:p>
            <a:r>
              <a:rPr lang="en-GB" dirty="0" smtClean="0">
                <a:hlinkClick r:id="rId2"/>
              </a:rPr>
              <a:t>http://www.bbc.co.uk/bitesize/ks2/maths/number/multiplication/play/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3868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Having Fun!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sz="4000" dirty="0" smtClean="0">
                <a:solidFill>
                  <a:srgbClr val="FFC000"/>
                </a:solidFill>
              </a:rPr>
              <a:t>Children learn when they are happy and having fun.</a:t>
            </a:r>
          </a:p>
          <a:p>
            <a:r>
              <a:rPr lang="en-GB" sz="4000" dirty="0" smtClean="0">
                <a:solidFill>
                  <a:srgbClr val="FFC000"/>
                </a:solidFill>
              </a:rPr>
              <a:t>We want them to be engaged in their learning and keen to try new things.</a:t>
            </a:r>
          </a:p>
          <a:p>
            <a:r>
              <a:rPr lang="en-GB" sz="4000" dirty="0" smtClean="0">
                <a:solidFill>
                  <a:srgbClr val="FFC000"/>
                </a:solidFill>
              </a:rPr>
              <a:t>If your child has worries or concerns, please let me know – or get them to talk to myself or Mrs </a:t>
            </a:r>
            <a:r>
              <a:rPr lang="en-GB" sz="4000" dirty="0" err="1" smtClean="0">
                <a:solidFill>
                  <a:srgbClr val="FFC000"/>
                </a:solidFill>
              </a:rPr>
              <a:t>Slingsby</a:t>
            </a:r>
            <a:r>
              <a:rPr lang="en-GB" sz="4000" dirty="0" smtClean="0">
                <a:solidFill>
                  <a:srgbClr val="FFC000"/>
                </a:solidFill>
              </a:rPr>
              <a:t> – we can always find a solution.</a:t>
            </a:r>
          </a:p>
          <a:p>
            <a:r>
              <a:rPr lang="en-GB" sz="4000" dirty="0" smtClean="0">
                <a:solidFill>
                  <a:srgbClr val="FFC000"/>
                </a:solidFill>
              </a:rPr>
              <a:t>We try to plan learning in ways to suit all children – games in maths, trips for writing, “out of seat learning” to complement traditional desk style learning.</a:t>
            </a:r>
          </a:p>
          <a:p>
            <a:endParaRPr lang="en-GB" sz="40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4422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7030A0"/>
                </a:solidFill>
              </a:rPr>
              <a:t>Behaviour</a:t>
            </a:r>
            <a:endParaRPr lang="en-GB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2"/>
                </a:solidFill>
              </a:rPr>
              <a:t>We have lots to do in year 4 and 5, so there is no time for poor behaviour.</a:t>
            </a:r>
          </a:p>
          <a:p>
            <a:endParaRPr lang="en-GB" dirty="0" smtClean="0">
              <a:solidFill>
                <a:schemeClr val="accent2"/>
              </a:solidFill>
            </a:endParaRPr>
          </a:p>
          <a:p>
            <a:r>
              <a:rPr lang="en-GB" dirty="0" smtClean="0">
                <a:solidFill>
                  <a:srgbClr val="00B050"/>
                </a:solidFill>
              </a:rPr>
              <a:t>As per previous classes: yellow and red cards</a:t>
            </a:r>
          </a:p>
          <a:p>
            <a:endParaRPr lang="en-GB" dirty="0" smtClean="0">
              <a:solidFill>
                <a:srgbClr val="00B050"/>
              </a:solidFill>
            </a:endParaRPr>
          </a:p>
          <a:p>
            <a:r>
              <a:rPr lang="en-GB" dirty="0" smtClean="0">
                <a:solidFill>
                  <a:srgbClr val="FFC000"/>
                </a:solidFill>
              </a:rPr>
              <a:t>Rewards for good behaviour: team points, Gold Awards, catch me being good cards, reward tokens in weekly draw.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8464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General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en-GB" dirty="0" smtClean="0">
                <a:solidFill>
                  <a:srgbClr val="92D050"/>
                </a:solidFill>
              </a:rPr>
              <a:t>Please </a:t>
            </a:r>
            <a:r>
              <a:rPr lang="en-GB" dirty="0">
                <a:solidFill>
                  <a:srgbClr val="92D050"/>
                </a:solidFill>
              </a:rPr>
              <a:t>ensure your child arrives promptly at school, ready to </a:t>
            </a:r>
            <a:r>
              <a:rPr lang="en-GB" dirty="0" smtClean="0">
                <a:solidFill>
                  <a:srgbClr val="92D050"/>
                </a:solidFill>
              </a:rPr>
              <a:t>learn. We have Early Work every morning and the children all need to complete this ready for their learning throughout the day/week.</a:t>
            </a:r>
          </a:p>
          <a:p>
            <a:pPr lvl="0"/>
            <a:endParaRPr lang="en-GB" dirty="0">
              <a:solidFill>
                <a:prstClr val="black"/>
              </a:solidFill>
            </a:endParaRPr>
          </a:p>
          <a:p>
            <a:pPr lvl="0"/>
            <a:r>
              <a:rPr lang="en-GB" dirty="0">
                <a:solidFill>
                  <a:srgbClr val="00B050"/>
                </a:solidFill>
              </a:rPr>
              <a:t>Uniform is mandatory – please ensure uniform is named and PE kit is in school at all times – we sometimes have </a:t>
            </a:r>
            <a:r>
              <a:rPr lang="en-GB" dirty="0" smtClean="0">
                <a:solidFill>
                  <a:srgbClr val="00B050"/>
                </a:solidFill>
              </a:rPr>
              <a:t>workshops </a:t>
            </a:r>
            <a:r>
              <a:rPr lang="en-GB" dirty="0">
                <a:solidFill>
                  <a:srgbClr val="00B050"/>
                </a:solidFill>
              </a:rPr>
              <a:t>outside of normal PE sessions</a:t>
            </a:r>
            <a:r>
              <a:rPr lang="en-GB" dirty="0" smtClean="0">
                <a:solidFill>
                  <a:srgbClr val="00B050"/>
                </a:solidFill>
              </a:rPr>
              <a:t>.</a:t>
            </a:r>
          </a:p>
          <a:p>
            <a:pPr lvl="0"/>
            <a:endParaRPr lang="en-GB" dirty="0">
              <a:solidFill>
                <a:prstClr val="black"/>
              </a:solidFill>
            </a:endParaRPr>
          </a:p>
          <a:p>
            <a:pPr lvl="0"/>
            <a:r>
              <a:rPr lang="en-GB" dirty="0" smtClean="0">
                <a:solidFill>
                  <a:srgbClr val="00B0F0"/>
                </a:solidFill>
              </a:rPr>
              <a:t>Check the class webpages to see what we’ve been up to…</a:t>
            </a:r>
          </a:p>
          <a:p>
            <a:pPr lvl="0"/>
            <a:endParaRPr lang="en-GB" dirty="0" smtClean="0">
              <a:solidFill>
                <a:srgbClr val="00B0F0"/>
              </a:solidFill>
            </a:endParaRPr>
          </a:p>
          <a:p>
            <a:pPr lvl="0"/>
            <a:r>
              <a:rPr lang="en-GB" dirty="0" smtClean="0">
                <a:solidFill>
                  <a:srgbClr val="00B0F0"/>
                </a:solidFill>
              </a:rPr>
              <a:t>http://www.elhamprimary.co.uk/term-1-4/</a:t>
            </a:r>
            <a:endParaRPr lang="en-GB" dirty="0">
              <a:solidFill>
                <a:srgbClr val="00B0F0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3928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dirty="0" smtClean="0"/>
              <a:t>Thanks for coming!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9986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707</Words>
  <Application>Microsoft Office PowerPoint</Application>
  <PresentationFormat>Widescreen</PresentationFormat>
  <Paragraphs>107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Office Theme</vt:lpstr>
      <vt:lpstr>Welcome to Beech Class!</vt:lpstr>
      <vt:lpstr>A typical week in Beech class</vt:lpstr>
      <vt:lpstr>Reading</vt:lpstr>
      <vt:lpstr>Guided Reading</vt:lpstr>
      <vt:lpstr>Spellings</vt:lpstr>
      <vt:lpstr>Times tables </vt:lpstr>
      <vt:lpstr>Having Fun!</vt:lpstr>
      <vt:lpstr>Behaviour</vt:lpstr>
      <vt:lpstr>General</vt:lpstr>
      <vt:lpstr>Thanks for coming!</vt:lpstr>
    </vt:vector>
  </TitlesOfParts>
  <Company>Elham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Beech Class!</dc:title>
  <dc:creator>StroverP</dc:creator>
  <cp:lastModifiedBy>StroverP</cp:lastModifiedBy>
  <cp:revision>11</cp:revision>
  <dcterms:created xsi:type="dcterms:W3CDTF">2018-09-12T08:53:29Z</dcterms:created>
  <dcterms:modified xsi:type="dcterms:W3CDTF">2019-09-18T15:24:55Z</dcterms:modified>
</cp:coreProperties>
</file>