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3" r:id="rId3"/>
    <p:sldId id="294" r:id="rId4"/>
    <p:sldId id="295" r:id="rId5"/>
    <p:sldId id="296" r:id="rId6"/>
    <p:sldId id="307" r:id="rId7"/>
    <p:sldId id="308" r:id="rId8"/>
    <p:sldId id="306" r:id="rId9"/>
    <p:sldId id="297" r:id="rId10"/>
    <p:sldId id="298" r:id="rId11"/>
    <p:sldId id="299" r:id="rId12"/>
  </p:sldIdLst>
  <p:sldSz cx="9144000" cy="6858000" type="screen4x3"/>
  <p:notesSz cx="6858000" cy="9144000"/>
  <p:embeddedFontLst>
    <p:embeddedFont>
      <p:font typeface="Sassoon Infant Rg" panose="02000503030000020003" charset="0"/>
      <p:regular r:id="rId15"/>
      <p:bold r:id="rId16"/>
    </p:embeddedFont>
    <p:embeddedFont>
      <p:font typeface="Tuffy-TTF" panose="020B0603060100000000"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C4F1"/>
    <a:srgbClr val="019540"/>
    <a:srgbClr val="009285"/>
    <a:srgbClr val="00C0AE"/>
    <a:srgbClr val="00A898"/>
    <a:srgbClr val="00D2BE"/>
    <a:srgbClr val="6CBB84"/>
    <a:srgbClr val="0096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howGuides="1">
      <p:cViewPr varScale="1">
        <p:scale>
          <a:sx n="73" d="100"/>
          <a:sy n="73" d="100"/>
        </p:scale>
        <p:origin x="1194"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F970D92B-EF94-4EE6-9F76-A879E1EC5976}" type="datetimeFigureOut">
              <a:rPr lang="en-GB"/>
              <a:pPr>
                <a:defRPr/>
              </a:pPr>
              <a:t>25/06/2020</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5A73C693-3CFB-4A82-9765-549AFABB12CE}" type="slidenum">
              <a:rPr lang="en-GB"/>
              <a:pPr>
                <a:defRPr/>
              </a:pPr>
              <a:t>‹#›</a:t>
            </a:fld>
            <a:endParaRPr lang="en-GB" dirty="0"/>
          </a:p>
        </p:txBody>
      </p:sp>
    </p:spTree>
    <p:extLst>
      <p:ext uri="{BB962C8B-B14F-4D97-AF65-F5344CB8AC3E}">
        <p14:creationId xmlns:p14="http://schemas.microsoft.com/office/powerpoint/2010/main" val="40293314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F8D8D355-FC81-40D5-80EB-59A16B5B01F2}" type="datetimeFigureOut">
              <a:rPr lang="en-GB"/>
              <a:pPr>
                <a:defRPr/>
              </a:pPr>
              <a:t>25/06/2020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E35585D4-3A42-48A0-8FE0-7A74F5466EBF}" type="slidenum">
              <a:rPr lang="en-GB"/>
              <a:pPr>
                <a:defRPr/>
              </a:pPr>
              <a:t>‹#›</a:t>
            </a:fld>
            <a:endParaRPr lang="en-GB" dirty="0"/>
          </a:p>
        </p:txBody>
      </p:sp>
    </p:spTree>
    <p:extLst>
      <p:ext uri="{BB962C8B-B14F-4D97-AF65-F5344CB8AC3E}">
        <p14:creationId xmlns:p14="http://schemas.microsoft.com/office/powerpoint/2010/main" val="125924774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7166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911EE231-8ACA-4A6A-B93F-4951E3379DC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2793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EBC1396-0F2B-44ED-B215-FD89D83A538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3446965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98BB4A70-302D-4D72-BB84-81650ED3C8CD}"/>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7791DDD6-B60B-4248-B49E-A5E1941092E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7B31ECB0-6DE9-481B-9175-68C1E19D8C2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CFFA19C1-0C0D-4193-9B44-15BAD96BA45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2A7056A2-3BFB-404C-8DC5-587F7E7D272D}"/>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026566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3057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0431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 Id="rId5" Type="http://schemas.openxmlformats.org/officeDocument/2006/relationships/hyperlink" Target="https://www.flickr.com/photos/debaird/104787626/in/photolist-ag4Hd-o13qp-HKeEu-nZBym-7t7HN8-Us71U1-7t7J4a-5agnif-o12Rv-7hdDhQ-9o61M6-nZBvV-daqgMD-3xkyRd-nZBxw-36nuCv-ceUUws-9jDppS-abyaoE-5Hw4rT-VnN1Eb-ag4Gw-bZxNmq-77xbfV-o13rR-7cn64p-abJFDU-cSLSMb-abnXsF-abokmt-rmbCup-JSX5W-6n2x4W-9X6Vkm-9zq5xo-6G8v35-daKG5z-abrA2m-6G4BfF-9tt79B-cgDozf-79iu-4kp49u-4kk2f6-jHdqP-9fNVGx-6G4B56-dGjjgz-cSLSRm-abyaRs" TargetMode="External"/><Relationship Id="rId4" Type="http://schemas.openxmlformats.org/officeDocument/2006/relationships/hyperlink" Target="https://www.flickr.com/photos/imnotquitejack/1468377492/in/photolist-3eKPtj-VWvm7u-GCpU2-h9agV-e6C5qq-6uhRMV-6LxKT4-f74V5a-29w1Zq-9qWzYp-7cntpw-aEk8vM-9LnxEc-9NS7p7-8GpPx5-xF97z-49FRhn-jUVDG-Wdq8qp-h9agX-4HS26S-bCNB55-PDJup-GYCbnN-PDJyk-xM2N-4HMLTr-btmUF1-MDhBm-W1Vwqc-qmFzc-rdDLy-qPyz1S-9pqfZZ-vFBRFZ-PDJyg-67LYXm-dBWJeF-6xETF-4HMLMZ-cG25Nb-8N8BK6-7VEehP-MDhWL-hqodw-4HMLpn-pdZCow-W3dGEe-abKAmP-nUR9c3"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Success Criteria</a:t>
            </a:r>
          </a:p>
        </p:txBody>
      </p:sp>
      <p:sp>
        <p:nvSpPr>
          <p:cNvPr id="11269"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Aim</a:t>
            </a:r>
          </a:p>
        </p:txBody>
      </p:sp>
      <p:sp>
        <p:nvSpPr>
          <p:cNvPr id="11270" name="Content Placeholder 15"/>
          <p:cNvSpPr>
            <a:spLocks noGrp="1" noChangeArrowheads="1"/>
          </p:cNvSpPr>
          <p:nvPr>
            <p:ph idx="1"/>
          </p:nvPr>
        </p:nvSpPr>
        <p:spPr>
          <a:xfrm>
            <a:off x="628650" y="1127125"/>
            <a:ext cx="7886700" cy="1409700"/>
          </a:xfrm>
        </p:spPr>
        <p:txBody>
          <a:bodyPr>
            <a:normAutofit/>
          </a:bodyPr>
          <a:lstStyle/>
          <a:p>
            <a:r>
              <a:rPr lang="en-GB" altLang="en-US" smtClean="0">
                <a:latin typeface="Twinkl" pitchFamily="2" charset="0"/>
              </a:rPr>
              <a:t>I can explain why and how laws are made and identify what might happen if laws are broken.</a:t>
            </a:r>
          </a:p>
        </p:txBody>
      </p:sp>
      <p:sp>
        <p:nvSpPr>
          <p:cNvPr id="11271" name="Content Placeholder 15"/>
          <p:cNvSpPr txBox="1">
            <a:spLocks noChangeArrowheads="1"/>
          </p:cNvSpPr>
          <p:nvPr/>
        </p:nvSpPr>
        <p:spPr bwMode="auto">
          <a:xfrm>
            <a:off x="628650" y="3467100"/>
            <a:ext cx="7886700"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explain what laws are.</a:t>
            </a:r>
          </a:p>
          <a:p>
            <a:pPr eaLnBrk="1" hangingPunct="1"/>
            <a:r>
              <a:rPr lang="en-GB" altLang="en-US" dirty="0">
                <a:ea typeface="Sassoon Infant Rg" panose="02000503030000020003" pitchFamily="50" charset="0"/>
                <a:cs typeface="Sassoon Infant Rg" panose="02000503030000020003" pitchFamily="50" charset="0"/>
              </a:rPr>
              <a:t>I can talk about how laws help me.</a:t>
            </a:r>
          </a:p>
          <a:p>
            <a:pPr eaLnBrk="1" hangingPunct="1"/>
            <a:r>
              <a:rPr lang="en-GB" altLang="en-US" dirty="0">
                <a:ea typeface="Sassoon Infant Rg" panose="02000503030000020003" pitchFamily="50" charset="0"/>
                <a:cs typeface="Sassoon Infant Rg" panose="02000503030000020003" pitchFamily="50" charset="0"/>
              </a:rPr>
              <a:t>I can discuss images which show anti-social and aggressive behaviour and their consequences.</a:t>
            </a:r>
          </a:p>
          <a:p>
            <a:pPr eaLnBrk="1" hangingPunct="1"/>
            <a:r>
              <a:rPr lang="en-GB" altLang="en-US" dirty="0">
                <a:ea typeface="Sassoon Infant Rg" panose="02000503030000020003" pitchFamily="50" charset="0"/>
                <a:cs typeface="Sassoon Infant Rg" panose="02000503030000020003" pitchFamily="50" charset="0"/>
              </a:rPr>
              <a:t>I can write a Beginner’s Guide to British Law.</a:t>
            </a:r>
          </a:p>
          <a:p>
            <a:pPr eaLnBrk="1" hangingPunct="1"/>
            <a:r>
              <a:rPr lang="en-GB" altLang="en-US" dirty="0">
                <a:ea typeface="Sassoon Infant Rg" panose="02000503030000020003" pitchFamily="50" charset="0"/>
                <a:cs typeface="Sassoon Infant Rg" panose="02000503030000020003" pitchFamily="50" charset="0"/>
              </a:rPr>
              <a:t>I can think about what society would be like if we didn’t have laws.</a:t>
            </a:r>
          </a:p>
        </p:txBody>
      </p:sp>
      <p:sp>
        <p:nvSpPr>
          <p:cNvPr id="11272"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panose="020B0603060100000000" pitchFamily="34" charset="0"/>
                <a:cs typeface="Arial" panose="020B0604020202020204" pitchFamily="34" charset="0"/>
                <a:hlinkClick r:id="rId2"/>
              </a:rPr>
              <a:t>PSHE Association</a:t>
            </a:r>
            <a:r>
              <a:rPr lang="en-GB" altLang="en-US" sz="800" baseline="30000">
                <a:solidFill>
                  <a:schemeClr val="tx1"/>
                </a:solidFill>
                <a:latin typeface="Tuffy-TTF" panose="020B0603060100000000" pitchFamily="34" charset="0"/>
                <a:cs typeface="Arial" panose="020B0604020202020204" pitchFamily="34" charset="0"/>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peech Bubble: Rectangle 10">
            <a:extLst>
              <a:ext uri="{FF2B5EF4-FFF2-40B4-BE49-F238E27FC236}">
                <a16:creationId xmlns:a16="http://schemas.microsoft.com/office/drawing/2014/main" id="{D822CEA7-AA35-48F1-89C3-3587B8A3D5EC}"/>
              </a:ext>
            </a:extLst>
          </p:cNvPr>
          <p:cNvSpPr/>
          <p:nvPr/>
        </p:nvSpPr>
        <p:spPr>
          <a:xfrm>
            <a:off x="3324225" y="2060575"/>
            <a:ext cx="2259013" cy="792163"/>
          </a:xfrm>
          <a:prstGeom prst="wedgeRectCallout">
            <a:avLst>
              <a:gd name="adj1" fmla="val 65894"/>
              <a:gd name="adj2" fmla="val -42360"/>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Speech Bubble: Rectangle 9">
            <a:extLst>
              <a:ext uri="{FF2B5EF4-FFF2-40B4-BE49-F238E27FC236}">
                <a16:creationId xmlns:a16="http://schemas.microsoft.com/office/drawing/2014/main" id="{F786EF12-A577-4EE5-BE05-004090F070A1}"/>
              </a:ext>
            </a:extLst>
          </p:cNvPr>
          <p:cNvSpPr/>
          <p:nvPr/>
        </p:nvSpPr>
        <p:spPr>
          <a:xfrm>
            <a:off x="3324225" y="1196975"/>
            <a:ext cx="2259013" cy="792163"/>
          </a:xfrm>
          <a:prstGeom prst="wedgeRectCallout">
            <a:avLst>
              <a:gd name="adj1" fmla="val -65040"/>
              <a:gd name="adj2" fmla="val -24081"/>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324225" y="1268413"/>
            <a:ext cx="225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How does the law help us? </a:t>
            </a:r>
          </a:p>
        </p:txBody>
      </p:sp>
      <p:sp>
        <p:nvSpPr>
          <p:cNvPr id="5" name="Rectangle 4"/>
          <p:cNvSpPr>
            <a:spLocks noChangeArrowheads="1"/>
          </p:cNvSpPr>
          <p:nvPr/>
        </p:nvSpPr>
        <p:spPr bwMode="auto">
          <a:xfrm>
            <a:off x="3324225" y="2133600"/>
            <a:ext cx="22590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What could happen if laws are broken?</a:t>
            </a:r>
          </a:p>
        </p:txBody>
      </p:sp>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238" y="900113"/>
            <a:ext cx="1793875" cy="527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844550"/>
            <a:ext cx="2160587"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noChangeArrowheads="1"/>
          </p:cNvSpPr>
          <p:nvPr>
            <p:ph type="title"/>
          </p:nvPr>
        </p:nvSpPr>
        <p:spPr>
          <a:xfrm>
            <a:off x="457200" y="479425"/>
            <a:ext cx="8220075" cy="993775"/>
          </a:xfrm>
        </p:spPr>
        <p:txBody>
          <a:bodyPr/>
          <a:lstStyle/>
          <a:p>
            <a:r>
              <a:rPr lang="en-GB" altLang="en-US" smtClean="0"/>
              <a:t>The Law</a:t>
            </a:r>
          </a:p>
        </p:txBody>
      </p:sp>
      <p:sp>
        <p:nvSpPr>
          <p:cNvPr id="4" name="Rectangle 3"/>
          <p:cNvSpPr>
            <a:spLocks noChangeArrowheads="1"/>
          </p:cNvSpPr>
          <p:nvPr/>
        </p:nvSpPr>
        <p:spPr bwMode="auto">
          <a:xfrm>
            <a:off x="3917950" y="320675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smtClean="0"/>
              <a:t>Write </a:t>
            </a:r>
            <a:r>
              <a:rPr lang="en-GB" altLang="en-US" dirty="0"/>
              <a:t>down everything you already know about the law in Britain. </a:t>
            </a:r>
          </a:p>
        </p:txBody>
      </p:sp>
      <p:sp>
        <p:nvSpPr>
          <p:cNvPr id="5" name="Rectangle 4"/>
          <p:cNvSpPr>
            <a:spLocks noChangeArrowheads="1"/>
          </p:cNvSpPr>
          <p:nvPr/>
        </p:nvSpPr>
        <p:spPr bwMode="auto">
          <a:xfrm>
            <a:off x="3924300" y="3924300"/>
            <a:ext cx="47163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Now, share all you know with </a:t>
            </a:r>
            <a:r>
              <a:rPr lang="en-GB" altLang="en-US" dirty="0" smtClean="0"/>
              <a:t>someone else.</a:t>
            </a:r>
            <a:endParaRPr lang="en-GB" altLang="en-US" dirty="0"/>
          </a:p>
        </p:txBody>
      </p:sp>
      <p:sp>
        <p:nvSpPr>
          <p:cNvPr id="6" name="Thought Bubble: Cloud 5">
            <a:extLst>
              <a:ext uri="{FF2B5EF4-FFF2-40B4-BE49-F238E27FC236}">
                <a16:creationId xmlns:a16="http://schemas.microsoft.com/office/drawing/2014/main" id="{EF001410-6860-4874-8D02-6642D00FFC0C}"/>
              </a:ext>
            </a:extLst>
          </p:cNvPr>
          <p:cNvSpPr/>
          <p:nvPr/>
        </p:nvSpPr>
        <p:spPr>
          <a:xfrm>
            <a:off x="3924300" y="1412875"/>
            <a:ext cx="3455988" cy="1800225"/>
          </a:xfrm>
          <a:prstGeom prst="cloudCallout">
            <a:avLst>
              <a:gd name="adj1" fmla="val -81243"/>
              <a:gd name="adj2" fmla="val 3071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do you already know about the law in Britain?</a:t>
            </a:r>
          </a:p>
        </p:txBody>
      </p:sp>
      <p:pic>
        <p:nvPicPr>
          <p:cNvPr id="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479550"/>
            <a:ext cx="360045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ai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par>
                          <p:cTn id="17" fill="hold" nodeType="afterGroup">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D172A27-B780-4AA9-A599-F73ED9C9B6DF}"/>
              </a:ext>
            </a:extLst>
          </p:cNvPr>
          <p:cNvSpPr/>
          <p:nvPr/>
        </p:nvSpPr>
        <p:spPr>
          <a:xfrm>
            <a:off x="647700" y="5141913"/>
            <a:ext cx="7848600" cy="10826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DBAB3BC0-D3B6-41CA-97F8-8CCA8E820C02}"/>
              </a:ext>
            </a:extLst>
          </p:cNvPr>
          <p:cNvSpPr/>
          <p:nvPr/>
        </p:nvSpPr>
        <p:spPr>
          <a:xfrm>
            <a:off x="647700" y="2692400"/>
            <a:ext cx="4895850" cy="10826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itle 1"/>
          <p:cNvSpPr>
            <a:spLocks noGrp="1" noChangeArrowheads="1"/>
          </p:cNvSpPr>
          <p:nvPr>
            <p:ph type="title"/>
          </p:nvPr>
        </p:nvSpPr>
        <p:spPr>
          <a:xfrm>
            <a:off x="457200" y="479425"/>
            <a:ext cx="8220075" cy="993775"/>
          </a:xfrm>
        </p:spPr>
        <p:txBody>
          <a:bodyPr/>
          <a:lstStyle/>
          <a:p>
            <a:r>
              <a:rPr lang="en-GB" altLang="en-US" smtClean="0"/>
              <a:t>How British Law Helps Us</a:t>
            </a:r>
          </a:p>
        </p:txBody>
      </p:sp>
      <p:sp>
        <p:nvSpPr>
          <p:cNvPr id="3" name="Rectangle 2"/>
          <p:cNvSpPr>
            <a:spLocks noChangeArrowheads="1"/>
          </p:cNvSpPr>
          <p:nvPr/>
        </p:nvSpPr>
        <p:spPr bwMode="auto">
          <a:xfrm>
            <a:off x="722313" y="1541463"/>
            <a:ext cx="3494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In Britain, there are many laws.</a:t>
            </a:r>
          </a:p>
        </p:txBody>
      </p:sp>
      <p:sp>
        <p:nvSpPr>
          <p:cNvPr id="4" name="Rectangle 3"/>
          <p:cNvSpPr>
            <a:spLocks noChangeArrowheads="1"/>
          </p:cNvSpPr>
          <p:nvPr/>
        </p:nvSpPr>
        <p:spPr bwMode="auto">
          <a:xfrm>
            <a:off x="719138" y="1916113"/>
            <a:ext cx="41052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Laws are rules which we have to keep when living and working in Britain.</a:t>
            </a:r>
          </a:p>
        </p:txBody>
      </p:sp>
      <p:sp>
        <p:nvSpPr>
          <p:cNvPr id="5" name="Rectangle 4"/>
          <p:cNvSpPr>
            <a:spLocks noChangeArrowheads="1"/>
          </p:cNvSpPr>
          <p:nvPr/>
        </p:nvSpPr>
        <p:spPr bwMode="auto">
          <a:xfrm>
            <a:off x="719138" y="2771775"/>
            <a:ext cx="40687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They are made to protect all British people, helping to keep them safe, happy and well.</a:t>
            </a:r>
          </a:p>
        </p:txBody>
      </p:sp>
      <p:sp>
        <p:nvSpPr>
          <p:cNvPr id="6" name="Rectangle 5"/>
          <p:cNvSpPr>
            <a:spLocks noChangeArrowheads="1"/>
          </p:cNvSpPr>
          <p:nvPr/>
        </p:nvSpPr>
        <p:spPr bwMode="auto">
          <a:xfrm>
            <a:off x="719138" y="3860800"/>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British laws are made in parliament at Westminster. Some British laws are also discussed in the Welsh Assembly, Scottish Parliament and the Northern Ireland Assembly. Some laws apply in the whole of the United Kingdom, while others only in one, two or three of the countries.</a:t>
            </a:r>
          </a:p>
        </p:txBody>
      </p:sp>
      <p:sp>
        <p:nvSpPr>
          <p:cNvPr id="7" name="Rectangle 6"/>
          <p:cNvSpPr>
            <a:spLocks noChangeArrowheads="1"/>
          </p:cNvSpPr>
          <p:nvPr/>
        </p:nvSpPr>
        <p:spPr bwMode="auto">
          <a:xfrm>
            <a:off x="719138" y="5229225"/>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Most of the laws in Britain are enforced by police officers in the different regions of the United Kingdom.  Police officers are helped to enforce the laws by other groups, such as the National Crime Agency. </a:t>
            </a:r>
          </a:p>
        </p:txBody>
      </p:sp>
      <p:pic>
        <p:nvPicPr>
          <p:cNvPr id="12"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1554163"/>
            <a:ext cx="3779837" cy="222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P spid="3" grpId="0"/>
      <p:bldP spid="4" grpId="0"/>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itle 1"/>
          <p:cNvSpPr>
            <a:spLocks noGrp="1" noChangeArrowheads="1"/>
          </p:cNvSpPr>
          <p:nvPr>
            <p:ph type="title"/>
          </p:nvPr>
        </p:nvSpPr>
        <p:spPr>
          <a:xfrm>
            <a:off x="457200" y="479425"/>
            <a:ext cx="8220075" cy="993775"/>
          </a:xfrm>
        </p:spPr>
        <p:txBody>
          <a:bodyPr/>
          <a:lstStyle/>
          <a:p>
            <a:r>
              <a:rPr lang="en-GB" altLang="en-US" smtClean="0"/>
              <a:t>How British Law Helps Us</a:t>
            </a:r>
          </a:p>
        </p:txBody>
      </p:sp>
      <p:sp>
        <p:nvSpPr>
          <p:cNvPr id="4" name="Rectangle 3"/>
          <p:cNvSpPr>
            <a:spLocks noChangeArrowheads="1"/>
          </p:cNvSpPr>
          <p:nvPr/>
        </p:nvSpPr>
        <p:spPr bwMode="auto">
          <a:xfrm>
            <a:off x="619125" y="3195638"/>
            <a:ext cx="34845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Look carefully at the British </a:t>
            </a:r>
            <a:r>
              <a:rPr lang="en-GB" altLang="en-US" dirty="0" smtClean="0"/>
              <a:t>laws. </a:t>
            </a:r>
            <a:r>
              <a:rPr lang="en-GB" altLang="en-US" dirty="0"/>
              <a:t>D</a:t>
            </a:r>
            <a:r>
              <a:rPr lang="en-GB" altLang="en-US" dirty="0" smtClean="0"/>
              <a:t>iscuss </a:t>
            </a:r>
            <a:r>
              <a:rPr lang="en-GB" altLang="en-US" dirty="0"/>
              <a:t>how it helps and protects British people.</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11638" y="1755775"/>
            <a:ext cx="4300537" cy="3041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AAF29FE-0279-4665-97C8-8460AA169AF3}"/>
              </a:ext>
            </a:extLst>
          </p:cNvPr>
          <p:cNvSpPr/>
          <p:nvPr/>
        </p:nvSpPr>
        <p:spPr>
          <a:xfrm>
            <a:off x="550863" y="2957513"/>
            <a:ext cx="7189787" cy="145732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1"/>
          <p:cNvSpPr>
            <a:spLocks noGrp="1" noChangeArrowheads="1"/>
          </p:cNvSpPr>
          <p:nvPr>
            <p:ph type="title"/>
          </p:nvPr>
        </p:nvSpPr>
        <p:spPr>
          <a:xfrm>
            <a:off x="457200" y="479425"/>
            <a:ext cx="8220075" cy="993775"/>
          </a:xfrm>
        </p:spPr>
        <p:txBody>
          <a:bodyPr/>
          <a:lstStyle/>
          <a:p>
            <a:pPr algn="ctr"/>
            <a:r>
              <a:rPr lang="en-GB" altLang="en-US" sz="3600" smtClean="0"/>
              <a:t>Consequences of Breaking</a:t>
            </a:r>
            <a:br>
              <a:rPr lang="en-GB" altLang="en-US" sz="3600" smtClean="0"/>
            </a:br>
            <a:r>
              <a:rPr lang="en-GB" altLang="en-US" sz="3600" smtClean="0"/>
              <a:t>the Law</a:t>
            </a:r>
          </a:p>
        </p:txBody>
      </p:sp>
      <p:sp>
        <p:nvSpPr>
          <p:cNvPr id="3" name="Rectangle 2"/>
          <p:cNvSpPr>
            <a:spLocks noChangeArrowheads="1"/>
          </p:cNvSpPr>
          <p:nvPr/>
        </p:nvSpPr>
        <p:spPr bwMode="auto">
          <a:xfrm>
            <a:off x="723900" y="2060575"/>
            <a:ext cx="64404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There are consequences if we break the laws of our country. </a:t>
            </a:r>
          </a:p>
        </p:txBody>
      </p:sp>
      <p:sp>
        <p:nvSpPr>
          <p:cNvPr id="4" name="Rectangle 3"/>
          <p:cNvSpPr>
            <a:spLocks noChangeArrowheads="1"/>
          </p:cNvSpPr>
          <p:nvPr/>
        </p:nvSpPr>
        <p:spPr bwMode="auto">
          <a:xfrm>
            <a:off x="712788" y="2462213"/>
            <a:ext cx="4032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What consequences can you think of?</a:t>
            </a:r>
          </a:p>
        </p:txBody>
      </p:sp>
      <p:sp>
        <p:nvSpPr>
          <p:cNvPr id="5" name="Rectangle 4"/>
          <p:cNvSpPr>
            <a:spLocks noChangeArrowheads="1"/>
          </p:cNvSpPr>
          <p:nvPr/>
        </p:nvSpPr>
        <p:spPr bwMode="auto">
          <a:xfrm>
            <a:off x="712788" y="3098800"/>
            <a:ext cx="59356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The consequences are different depending on the age of the person who has broken the law, but they could include getting a warning from the police, getting arrested, having to pay a fine or being sent to prison. </a:t>
            </a:r>
          </a:p>
        </p:txBody>
      </p:sp>
      <p:pic>
        <p:nvPicPr>
          <p:cNvPr id="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74543" flipH="1">
            <a:off x="3289300" y="3092450"/>
            <a:ext cx="5635625" cy="358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1CF50534-ED15-450B-AF13-AC625ABD014E}"/>
              </a:ext>
            </a:extLst>
          </p:cNvPr>
          <p:cNvSpPr/>
          <p:nvPr/>
        </p:nvSpPr>
        <p:spPr>
          <a:xfrm>
            <a:off x="636588" y="5229225"/>
            <a:ext cx="6429375" cy="64928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9037D782-AFB1-43E7-BB18-D98CF9FFE184}"/>
              </a:ext>
            </a:extLst>
          </p:cNvPr>
          <p:cNvSpPr/>
          <p:nvPr/>
        </p:nvSpPr>
        <p:spPr>
          <a:xfrm>
            <a:off x="630238" y="2070100"/>
            <a:ext cx="6429375" cy="6000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3" name="Group 2"/>
          <p:cNvGrpSpPr>
            <a:grpSpLocks/>
          </p:cNvGrpSpPr>
          <p:nvPr/>
        </p:nvGrpSpPr>
        <p:grpSpPr bwMode="auto">
          <a:xfrm>
            <a:off x="7194550" y="2228850"/>
            <a:ext cx="1395413" cy="1395413"/>
            <a:chOff x="4788025" y="4522833"/>
            <a:chExt cx="1569992" cy="1569992"/>
          </a:xfrm>
        </p:grpSpPr>
        <p:sp>
          <p:nvSpPr>
            <p:cNvPr id="4" name="Oval 3">
              <a:hlinkClick r:id="" action="ppaction://noaction"/>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500" name="Rectangle 4">
              <a:hlinkClick r:id="" action="ppaction://noaction"/>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Consolidating</a:t>
              </a:r>
            </a:p>
          </p:txBody>
        </p:sp>
      </p:grpSp>
      <p:grpSp>
        <p:nvGrpSpPr>
          <p:cNvPr id="6" name="Group 5"/>
          <p:cNvGrpSpPr>
            <a:grpSpLocks/>
          </p:cNvGrpSpPr>
          <p:nvPr/>
        </p:nvGrpSpPr>
        <p:grpSpPr bwMode="auto">
          <a:xfrm>
            <a:off x="7196138" y="3689350"/>
            <a:ext cx="1401762" cy="1395413"/>
            <a:chOff x="6574042" y="4512842"/>
            <a:chExt cx="1577281" cy="1569992"/>
          </a:xfrm>
        </p:grpSpPr>
        <p:sp>
          <p:nvSpPr>
            <p:cNvPr id="7" name="Oval 6">
              <a:hlinkClick r:id="" action="ppaction://noaction"/>
            </p:cNvPr>
            <p:cNvSpPr/>
            <p:nvPr/>
          </p:nvSpPr>
          <p:spPr>
            <a:xfrm>
              <a:off x="6574042" y="4512842"/>
              <a:ext cx="1570136"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498" name="Rectangle 7">
              <a:hlinkClick r:id="" action="ppaction://noaction"/>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Reflecting </a:t>
              </a:r>
            </a:p>
          </p:txBody>
        </p:sp>
      </p:grpSp>
      <p:sp>
        <p:nvSpPr>
          <p:cNvPr id="9" name="Rectangle 8"/>
          <p:cNvSpPr>
            <a:spLocks noChangeArrowheads="1"/>
          </p:cNvSpPr>
          <p:nvPr/>
        </p:nvSpPr>
        <p:spPr bwMode="auto">
          <a:xfrm>
            <a:off x="630238" y="1484313"/>
            <a:ext cx="78295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Choosing to act in a way which breaks British law can have harmful consequences for the person breaking the law, but also for the community.</a:t>
            </a:r>
          </a:p>
        </p:txBody>
      </p:sp>
      <p:sp>
        <p:nvSpPr>
          <p:cNvPr id="10" name="Rectangle 9"/>
          <p:cNvSpPr>
            <a:spLocks noChangeArrowheads="1"/>
          </p:cNvSpPr>
          <p:nvPr/>
        </p:nvSpPr>
        <p:spPr bwMode="auto">
          <a:xfrm>
            <a:off x="630238" y="2082800"/>
            <a:ext cx="64293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solidFill>
                  <a:schemeClr val="bg1"/>
                </a:solidFill>
              </a:rPr>
              <a:t>Look carefully at the images below, which show people making bad choices and breaking British laws. </a:t>
            </a:r>
          </a:p>
        </p:txBody>
      </p:sp>
      <p:sp>
        <p:nvSpPr>
          <p:cNvPr id="11" name="Rectangle 10"/>
          <p:cNvSpPr>
            <a:spLocks noChangeArrowheads="1"/>
          </p:cNvSpPr>
          <p:nvPr/>
        </p:nvSpPr>
        <p:spPr bwMode="auto">
          <a:xfrm>
            <a:off x="638175" y="5260975"/>
            <a:ext cx="64293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solidFill>
                  <a:schemeClr val="bg1"/>
                </a:solidFill>
              </a:rPr>
              <a:t>What do you think the consequences were for the person who broke the law?</a:t>
            </a:r>
          </a:p>
        </p:txBody>
      </p:sp>
      <p:sp>
        <p:nvSpPr>
          <p:cNvPr id="12" name="Rectangle 11"/>
          <p:cNvSpPr>
            <a:spLocks noChangeArrowheads="1"/>
          </p:cNvSpPr>
          <p:nvPr/>
        </p:nvSpPr>
        <p:spPr bwMode="auto">
          <a:xfrm>
            <a:off x="636588" y="5970588"/>
            <a:ext cx="60309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What do you think the consequences were for the community?</a:t>
            </a:r>
          </a:p>
        </p:txBody>
      </p:sp>
      <p:sp>
        <p:nvSpPr>
          <p:cNvPr id="13" name="Rectangle 12"/>
          <p:cNvSpPr>
            <a:spLocks noChangeArrowheads="1"/>
          </p:cNvSpPr>
          <p:nvPr/>
        </p:nvSpPr>
        <p:spPr bwMode="auto">
          <a:xfrm>
            <a:off x="636588" y="5272088"/>
            <a:ext cx="78311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We all have the freedom and power to make good choices, which means we won’t face the consequences of breaking British Law. Let’s all be good British citizens and keep British Laws, for our own good and for the good of others.</a:t>
            </a:r>
          </a:p>
        </p:txBody>
      </p:sp>
      <p:sp>
        <p:nvSpPr>
          <p:cNvPr id="20491" name="Title 1"/>
          <p:cNvSpPr>
            <a:spLocks noGrp="1" noChangeArrowheads="1"/>
          </p:cNvSpPr>
          <p:nvPr>
            <p:ph type="title"/>
          </p:nvPr>
        </p:nvSpPr>
        <p:spPr>
          <a:xfrm>
            <a:off x="457200" y="479425"/>
            <a:ext cx="8220075" cy="993775"/>
          </a:xfrm>
        </p:spPr>
        <p:txBody>
          <a:bodyPr/>
          <a:lstStyle/>
          <a:p>
            <a:pPr algn="ctr"/>
            <a:r>
              <a:rPr lang="en-GB" altLang="en-US" sz="3600" smtClean="0"/>
              <a:t>Consequences of Breaking</a:t>
            </a:r>
            <a:br>
              <a:rPr lang="en-GB" altLang="en-US" sz="3600" smtClean="0"/>
            </a:br>
            <a:r>
              <a:rPr lang="en-GB" altLang="en-US" sz="3600" smtClean="0"/>
              <a:t>the Law</a:t>
            </a:r>
          </a:p>
        </p:txBody>
      </p:sp>
      <p:pic>
        <p:nvPicPr>
          <p:cNvPr id="18" name="Picture 17"/>
          <p:cNvPicPr>
            <a:picLocks noChangeAspect="1" noChangeArrowheads="1"/>
          </p:cNvPicPr>
          <p:nvPr/>
        </p:nvPicPr>
        <p:blipFill>
          <a:blip r:embed="rId2">
            <a:extLst>
              <a:ext uri="{28A0092B-C50C-407E-A947-70E740481C1C}">
                <a14:useLocalDpi xmlns:a14="http://schemas.microsoft.com/office/drawing/2010/main" val="0"/>
              </a:ext>
            </a:extLst>
          </a:blip>
          <a:srcRect t="4257" b="10860"/>
          <a:stretch>
            <a:fillRect/>
          </a:stretch>
        </p:blipFill>
        <p:spPr bwMode="auto">
          <a:xfrm>
            <a:off x="630238" y="2705100"/>
            <a:ext cx="39878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2963" y="2700338"/>
            <a:ext cx="24066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701675" y="5013325"/>
            <a:ext cx="3916363"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500">
                <a:solidFill>
                  <a:schemeClr val="bg1"/>
                </a:solidFill>
                <a:latin typeface="Tuffy-TTF" panose="020B0603060100000000" pitchFamily="34" charset="0"/>
              </a:rPr>
              <a:t>Photo courtesy of jon collier (@</a:t>
            </a:r>
            <a:r>
              <a:rPr lang="en-GB" altLang="en-US" sz="500">
                <a:solidFill>
                  <a:srgbClr val="1155CC"/>
                </a:solidFill>
                <a:latin typeface="Tuffy-TTF" panose="020B0603060100000000" pitchFamily="34" charset="0"/>
                <a:hlinkClick r:id="rId4"/>
              </a:rPr>
              <a:t>flickr.com</a:t>
            </a:r>
            <a:r>
              <a:rPr lang="en-GB" altLang="en-US" sz="500">
                <a:solidFill>
                  <a:schemeClr val="bg1"/>
                </a:solidFill>
                <a:latin typeface="Tuffy-TTF" panose="020B0603060100000000" pitchFamily="34" charset="0"/>
              </a:rPr>
              <a:t>)</a:t>
            </a:r>
            <a:r>
              <a:rPr lang="en-GB" altLang="en-US" sz="500">
                <a:solidFill>
                  <a:srgbClr val="222222"/>
                </a:solidFill>
                <a:latin typeface="Tuffy-TTF" panose="020B0603060100000000" pitchFamily="34" charset="0"/>
              </a:rPr>
              <a:t> </a:t>
            </a:r>
            <a:r>
              <a:rPr lang="en-GB" altLang="en-US" sz="500">
                <a:solidFill>
                  <a:schemeClr val="bg1"/>
                </a:solidFill>
                <a:latin typeface="Tuffy-TTF" panose="020B0603060100000000" pitchFamily="34" charset="0"/>
              </a:rPr>
              <a:t>- granted under creative commons licence</a:t>
            </a:r>
          </a:p>
        </p:txBody>
      </p:sp>
      <p:sp>
        <p:nvSpPr>
          <p:cNvPr id="21" name="Rectangle 20"/>
          <p:cNvSpPr>
            <a:spLocks noChangeArrowheads="1"/>
          </p:cNvSpPr>
          <p:nvPr/>
        </p:nvSpPr>
        <p:spPr bwMode="auto">
          <a:xfrm>
            <a:off x="4652963" y="5013325"/>
            <a:ext cx="2406650"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500">
                <a:solidFill>
                  <a:schemeClr val="bg1"/>
                </a:solidFill>
                <a:latin typeface="Tuffy-TTF" panose="020B0603060100000000" pitchFamily="34" charset="0"/>
              </a:rPr>
              <a:t>Photo courtesy of debaird (@</a:t>
            </a:r>
            <a:r>
              <a:rPr lang="en-GB" altLang="en-US" sz="500">
                <a:solidFill>
                  <a:srgbClr val="1155CC"/>
                </a:solidFill>
                <a:latin typeface="Tuffy-TTF" panose="020B0603060100000000" pitchFamily="34" charset="0"/>
                <a:hlinkClick r:id="rId5"/>
              </a:rPr>
              <a:t>flickr.com</a:t>
            </a:r>
            <a:r>
              <a:rPr lang="en-GB" altLang="en-US" sz="500">
                <a:solidFill>
                  <a:schemeClr val="bg1"/>
                </a:solidFill>
                <a:latin typeface="Tuffy-TTF" panose="020B0603060100000000" pitchFamily="34" charset="0"/>
              </a:rPr>
              <a:t>)</a:t>
            </a:r>
            <a:r>
              <a:rPr lang="en-GB" altLang="en-US" sz="500">
                <a:solidFill>
                  <a:srgbClr val="222222"/>
                </a:solidFill>
                <a:latin typeface="Tuffy-TTF" panose="020B0603060100000000" pitchFamily="34" charset="0"/>
              </a:rPr>
              <a:t> </a:t>
            </a:r>
            <a:r>
              <a:rPr lang="en-GB" altLang="en-US" sz="500">
                <a:solidFill>
                  <a:schemeClr val="bg1"/>
                </a:solidFill>
                <a:latin typeface="Tuffy-TTF" panose="020B0603060100000000" pitchFamily="34" charset="0"/>
              </a:rPr>
              <a:t>- granted under creative commons licence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par>
                                <p:cTn id="50" presetID="10" presetClass="exit" presetSubtype="0" fill="hold" grpId="1"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1"/>
                                        </p:tgtEl>
                                      </p:cBhvr>
                                    </p:animEffect>
                                    <p:set>
                                      <p:cBhvr>
                                        <p:cTn id="55" dur="1" fill="hold">
                                          <p:stCondLst>
                                            <p:cond delay="499"/>
                                          </p:stCondLst>
                                        </p:cTn>
                                        <p:tgtEl>
                                          <p:spTgt spid="11"/>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12"/>
                                        </p:tgtEl>
                                      </p:cBhvr>
                                    </p:animEffect>
                                    <p:set>
                                      <p:cBhvr>
                                        <p:cTn id="58" dur="1" fill="hold">
                                          <p:stCondLst>
                                            <p:cond delay="499"/>
                                          </p:stCondLst>
                                        </p:cTn>
                                        <p:tgtEl>
                                          <p:spTgt spid="12"/>
                                        </p:tgtEl>
                                        <p:attrNameLst>
                                          <p:attrName>style.visibility</p:attrName>
                                        </p:attrNameLst>
                                      </p:cBhvr>
                                      <p:to>
                                        <p:strVal val="hidden"/>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53" presetClass="entr" presetSubtype="16"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2" grpId="0" animBg="1"/>
      <p:bldP spid="9" grpId="0"/>
      <p:bldP spid="10" grpId="0"/>
      <p:bldP spid="11" grpId="0"/>
      <p:bldP spid="11" grpId="1"/>
      <p:bldP spid="12" grpId="0"/>
      <p:bldP spid="12" grpId="1"/>
      <p:bldP spid="13" grpId="0"/>
      <p:bldP spid="2"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055734E-F046-4D10-9CF6-D4DF0846E33F}"/>
              </a:ext>
            </a:extLst>
          </p:cNvPr>
          <p:cNvSpPr/>
          <p:nvPr/>
        </p:nvSpPr>
        <p:spPr>
          <a:xfrm>
            <a:off x="755650" y="1693863"/>
            <a:ext cx="7632700" cy="747712"/>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904A02E7-5BCB-49EC-B606-278D01FEE9B4}"/>
              </a:ext>
            </a:extLst>
          </p:cNvPr>
          <p:cNvSpPr/>
          <p:nvPr/>
        </p:nvSpPr>
        <p:spPr>
          <a:xfrm>
            <a:off x="755650" y="4508500"/>
            <a:ext cx="3600450" cy="36988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extLst>
              <a:ext uri="{FF2B5EF4-FFF2-40B4-BE49-F238E27FC236}">
                <a16:creationId xmlns:a16="http://schemas.microsoft.com/office/drawing/2014/main" id="{EDA09EFC-D5AF-4A7E-987A-4F19BFDB319D}"/>
              </a:ext>
            </a:extLst>
          </p:cNvPr>
          <p:cNvSpPr/>
          <p:nvPr/>
        </p:nvSpPr>
        <p:spPr>
          <a:xfrm>
            <a:off x="755650" y="4868863"/>
            <a:ext cx="3600450" cy="1296987"/>
          </a:xfrm>
          <a:prstGeom prst="rect">
            <a:avLst/>
          </a:prstGeom>
          <a:solidFill>
            <a:srgbClr val="00C0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3" name="Title 1"/>
          <p:cNvSpPr>
            <a:spLocks noGrp="1" noChangeArrowheads="1"/>
          </p:cNvSpPr>
          <p:nvPr>
            <p:ph type="title"/>
          </p:nvPr>
        </p:nvSpPr>
        <p:spPr>
          <a:xfrm>
            <a:off x="457200" y="479425"/>
            <a:ext cx="8220075" cy="993775"/>
          </a:xfrm>
        </p:spPr>
        <p:txBody>
          <a:bodyPr/>
          <a:lstStyle/>
          <a:p>
            <a:pPr algn="ctr"/>
            <a:r>
              <a:rPr lang="en-GB" altLang="en-US" sz="3600" smtClean="0"/>
              <a:t>A Beginner’s Guide to </a:t>
            </a:r>
            <a:br>
              <a:rPr lang="en-GB" altLang="en-US" sz="3600" smtClean="0"/>
            </a:br>
            <a:r>
              <a:rPr lang="en-GB" altLang="en-US" sz="3600" smtClean="0"/>
              <a:t>British Law</a:t>
            </a:r>
            <a:endParaRPr lang="en-GB" altLang="en-US" sz="1600" smtClean="0"/>
          </a:p>
        </p:txBody>
      </p:sp>
      <p:sp>
        <p:nvSpPr>
          <p:cNvPr id="3" name="Rectangle 2"/>
          <p:cNvSpPr>
            <a:spLocks noChangeArrowheads="1"/>
          </p:cNvSpPr>
          <p:nvPr/>
        </p:nvSpPr>
        <p:spPr bwMode="auto">
          <a:xfrm>
            <a:off x="827088" y="174466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British law is in an important part of our society. It keeps British people safe and happy.</a:t>
            </a:r>
          </a:p>
        </p:txBody>
      </p:sp>
      <p:sp>
        <p:nvSpPr>
          <p:cNvPr id="4" name="Rectangle 3"/>
          <p:cNvSpPr>
            <a:spLocks noChangeArrowheads="1"/>
          </p:cNvSpPr>
          <p:nvPr/>
        </p:nvSpPr>
        <p:spPr bwMode="auto">
          <a:xfrm>
            <a:off x="827088" y="2541588"/>
            <a:ext cx="360045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Help others to understand this by writing a </a:t>
            </a:r>
            <a:r>
              <a:rPr lang="en-GB" altLang="en-US" b="1"/>
              <a:t>Beginner’s Guide to British Law</a:t>
            </a:r>
            <a:r>
              <a:rPr lang="en-GB" altLang="en-US"/>
              <a:t>. Explain what the law is, how it helps us and the consequences of breaking it.</a:t>
            </a:r>
          </a:p>
        </p:txBody>
      </p:sp>
      <p:sp>
        <p:nvSpPr>
          <p:cNvPr id="5" name="Rectangle 4">
            <a:extLst>
              <a:ext uri="{FF2B5EF4-FFF2-40B4-BE49-F238E27FC236}">
                <a16:creationId xmlns:a16="http://schemas.microsoft.com/office/drawing/2014/main" id="{EFBBCF09-C8AE-4A6E-8B92-827EDFCAA3DC}"/>
              </a:ext>
            </a:extLst>
          </p:cNvPr>
          <p:cNvSpPr/>
          <p:nvPr/>
        </p:nvSpPr>
        <p:spPr>
          <a:xfrm>
            <a:off x="755576" y="4917067"/>
            <a:ext cx="3600400" cy="1200329"/>
          </a:xfrm>
          <a:prstGeom prst="rect">
            <a:avLst/>
          </a:prstGeom>
        </p:spPr>
        <p:txBody>
          <a:bodyPr numCol="2">
            <a:spAutoFit/>
          </a:bodyPr>
          <a:lstStyle/>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law</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protect</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help</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safe</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happy</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consequence</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break</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choice</a:t>
            </a:r>
          </a:p>
        </p:txBody>
      </p:sp>
      <p:sp>
        <p:nvSpPr>
          <p:cNvPr id="6" name="Rectangle 5"/>
          <p:cNvSpPr>
            <a:spLocks noChangeArrowheads="1"/>
          </p:cNvSpPr>
          <p:nvPr/>
        </p:nvSpPr>
        <p:spPr bwMode="auto">
          <a:xfrm>
            <a:off x="803275" y="4508500"/>
            <a:ext cx="14493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Word Bank: </a:t>
            </a:r>
          </a:p>
        </p:txBody>
      </p:sp>
      <p:pic>
        <p:nvPicPr>
          <p:cNvPr id="22538" name="Individual 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8475" y="2241550"/>
            <a:ext cx="4224338" cy="387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P spid="7" grpId="0" animBg="1"/>
      <p:bldP spid="3"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E7069B1-5EE2-4DCB-BBFC-428E878086C0}"/>
              </a:ext>
            </a:extLst>
          </p:cNvPr>
          <p:cNvSpPr/>
          <p:nvPr/>
        </p:nvSpPr>
        <p:spPr>
          <a:xfrm>
            <a:off x="744538" y="5505450"/>
            <a:ext cx="7627937" cy="73183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2723DC91-F852-4D63-A235-1F38BDF26796}"/>
              </a:ext>
            </a:extLst>
          </p:cNvPr>
          <p:cNvSpPr/>
          <p:nvPr/>
        </p:nvSpPr>
        <p:spPr>
          <a:xfrm>
            <a:off x="719138" y="2233613"/>
            <a:ext cx="6800850" cy="5111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a:extLst>
              <a:ext uri="{FF2B5EF4-FFF2-40B4-BE49-F238E27FC236}">
                <a16:creationId xmlns:a16="http://schemas.microsoft.com/office/drawing/2014/main" id="{ECF42205-59E6-4767-A3DF-7F29C2C70465}"/>
              </a:ext>
            </a:extLst>
          </p:cNvPr>
          <p:cNvSpPr/>
          <p:nvPr/>
        </p:nvSpPr>
        <p:spPr>
          <a:xfrm>
            <a:off x="747713" y="3584575"/>
            <a:ext cx="7627937" cy="50958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1" name="Title 1"/>
          <p:cNvSpPr>
            <a:spLocks noGrp="1" noChangeArrowheads="1"/>
          </p:cNvSpPr>
          <p:nvPr>
            <p:ph type="title"/>
          </p:nvPr>
        </p:nvSpPr>
        <p:spPr>
          <a:xfrm>
            <a:off x="457200" y="479425"/>
            <a:ext cx="8220075" cy="993775"/>
          </a:xfrm>
        </p:spPr>
        <p:txBody>
          <a:bodyPr/>
          <a:lstStyle/>
          <a:p>
            <a:pPr algn="ctr"/>
            <a:r>
              <a:rPr lang="en-GB" altLang="en-US" dirty="0" smtClean="0"/>
              <a:t>Imagining a </a:t>
            </a:r>
            <a:r>
              <a:rPr lang="en-GB" altLang="en-US" dirty="0"/>
              <a:t/>
            </a:r>
            <a:br>
              <a:rPr lang="en-GB" altLang="en-US" dirty="0"/>
            </a:br>
            <a:r>
              <a:rPr lang="en-GB" altLang="en-US" dirty="0" smtClean="0"/>
              <a:t>Lawless Society</a:t>
            </a:r>
          </a:p>
        </p:txBody>
      </p:sp>
      <p:sp>
        <p:nvSpPr>
          <p:cNvPr id="3" name="Rectangle 2"/>
          <p:cNvSpPr>
            <a:spLocks noChangeArrowheads="1"/>
          </p:cNvSpPr>
          <p:nvPr/>
        </p:nvSpPr>
        <p:spPr bwMode="auto">
          <a:xfrm>
            <a:off x="827088" y="1770063"/>
            <a:ext cx="6265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What would Britain be like if we didn’t have any laws?</a:t>
            </a:r>
          </a:p>
        </p:txBody>
      </p:sp>
      <p:sp>
        <p:nvSpPr>
          <p:cNvPr id="4" name="Rectangle 3"/>
          <p:cNvSpPr>
            <a:spLocks noChangeArrowheads="1"/>
          </p:cNvSpPr>
          <p:nvPr/>
        </p:nvSpPr>
        <p:spPr bwMode="auto">
          <a:xfrm>
            <a:off x="796925" y="2301875"/>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Close your eyes and try to imagine this.</a:t>
            </a:r>
          </a:p>
        </p:txBody>
      </p:sp>
      <p:sp>
        <p:nvSpPr>
          <p:cNvPr id="5" name="Rectangle 4"/>
          <p:cNvSpPr>
            <a:spLocks noChangeArrowheads="1"/>
          </p:cNvSpPr>
          <p:nvPr/>
        </p:nvSpPr>
        <p:spPr bwMode="auto">
          <a:xfrm>
            <a:off x="796925" y="2816225"/>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Open your eyes and think of one word to describe what you saw.</a:t>
            </a:r>
          </a:p>
        </p:txBody>
      </p:sp>
      <p:sp>
        <p:nvSpPr>
          <p:cNvPr id="6" name="Rectangle 5"/>
          <p:cNvSpPr>
            <a:spLocks noChangeArrowheads="1"/>
          </p:cNvSpPr>
          <p:nvPr/>
        </p:nvSpPr>
        <p:spPr bwMode="auto">
          <a:xfrm>
            <a:off x="827088" y="3654425"/>
            <a:ext cx="34403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solidFill>
                  <a:schemeClr val="bg1"/>
                </a:solidFill>
              </a:rPr>
              <a:t>Share your word with </a:t>
            </a:r>
            <a:r>
              <a:rPr lang="en-GB" altLang="en-US" dirty="0" smtClean="0">
                <a:solidFill>
                  <a:schemeClr val="bg1"/>
                </a:solidFill>
              </a:rPr>
              <a:t>someone.</a:t>
            </a:r>
            <a:endParaRPr lang="en-GB" altLang="en-US" dirty="0">
              <a:solidFill>
                <a:schemeClr val="bg1"/>
              </a:solidFill>
            </a:endParaRPr>
          </a:p>
        </p:txBody>
      </p:sp>
      <p:sp>
        <p:nvSpPr>
          <p:cNvPr id="7" name="Rectangle 6"/>
          <p:cNvSpPr>
            <a:spLocks noChangeArrowheads="1"/>
          </p:cNvSpPr>
          <p:nvPr/>
        </p:nvSpPr>
        <p:spPr bwMode="auto">
          <a:xfrm>
            <a:off x="747713" y="4210050"/>
            <a:ext cx="7534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u="sng"/>
              <a:t>Our Words to Describe a Lawless Society</a:t>
            </a:r>
          </a:p>
          <a:p>
            <a:pPr eaLnBrk="1" hangingPunct="1"/>
            <a:r>
              <a:rPr lang="en-GB" altLang="en-US" u="sng"/>
              <a:t>				      				</a:t>
            </a:r>
            <a:br>
              <a:rPr lang="en-GB" altLang="en-US" u="sng"/>
            </a:br>
            <a:r>
              <a:rPr lang="en-GB" altLang="en-US" u="sng"/>
              <a:t>								</a:t>
            </a:r>
            <a:br>
              <a:rPr lang="en-GB" altLang="en-US" u="sng"/>
            </a:br>
            <a:r>
              <a:rPr lang="en-GB" altLang="en-US" u="sng"/>
              <a:t>								</a:t>
            </a:r>
          </a:p>
        </p:txBody>
      </p:sp>
      <p:sp>
        <p:nvSpPr>
          <p:cNvPr id="8" name="Rectangle 7"/>
          <p:cNvSpPr>
            <a:spLocks noChangeArrowheads="1"/>
          </p:cNvSpPr>
          <p:nvPr/>
        </p:nvSpPr>
        <p:spPr bwMode="auto">
          <a:xfrm>
            <a:off x="827088" y="5565775"/>
            <a:ext cx="7416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British laws are an important part of our country; they protect us and keep us safe. Let’s all work hard to respect our country’s laws.</a:t>
            </a:r>
          </a:p>
        </p:txBody>
      </p:sp>
      <p:pic>
        <p:nvPicPr>
          <p:cNvPr id="11"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9213" y="1401763"/>
            <a:ext cx="1976437"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2" grpId="0" animBg="1"/>
      <p:bldP spid="3" grpId="0"/>
      <p:bldP spid="4" grpId="0"/>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peech Bubble: Rectangle 3">
            <a:extLst>
              <a:ext uri="{FF2B5EF4-FFF2-40B4-BE49-F238E27FC236}">
                <a16:creationId xmlns:a16="http://schemas.microsoft.com/office/drawing/2014/main" id="{37185ADF-F731-4AA0-B509-4577FE4138A0}"/>
              </a:ext>
            </a:extLst>
          </p:cNvPr>
          <p:cNvSpPr/>
          <p:nvPr/>
        </p:nvSpPr>
        <p:spPr>
          <a:xfrm>
            <a:off x="3324225" y="2060575"/>
            <a:ext cx="2259013" cy="792163"/>
          </a:xfrm>
          <a:prstGeom prst="wedgeRectCallout">
            <a:avLst>
              <a:gd name="adj1" fmla="val 65894"/>
              <a:gd name="adj2" fmla="val -42360"/>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Speech Bubble: Rectangle 4">
            <a:extLst>
              <a:ext uri="{FF2B5EF4-FFF2-40B4-BE49-F238E27FC236}">
                <a16:creationId xmlns:a16="http://schemas.microsoft.com/office/drawing/2014/main" id="{F2123E04-15F9-492D-9346-3313526393CA}"/>
              </a:ext>
            </a:extLst>
          </p:cNvPr>
          <p:cNvSpPr/>
          <p:nvPr/>
        </p:nvSpPr>
        <p:spPr>
          <a:xfrm>
            <a:off x="3324225" y="1196975"/>
            <a:ext cx="2259013" cy="792163"/>
          </a:xfrm>
          <a:prstGeom prst="wedgeRectCallout">
            <a:avLst>
              <a:gd name="adj1" fmla="val -65040"/>
              <a:gd name="adj2" fmla="val -24081"/>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p:cNvSpPr>
            <a:spLocks noChangeArrowheads="1"/>
          </p:cNvSpPr>
          <p:nvPr/>
        </p:nvSpPr>
        <p:spPr bwMode="auto">
          <a:xfrm>
            <a:off x="3324225" y="1268413"/>
            <a:ext cx="225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How does the law help us? </a:t>
            </a:r>
          </a:p>
        </p:txBody>
      </p:sp>
      <p:sp>
        <p:nvSpPr>
          <p:cNvPr id="7" name="Rectangle 6"/>
          <p:cNvSpPr>
            <a:spLocks noChangeArrowheads="1"/>
          </p:cNvSpPr>
          <p:nvPr/>
        </p:nvSpPr>
        <p:spPr bwMode="auto">
          <a:xfrm>
            <a:off x="3324225" y="2133600"/>
            <a:ext cx="22590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What could happen if laws are broken?</a:t>
            </a: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238" y="900113"/>
            <a:ext cx="1793875" cy="527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844550"/>
            <a:ext cx="2160587"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peech Bubble: Rectangle 10">
            <a:extLst>
              <a:ext uri="{FF2B5EF4-FFF2-40B4-BE49-F238E27FC236}">
                <a16:creationId xmlns:a16="http://schemas.microsoft.com/office/drawing/2014/main" id="{5069BBFC-6B79-48DF-BF78-C9CD1A0BD84D}"/>
              </a:ext>
            </a:extLst>
          </p:cNvPr>
          <p:cNvSpPr/>
          <p:nvPr/>
        </p:nvSpPr>
        <p:spPr>
          <a:xfrm>
            <a:off x="3324225" y="2924175"/>
            <a:ext cx="2259013" cy="1584325"/>
          </a:xfrm>
          <a:prstGeom prst="wedgeRectCallout">
            <a:avLst>
              <a:gd name="adj1" fmla="val 65894"/>
              <a:gd name="adj2" fmla="val -42360"/>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p:cNvSpPr>
            <a:spLocks noChangeArrowheads="1"/>
          </p:cNvSpPr>
          <p:nvPr/>
        </p:nvSpPr>
        <p:spPr bwMode="auto">
          <a:xfrm>
            <a:off x="3324225" y="2978150"/>
            <a:ext cx="2259013"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fontAlgn="t" hangingPunct="1"/>
            <a:r>
              <a:rPr lang="en-GB" altLang="en-US">
                <a:solidFill>
                  <a:schemeClr val="bg1"/>
                </a:solidFill>
              </a:rPr>
              <a:t>What have you learnt today which will help you make positive choices in the future?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11" grpId="0" animBg="1"/>
      <p:bldP spid="10" grpId="0"/>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AABCFB55-C324-42AC-8778-741F28524B9F}" vid="{7FE5CC31-EF2E-44D6-92CE-EA32A4ADA7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299</TotalTime>
  <Words>694</Words>
  <Application>Microsoft Office PowerPoint</Application>
  <PresentationFormat>On-screen Show (4:3)</PresentationFormat>
  <Paragraphs>62</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Sassoon Infant Rg</vt:lpstr>
      <vt:lpstr>Tuffy-TTF</vt:lpstr>
      <vt:lpstr>Twinkl</vt:lpstr>
      <vt:lpstr>Office Theme</vt:lpstr>
      <vt:lpstr>PowerPoint Presentation</vt:lpstr>
      <vt:lpstr>PowerPoint Presentation</vt:lpstr>
      <vt:lpstr>PowerPoint Presentation</vt:lpstr>
      <vt:lpstr>The Law</vt:lpstr>
      <vt:lpstr>How British Law Helps Us</vt:lpstr>
      <vt:lpstr>How British Law Helps Us</vt:lpstr>
      <vt:lpstr>Consequences of Breaking the Law</vt:lpstr>
      <vt:lpstr>Consequences of Breaking the Law</vt:lpstr>
      <vt:lpstr>A Beginner’s Guide to  British Law</vt:lpstr>
      <vt:lpstr>Imagining a  Lawless Society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HallV</cp:lastModifiedBy>
  <cp:revision>20</cp:revision>
  <dcterms:created xsi:type="dcterms:W3CDTF">2018-04-16T11:48:41Z</dcterms:created>
  <dcterms:modified xsi:type="dcterms:W3CDTF">2020-06-25T15:15:19Z</dcterms:modified>
</cp:coreProperties>
</file>