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75" r:id="rId2"/>
    <p:sldId id="278" r:id="rId3"/>
    <p:sldId id="279" r:id="rId4"/>
    <p:sldId id="289" r:id="rId5"/>
    <p:sldId id="290" r:id="rId6"/>
    <p:sldId id="291" r:id="rId7"/>
    <p:sldId id="282" r:id="rId8"/>
    <p:sldId id="284" r:id="rId9"/>
    <p:sldId id="288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pitchFamily="2" charset="0"/>
      <p:regular r:id="rId17"/>
      <p:bold r:id="rId18"/>
    </p:embeddedFont>
    <p:embeddedFont>
      <p:font typeface="Kalam" panose="020B0604020202020204" charset="0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32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72" userDrawn="1">
          <p15:clr>
            <a:srgbClr val="A4A3A4"/>
          </p15:clr>
        </p15:guide>
        <p15:guide id="10" orient="horz" pos="3816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9EB"/>
    <a:srgbClr val="18A0DB"/>
    <a:srgbClr val="2DB6BC"/>
    <a:srgbClr val="FFC000"/>
    <a:srgbClr val="D60033"/>
    <a:srgbClr val="CC0000"/>
    <a:srgbClr val="008F92"/>
    <a:srgbClr val="009285"/>
    <a:srgbClr val="87BD31"/>
    <a:srgbClr val="0079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5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48" y="40"/>
      </p:cViewPr>
      <p:guideLst>
        <p:guide orient="horz" pos="2137"/>
        <p:guide pos="2880"/>
        <p:guide pos="340"/>
        <p:guide orient="horz" pos="3952"/>
        <p:guide pos="5420"/>
        <p:guide orient="horz" pos="332"/>
        <p:guide pos="476"/>
        <p:guide orient="horz" pos="472"/>
        <p:guide orient="horz" pos="381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12/01/2021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5-white-rose-maths-resources-key-stage-1-year-1-year-2/spring-block-1-multiplication-and-division-year-5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Relationship Id="rId5" Type="http://schemas.openxmlformats.org/officeDocument/2006/relationships/hyperlink" Target="https://www.twinkl.co.uk/resources/white-rose-maths-resources/year-5-white-rose-maths-resources-key-stage-1-year-1-year-2/spring-block-1-multiplication-and-division-year-5-white-rose-maths-supporting-resources-key-stage-1" TargetMode="External"/><Relationship Id="rId4" Type="http://schemas.openxmlformats.org/officeDocument/2006/relationships/hyperlink" Target="https://www.twinkl.co.uk/resources/white-rose-maths-resources/year-5-white-rose-maths-resources-key-stage-1-year-1-year-2/autumn-block-3-statistics-year-5-white-rose-maths-resources-key-stage-1-year-1-year-2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394855" y="576327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04800" y="5758248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069080" y="3067397"/>
            <a:ext cx="1005840" cy="723207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5" name="Rectangle 4">
            <a:hlinkClick r:id="rId5"/>
          </p:cNvPr>
          <p:cNvSpPr/>
          <p:nvPr userDrawn="1"/>
        </p:nvSpPr>
        <p:spPr>
          <a:xfrm>
            <a:off x="3979701" y="3067397"/>
            <a:ext cx="1194486" cy="716692"/>
          </a:xfrm>
          <a:prstGeom prst="rect">
            <a:avLst/>
          </a:prstGeom>
          <a:solidFill>
            <a:schemeClr val="bg1">
              <a:alpha val="1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622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 smtClean="0">
                <a:latin typeface="+mn-lt"/>
              </a:rPr>
              <a:t>Aim</a:t>
            </a:r>
            <a:endParaRPr lang="en-US" sz="3600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755650" y="1127760"/>
            <a:ext cx="7632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>
                <a:solidFill>
                  <a:srgbClr val="000000"/>
                </a:solidFill>
              </a:rPr>
              <a:t>Multiply numbers up to 4 digits by a one- or two-digit number using a formal written method, including long multiplication for two-digit numbers.</a:t>
            </a: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92370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Multiply 4 Digits by 1 Digit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00742" y="1626625"/>
            <a:ext cx="1902858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Write the multiplication calculation which is represented by the place value counters. 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369276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3692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429039"/>
              </p:ext>
            </p:extLst>
          </p:nvPr>
        </p:nvGraphicFramePr>
        <p:xfrm>
          <a:off x="771144" y="1486245"/>
          <a:ext cx="5196264" cy="19427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9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9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9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90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036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Thousands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Hundreds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Tens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Ones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6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6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6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1270714" y="1952899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270714" y="2477012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270714" y="3001124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351373" y="1952899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351373" y="2477012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351373" y="3001124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765392" y="1952899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765392" y="2477012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765392" y="3001124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446996" y="1952899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446996" y="2477012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448650" y="3001124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3861015" y="1952899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3861015" y="2477012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3862669" y="3001124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/>
          <p:cNvSpPr/>
          <p:nvPr/>
        </p:nvSpPr>
        <p:spPr>
          <a:xfrm>
            <a:off x="4258408" y="1952899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4258408" y="2477012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4260062" y="3001124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157126" y="1952899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157126" y="2477012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157126" y="3001124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0559820"/>
              </p:ext>
            </p:extLst>
          </p:nvPr>
        </p:nvGraphicFramePr>
        <p:xfrm>
          <a:off x="6228350" y="4329900"/>
          <a:ext cx="2160000" cy="1728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×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6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9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92370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Multiply 4 Digits by 1 Digit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00742" y="1626625"/>
            <a:ext cx="1902858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Write the multiplication calculation which is represented by the place value counters. 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369276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3692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402612"/>
              </p:ext>
            </p:extLst>
          </p:nvPr>
        </p:nvGraphicFramePr>
        <p:xfrm>
          <a:off x="771144" y="1486245"/>
          <a:ext cx="5196264" cy="24684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90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9906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9906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29906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036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Thousands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Hundreds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Tens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Ones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256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256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256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5665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4" name="Oval 3"/>
          <p:cNvSpPr/>
          <p:nvPr/>
        </p:nvSpPr>
        <p:spPr>
          <a:xfrm>
            <a:off x="1452655" y="1952899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1452655" y="2477012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452655" y="3001124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135241" y="1952899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2135241" y="2477012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2135241" y="3001124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2549260" y="1952899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2549260" y="2477012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2549260" y="3001124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/>
          <p:cNvSpPr/>
          <p:nvPr/>
        </p:nvSpPr>
        <p:spPr>
          <a:xfrm>
            <a:off x="3638191" y="1952899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/>
          <p:cNvSpPr/>
          <p:nvPr/>
        </p:nvSpPr>
        <p:spPr>
          <a:xfrm>
            <a:off x="3638191" y="2477012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/>
          <p:cNvSpPr/>
          <p:nvPr/>
        </p:nvSpPr>
        <p:spPr>
          <a:xfrm>
            <a:off x="3639845" y="3001124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/>
          <p:cNvSpPr/>
          <p:nvPr/>
        </p:nvSpPr>
        <p:spPr>
          <a:xfrm>
            <a:off x="4052210" y="1952899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/>
          <p:cNvSpPr/>
          <p:nvPr/>
        </p:nvSpPr>
        <p:spPr>
          <a:xfrm>
            <a:off x="4052210" y="2477012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/>
          <p:cNvSpPr/>
          <p:nvPr/>
        </p:nvSpPr>
        <p:spPr>
          <a:xfrm>
            <a:off x="4053864" y="3001124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5348320" y="1952899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5348320" y="2477012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5348320" y="3001124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9850784"/>
              </p:ext>
            </p:extLst>
          </p:nvPr>
        </p:nvGraphicFramePr>
        <p:xfrm>
          <a:off x="6228350" y="4329900"/>
          <a:ext cx="2160000" cy="1728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×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9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8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8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30000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b="1" baseline="30000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1" name="Oval 30"/>
          <p:cNvSpPr/>
          <p:nvPr/>
        </p:nvSpPr>
        <p:spPr>
          <a:xfrm>
            <a:off x="1038636" y="1952899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/>
          <p:cNvSpPr/>
          <p:nvPr/>
        </p:nvSpPr>
        <p:spPr>
          <a:xfrm>
            <a:off x="1038636" y="2477012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1038636" y="3001124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2963279" y="1952899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/>
          <p:cNvSpPr/>
          <p:nvPr/>
        </p:nvSpPr>
        <p:spPr>
          <a:xfrm>
            <a:off x="2963279" y="2477012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2963279" y="3001124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4932647" y="1952899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/>
          <p:cNvSpPr/>
          <p:nvPr/>
        </p:nvSpPr>
        <p:spPr>
          <a:xfrm>
            <a:off x="4932647" y="2477012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/>
          <p:cNvSpPr/>
          <p:nvPr/>
        </p:nvSpPr>
        <p:spPr>
          <a:xfrm>
            <a:off x="4932647" y="3001124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/>
          <p:cNvSpPr/>
          <p:nvPr/>
        </p:nvSpPr>
        <p:spPr>
          <a:xfrm>
            <a:off x="1452655" y="3531130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2135241" y="3531130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/>
          <p:cNvSpPr/>
          <p:nvPr/>
        </p:nvSpPr>
        <p:spPr>
          <a:xfrm>
            <a:off x="2549260" y="3531130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3639845" y="3531130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4053864" y="3531130"/>
            <a:ext cx="329086" cy="32908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5348320" y="3531130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1038636" y="3531130"/>
            <a:ext cx="329086" cy="32908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2963279" y="3531130"/>
            <a:ext cx="329086" cy="32908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4932647" y="3531130"/>
            <a:ext cx="329086" cy="32908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5550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92370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Multiply 4 Digits by 1 Digit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00742" y="1626625"/>
            <a:ext cx="1902858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Write the multiplication calculation which is represented by the place value counters. </a:t>
            </a:r>
          </a:p>
        </p:txBody>
      </p:sp>
      <p:sp>
        <p:nvSpPr>
          <p:cNvPr id="97" name="Rectangle 96"/>
          <p:cNvSpPr/>
          <p:nvPr/>
        </p:nvSpPr>
        <p:spPr>
          <a:xfrm>
            <a:off x="3369276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3692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1736972"/>
              </p:ext>
            </p:extLst>
          </p:nvPr>
        </p:nvGraphicFramePr>
        <p:xfrm>
          <a:off x="771144" y="1486245"/>
          <a:ext cx="5196264" cy="2957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91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192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573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905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036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Thousands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Hundreds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Tens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Ones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aphicFrame>
        <p:nvGraphicFramePr>
          <p:cNvPr id="32" name="Table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4149772"/>
              </p:ext>
            </p:extLst>
          </p:nvPr>
        </p:nvGraphicFramePr>
        <p:xfrm>
          <a:off x="6228350" y="4329900"/>
          <a:ext cx="2160000" cy="1728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0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×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6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0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baseline="30000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30000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b="1" baseline="30000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30000" dirty="0" smtClean="0">
                          <a:solidFill>
                            <a:srgbClr val="00B050"/>
                          </a:solidFill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b="1" baseline="30000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solidFill>
                          <a:srgbClr val="00B050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2" name="Oval 51"/>
          <p:cNvSpPr/>
          <p:nvPr/>
        </p:nvSpPr>
        <p:spPr>
          <a:xfrm>
            <a:off x="3768398" y="1938595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4075891" y="1938595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4383384" y="1938595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4690878" y="1938595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840211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/>
          <p:cNvSpPr/>
          <p:nvPr/>
        </p:nvSpPr>
        <p:spPr>
          <a:xfrm>
            <a:off x="1147704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1455197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1762691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2063231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5252978" y="1938595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62" name="Oval 61"/>
          <p:cNvSpPr/>
          <p:nvPr/>
        </p:nvSpPr>
        <p:spPr>
          <a:xfrm>
            <a:off x="5560471" y="1938595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63" name="Oval 62"/>
          <p:cNvSpPr/>
          <p:nvPr/>
        </p:nvSpPr>
        <p:spPr>
          <a:xfrm>
            <a:off x="3768398" y="236766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4075891" y="236766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4383384" y="236766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/>
          <p:cNvSpPr/>
          <p:nvPr/>
        </p:nvSpPr>
        <p:spPr>
          <a:xfrm>
            <a:off x="4690878" y="236766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840211" y="236766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1147704" y="236766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9" name="Oval 68"/>
          <p:cNvSpPr/>
          <p:nvPr/>
        </p:nvSpPr>
        <p:spPr>
          <a:xfrm>
            <a:off x="1455197" y="236766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0" name="Oval 69"/>
          <p:cNvSpPr/>
          <p:nvPr/>
        </p:nvSpPr>
        <p:spPr>
          <a:xfrm>
            <a:off x="1762691" y="236766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2063231" y="236766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5252978" y="2367668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73" name="Oval 72"/>
          <p:cNvSpPr/>
          <p:nvPr/>
        </p:nvSpPr>
        <p:spPr>
          <a:xfrm>
            <a:off x="5560471" y="2367668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74" name="Oval 73"/>
          <p:cNvSpPr/>
          <p:nvPr/>
        </p:nvSpPr>
        <p:spPr>
          <a:xfrm>
            <a:off x="3768398" y="2811932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Oval 74"/>
          <p:cNvSpPr/>
          <p:nvPr/>
        </p:nvSpPr>
        <p:spPr>
          <a:xfrm>
            <a:off x="4075891" y="2811932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/>
          <p:cNvSpPr/>
          <p:nvPr/>
        </p:nvSpPr>
        <p:spPr>
          <a:xfrm>
            <a:off x="4383384" y="2811932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/>
          <p:cNvSpPr/>
          <p:nvPr/>
        </p:nvSpPr>
        <p:spPr>
          <a:xfrm>
            <a:off x="4690878" y="2811932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/>
          <p:cNvSpPr/>
          <p:nvPr/>
        </p:nvSpPr>
        <p:spPr>
          <a:xfrm>
            <a:off x="840211" y="28119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/>
          <p:cNvSpPr/>
          <p:nvPr/>
        </p:nvSpPr>
        <p:spPr>
          <a:xfrm>
            <a:off x="1147704" y="28119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/>
          <p:cNvSpPr/>
          <p:nvPr/>
        </p:nvSpPr>
        <p:spPr>
          <a:xfrm>
            <a:off x="1455197" y="28119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/>
          <p:cNvSpPr/>
          <p:nvPr/>
        </p:nvSpPr>
        <p:spPr>
          <a:xfrm>
            <a:off x="1762691" y="28119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2063231" y="28119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/>
          <p:cNvSpPr/>
          <p:nvPr/>
        </p:nvSpPr>
        <p:spPr>
          <a:xfrm>
            <a:off x="5252978" y="2811932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84" name="Oval 83"/>
          <p:cNvSpPr/>
          <p:nvPr/>
        </p:nvSpPr>
        <p:spPr>
          <a:xfrm>
            <a:off x="5560471" y="2811932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21" name="Oval 120"/>
          <p:cNvSpPr/>
          <p:nvPr/>
        </p:nvSpPr>
        <p:spPr>
          <a:xfrm>
            <a:off x="3768398" y="3227621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2" name="Oval 121"/>
          <p:cNvSpPr/>
          <p:nvPr/>
        </p:nvSpPr>
        <p:spPr>
          <a:xfrm>
            <a:off x="4075891" y="3227621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3" name="Oval 122"/>
          <p:cNvSpPr/>
          <p:nvPr/>
        </p:nvSpPr>
        <p:spPr>
          <a:xfrm>
            <a:off x="4383384" y="3227621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4" name="Oval 123"/>
          <p:cNvSpPr/>
          <p:nvPr/>
        </p:nvSpPr>
        <p:spPr>
          <a:xfrm>
            <a:off x="4690878" y="3227621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5" name="Oval 124"/>
          <p:cNvSpPr/>
          <p:nvPr/>
        </p:nvSpPr>
        <p:spPr>
          <a:xfrm>
            <a:off x="840211" y="3227621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6" name="Oval 125"/>
          <p:cNvSpPr/>
          <p:nvPr/>
        </p:nvSpPr>
        <p:spPr>
          <a:xfrm>
            <a:off x="1147704" y="3227621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7" name="Oval 126"/>
          <p:cNvSpPr/>
          <p:nvPr/>
        </p:nvSpPr>
        <p:spPr>
          <a:xfrm>
            <a:off x="1455197" y="3227621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8" name="Oval 127"/>
          <p:cNvSpPr/>
          <p:nvPr/>
        </p:nvSpPr>
        <p:spPr>
          <a:xfrm>
            <a:off x="1762691" y="3227621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9" name="Oval 128"/>
          <p:cNvSpPr/>
          <p:nvPr/>
        </p:nvSpPr>
        <p:spPr>
          <a:xfrm>
            <a:off x="2063231" y="3227621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0" name="Oval 129"/>
          <p:cNvSpPr/>
          <p:nvPr/>
        </p:nvSpPr>
        <p:spPr>
          <a:xfrm>
            <a:off x="5252978" y="3227621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31" name="Oval 130"/>
          <p:cNvSpPr/>
          <p:nvPr/>
        </p:nvSpPr>
        <p:spPr>
          <a:xfrm>
            <a:off x="5560471" y="3227621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32" name="Oval 131"/>
          <p:cNvSpPr/>
          <p:nvPr/>
        </p:nvSpPr>
        <p:spPr>
          <a:xfrm>
            <a:off x="3768398" y="3656694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3" name="Oval 132"/>
          <p:cNvSpPr/>
          <p:nvPr/>
        </p:nvSpPr>
        <p:spPr>
          <a:xfrm>
            <a:off x="4075891" y="3656694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4" name="Oval 133"/>
          <p:cNvSpPr/>
          <p:nvPr/>
        </p:nvSpPr>
        <p:spPr>
          <a:xfrm>
            <a:off x="4383384" y="3656694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5" name="Oval 134"/>
          <p:cNvSpPr/>
          <p:nvPr/>
        </p:nvSpPr>
        <p:spPr>
          <a:xfrm>
            <a:off x="4690878" y="3656694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6" name="Oval 135"/>
          <p:cNvSpPr/>
          <p:nvPr/>
        </p:nvSpPr>
        <p:spPr>
          <a:xfrm>
            <a:off x="840211" y="3656694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7" name="Oval 136"/>
          <p:cNvSpPr/>
          <p:nvPr/>
        </p:nvSpPr>
        <p:spPr>
          <a:xfrm>
            <a:off x="1147704" y="3656694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8" name="Oval 137"/>
          <p:cNvSpPr/>
          <p:nvPr/>
        </p:nvSpPr>
        <p:spPr>
          <a:xfrm>
            <a:off x="1455197" y="3656694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9" name="Oval 138"/>
          <p:cNvSpPr/>
          <p:nvPr/>
        </p:nvSpPr>
        <p:spPr>
          <a:xfrm>
            <a:off x="1762691" y="3656694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0" name="Oval 139"/>
          <p:cNvSpPr/>
          <p:nvPr/>
        </p:nvSpPr>
        <p:spPr>
          <a:xfrm>
            <a:off x="2063231" y="3656694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1" name="Oval 140"/>
          <p:cNvSpPr/>
          <p:nvPr/>
        </p:nvSpPr>
        <p:spPr>
          <a:xfrm>
            <a:off x="5252978" y="3656694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42" name="Oval 141"/>
          <p:cNvSpPr/>
          <p:nvPr/>
        </p:nvSpPr>
        <p:spPr>
          <a:xfrm>
            <a:off x="5560471" y="3656694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43" name="Oval 142"/>
          <p:cNvSpPr/>
          <p:nvPr/>
        </p:nvSpPr>
        <p:spPr>
          <a:xfrm>
            <a:off x="3768398" y="410095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4" name="Oval 143"/>
          <p:cNvSpPr/>
          <p:nvPr/>
        </p:nvSpPr>
        <p:spPr>
          <a:xfrm>
            <a:off x="4075891" y="410095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5" name="Oval 144"/>
          <p:cNvSpPr/>
          <p:nvPr/>
        </p:nvSpPr>
        <p:spPr>
          <a:xfrm>
            <a:off x="4383384" y="410095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6" name="Oval 145"/>
          <p:cNvSpPr/>
          <p:nvPr/>
        </p:nvSpPr>
        <p:spPr>
          <a:xfrm>
            <a:off x="4690878" y="4100958"/>
            <a:ext cx="246646" cy="246646"/>
          </a:xfrm>
          <a:prstGeom prst="ellipse">
            <a:avLst/>
          </a:prstGeom>
          <a:solidFill>
            <a:srgbClr val="FFC00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7" name="Oval 146"/>
          <p:cNvSpPr/>
          <p:nvPr/>
        </p:nvSpPr>
        <p:spPr>
          <a:xfrm>
            <a:off x="840211" y="410095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8" name="Oval 147"/>
          <p:cNvSpPr/>
          <p:nvPr/>
        </p:nvSpPr>
        <p:spPr>
          <a:xfrm>
            <a:off x="1147704" y="410095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9" name="Oval 148"/>
          <p:cNvSpPr/>
          <p:nvPr/>
        </p:nvSpPr>
        <p:spPr>
          <a:xfrm>
            <a:off x="1455197" y="410095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0" name="Oval 149"/>
          <p:cNvSpPr/>
          <p:nvPr/>
        </p:nvSpPr>
        <p:spPr>
          <a:xfrm>
            <a:off x="1762691" y="410095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1" name="Oval 150"/>
          <p:cNvSpPr/>
          <p:nvPr/>
        </p:nvSpPr>
        <p:spPr>
          <a:xfrm>
            <a:off x="2063231" y="4100958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2" name="Oval 151"/>
          <p:cNvSpPr/>
          <p:nvPr/>
        </p:nvSpPr>
        <p:spPr>
          <a:xfrm>
            <a:off x="5252978" y="4100958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53" name="Oval 152"/>
          <p:cNvSpPr/>
          <p:nvPr/>
        </p:nvSpPr>
        <p:spPr>
          <a:xfrm>
            <a:off x="5560471" y="4100958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8808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92370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Multiply 4 Digits by 1 Digit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6224495" y="1486245"/>
            <a:ext cx="2120298" cy="166199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Write a word problem which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could </a:t>
            </a:r>
            <a:r>
              <a:rPr lang="en-GB" dirty="0"/>
              <a:t>be solved by the calculation represented by the place value counters.</a:t>
            </a:r>
            <a:endParaRPr lang="en-US" dirty="0"/>
          </a:p>
        </p:txBody>
      </p:sp>
      <p:sp>
        <p:nvSpPr>
          <p:cNvPr id="97" name="Rectangle 96"/>
          <p:cNvSpPr/>
          <p:nvPr/>
        </p:nvSpPr>
        <p:spPr>
          <a:xfrm>
            <a:off x="3369276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03" name="Straight Connector 102"/>
          <p:cNvCxnSpPr/>
          <p:nvPr/>
        </p:nvCxnSpPr>
        <p:spPr>
          <a:xfrm>
            <a:off x="33692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8382798"/>
              </p:ext>
            </p:extLst>
          </p:nvPr>
        </p:nvGraphicFramePr>
        <p:xfrm>
          <a:off x="771144" y="1486245"/>
          <a:ext cx="5196264" cy="1661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767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001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429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7640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40360"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Thousands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Hundreds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Tens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solidFill>
                            <a:schemeClr val="bg1"/>
                          </a:solidFill>
                        </a:rPr>
                        <a:t>Ones</a:t>
                      </a:r>
                      <a:endParaRPr lang="en-GB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DB6B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8F9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61" name="Oval 60"/>
          <p:cNvSpPr/>
          <p:nvPr/>
        </p:nvSpPr>
        <p:spPr>
          <a:xfrm>
            <a:off x="5252978" y="1938595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62" name="Oval 61"/>
          <p:cNvSpPr/>
          <p:nvPr/>
        </p:nvSpPr>
        <p:spPr>
          <a:xfrm>
            <a:off x="5560471" y="1938595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85" name="Oval 84"/>
          <p:cNvSpPr/>
          <p:nvPr/>
        </p:nvSpPr>
        <p:spPr>
          <a:xfrm>
            <a:off x="949282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6" name="Oval 85"/>
          <p:cNvSpPr/>
          <p:nvPr/>
        </p:nvSpPr>
        <p:spPr>
          <a:xfrm>
            <a:off x="1256775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/>
          <p:cNvSpPr/>
          <p:nvPr/>
        </p:nvSpPr>
        <p:spPr>
          <a:xfrm>
            <a:off x="1564268" y="1938595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/>
          <p:cNvSpPr/>
          <p:nvPr/>
        </p:nvSpPr>
        <p:spPr>
          <a:xfrm>
            <a:off x="4627883" y="1938595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89" name="Oval 88"/>
          <p:cNvSpPr/>
          <p:nvPr/>
        </p:nvSpPr>
        <p:spPr>
          <a:xfrm>
            <a:off x="4935376" y="1938595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90" name="Oval 89"/>
          <p:cNvSpPr/>
          <p:nvPr/>
        </p:nvSpPr>
        <p:spPr>
          <a:xfrm>
            <a:off x="4325354" y="1938595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94" name="Oval 93"/>
          <p:cNvSpPr/>
          <p:nvPr/>
        </p:nvSpPr>
        <p:spPr>
          <a:xfrm>
            <a:off x="5252978" y="2376226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95" name="Oval 94"/>
          <p:cNvSpPr/>
          <p:nvPr/>
        </p:nvSpPr>
        <p:spPr>
          <a:xfrm>
            <a:off x="5560471" y="2376226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98" name="Oval 97"/>
          <p:cNvSpPr/>
          <p:nvPr/>
        </p:nvSpPr>
        <p:spPr>
          <a:xfrm>
            <a:off x="949282" y="2376226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9" name="Oval 98"/>
          <p:cNvSpPr/>
          <p:nvPr/>
        </p:nvSpPr>
        <p:spPr>
          <a:xfrm>
            <a:off x="1256775" y="2376226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0" name="Oval 99"/>
          <p:cNvSpPr/>
          <p:nvPr/>
        </p:nvSpPr>
        <p:spPr>
          <a:xfrm>
            <a:off x="1564268" y="2376226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1" name="Oval 100"/>
          <p:cNvSpPr/>
          <p:nvPr/>
        </p:nvSpPr>
        <p:spPr>
          <a:xfrm>
            <a:off x="4627883" y="2376226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02" name="Oval 101"/>
          <p:cNvSpPr/>
          <p:nvPr/>
        </p:nvSpPr>
        <p:spPr>
          <a:xfrm>
            <a:off x="4935376" y="2376226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04" name="Oval 103"/>
          <p:cNvSpPr/>
          <p:nvPr/>
        </p:nvSpPr>
        <p:spPr>
          <a:xfrm>
            <a:off x="4325354" y="2376226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08" name="Oval 107"/>
          <p:cNvSpPr/>
          <p:nvPr/>
        </p:nvSpPr>
        <p:spPr>
          <a:xfrm>
            <a:off x="5252978" y="2804332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09" name="Oval 108"/>
          <p:cNvSpPr/>
          <p:nvPr/>
        </p:nvSpPr>
        <p:spPr>
          <a:xfrm>
            <a:off x="5560471" y="2804332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10" name="Oval 109"/>
          <p:cNvSpPr/>
          <p:nvPr/>
        </p:nvSpPr>
        <p:spPr>
          <a:xfrm>
            <a:off x="949282" y="28043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1" name="Oval 110"/>
          <p:cNvSpPr/>
          <p:nvPr/>
        </p:nvSpPr>
        <p:spPr>
          <a:xfrm>
            <a:off x="1256775" y="28043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2" name="Oval 111"/>
          <p:cNvSpPr/>
          <p:nvPr/>
        </p:nvSpPr>
        <p:spPr>
          <a:xfrm>
            <a:off x="1564268" y="2804332"/>
            <a:ext cx="246646" cy="246646"/>
          </a:xfrm>
          <a:prstGeom prst="ellipse">
            <a:avLst/>
          </a:prstGeom>
          <a:solidFill>
            <a:srgbClr val="18A0DB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3" name="Oval 112"/>
          <p:cNvSpPr/>
          <p:nvPr/>
        </p:nvSpPr>
        <p:spPr>
          <a:xfrm>
            <a:off x="4627883" y="2804332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14" name="Oval 113"/>
          <p:cNvSpPr/>
          <p:nvPr/>
        </p:nvSpPr>
        <p:spPr>
          <a:xfrm>
            <a:off x="4935376" y="2804332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15" name="Oval 114"/>
          <p:cNvSpPr/>
          <p:nvPr/>
        </p:nvSpPr>
        <p:spPr>
          <a:xfrm>
            <a:off x="4325354" y="2804332"/>
            <a:ext cx="246646" cy="246646"/>
          </a:xfrm>
          <a:prstGeom prst="ellipse">
            <a:avLst/>
          </a:prstGeom>
          <a:solidFill>
            <a:srgbClr val="D60033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D60033"/>
              </a:solidFill>
            </a:endParaRPr>
          </a:p>
        </p:txBody>
      </p:sp>
      <p:sp>
        <p:nvSpPr>
          <p:cNvPr id="160" name="TextBox 159"/>
          <p:cNvSpPr txBox="1"/>
          <p:nvPr/>
        </p:nvSpPr>
        <p:spPr>
          <a:xfrm>
            <a:off x="2562924" y="3495827"/>
            <a:ext cx="5573439" cy="138499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>
                <a:solidFill>
                  <a:srgbClr val="00B050"/>
                </a:solidFill>
                <a:cs typeface="Kalam" panose="02000000000000000000" pitchFamily="2" charset="0"/>
              </a:rPr>
              <a:t>The place value counters show </a:t>
            </a:r>
            <a: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  <a:t>3105 </a:t>
            </a:r>
            <a:r>
              <a:rPr lang="en-US" dirty="0" smtClean="0">
                <a:solidFill>
                  <a:srgbClr val="00B050"/>
                </a:solidFill>
              </a:rPr>
              <a:t>× </a:t>
            </a:r>
            <a: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  <a:t>3.</a:t>
            </a:r>
          </a:p>
          <a:p>
            <a: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  <a:t> </a:t>
            </a:r>
          </a:p>
          <a:p>
            <a:r>
              <a:rPr lang="en-GB" dirty="0">
                <a:solidFill>
                  <a:srgbClr val="00B050"/>
                </a:solidFill>
                <a:cs typeface="Kalam" panose="02000000000000000000" pitchFamily="2" charset="0"/>
              </a:rPr>
              <a:t>Here is one possible word problem</a:t>
            </a:r>
            <a: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  <a:t>:</a:t>
            </a:r>
          </a:p>
          <a:p>
            <a: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  <a:t>Jasmine </a:t>
            </a:r>
            <a:r>
              <a:rPr lang="en-GB" dirty="0">
                <a:solidFill>
                  <a:srgbClr val="00B050"/>
                </a:solidFill>
                <a:cs typeface="Kalam" panose="02000000000000000000" pitchFamily="2" charset="0"/>
              </a:rPr>
              <a:t>packs 3105 pies a day. </a:t>
            </a:r>
            <a: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  <a:t/>
            </a:r>
            <a:b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</a:br>
            <a:r>
              <a:rPr lang="en-GB" dirty="0" smtClean="0">
                <a:solidFill>
                  <a:srgbClr val="00B050"/>
                </a:solidFill>
                <a:cs typeface="Kalam" panose="02000000000000000000" pitchFamily="2" charset="0"/>
              </a:rPr>
              <a:t>How </a:t>
            </a:r>
            <a:r>
              <a:rPr lang="en-GB" dirty="0">
                <a:solidFill>
                  <a:srgbClr val="00B050"/>
                </a:solidFill>
                <a:cs typeface="Kalam" panose="02000000000000000000" pitchFamily="2" charset="0"/>
              </a:rPr>
              <a:t>many pies does she pack after 3 days?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28" y="3401803"/>
            <a:ext cx="2307674" cy="345619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71444" y="5160563"/>
            <a:ext cx="1837973" cy="1022768"/>
          </a:xfrm>
          <a:prstGeom prst="rect">
            <a:avLst/>
          </a:prstGeom>
        </p:spPr>
      </p:pic>
      <p:pic>
        <p:nvPicPr>
          <p:cNvPr id="161" name="Picture 16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9257" y="5165426"/>
            <a:ext cx="1837973" cy="1022768"/>
          </a:xfrm>
          <a:prstGeom prst="rect">
            <a:avLst/>
          </a:prstGeom>
        </p:spPr>
      </p:pic>
      <p:pic>
        <p:nvPicPr>
          <p:cNvPr id="162" name="Picture 16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403" y="5165426"/>
            <a:ext cx="1837973" cy="1022768"/>
          </a:xfrm>
          <a:prstGeom prst="rect">
            <a:avLst/>
          </a:prstGeom>
        </p:spPr>
      </p:pic>
      <p:sp>
        <p:nvSpPr>
          <p:cNvPr id="57" name="Oval 56"/>
          <p:cNvSpPr/>
          <p:nvPr/>
        </p:nvSpPr>
        <p:spPr>
          <a:xfrm>
            <a:off x="2493646" y="1938595"/>
            <a:ext cx="246646" cy="24664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/>
          <p:cNvSpPr/>
          <p:nvPr/>
        </p:nvSpPr>
        <p:spPr>
          <a:xfrm>
            <a:off x="2493646" y="2376226"/>
            <a:ext cx="246646" cy="24664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2493646" y="2804332"/>
            <a:ext cx="246646" cy="246646"/>
          </a:xfrm>
          <a:prstGeom prst="ellipse">
            <a:avLst/>
          </a:prstGeom>
          <a:solidFill>
            <a:srgbClr val="92D050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9455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3143249" y="1253850"/>
            <a:ext cx="4869657" cy="4870726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solidFill>
              <a:schemeClr val="bg1">
                <a:lumMod val="65000"/>
              </a:schemeClr>
            </a:solidFill>
          </a:ln>
          <a:effectLst>
            <a:outerShdw blurRad="88900" dist="50800" dir="8100000" algn="tr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600"/>
          </a:p>
        </p:txBody>
      </p:sp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445574" y="702863"/>
            <a:ext cx="292370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Multiply 4 Digits by 1 Digit</a:t>
            </a:r>
            <a:endParaRPr lang="en-GB" sz="1600" b="1" dirty="0">
              <a:solidFill>
                <a:schemeClr val="bg1"/>
              </a:solidFill>
            </a:endParaRPr>
          </a:p>
        </p:txBody>
      </p:sp>
      <p:sp>
        <p:nvSpPr>
          <p:cNvPr id="30" name="Rectangle 29"/>
          <p:cNvSpPr/>
          <p:nvPr/>
        </p:nvSpPr>
        <p:spPr>
          <a:xfrm>
            <a:off x="3369276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68" name="Straight Connector 67"/>
          <p:cNvCxnSpPr/>
          <p:nvPr/>
        </p:nvCxnSpPr>
        <p:spPr>
          <a:xfrm>
            <a:off x="33692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70866"/>
              </p:ext>
            </p:extLst>
          </p:nvPr>
        </p:nvGraphicFramePr>
        <p:xfrm>
          <a:off x="3205550" y="1313213"/>
          <a:ext cx="4752000" cy="475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×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6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8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3000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b="1" baseline="30000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30000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b="1" baseline="30000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×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0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baseline="30000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b="1" baseline="30000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baseline="30000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647700" y="1234799"/>
            <a:ext cx="2543175" cy="26622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GB" dirty="0"/>
              <a:t>Can you identify the errors that have been made in these short multiplication calculations?  </a:t>
            </a:r>
            <a:endParaRPr lang="en-GB" dirty="0" smtClean="0"/>
          </a:p>
          <a:p>
            <a:pPr>
              <a:spcAft>
                <a:spcPts val="600"/>
              </a:spcAft>
            </a:pPr>
            <a:r>
              <a:rPr lang="en-GB" dirty="0" smtClean="0"/>
              <a:t>Carry </a:t>
            </a:r>
            <a:r>
              <a:rPr lang="en-GB" dirty="0"/>
              <a:t>out the calculations correctly to </a:t>
            </a:r>
            <a:r>
              <a:rPr lang="en-GB" dirty="0" smtClean="0"/>
              <a:t>find </a:t>
            </a:r>
            <a:r>
              <a:rPr lang="en-GB" dirty="0"/>
              <a:t>the correct products.</a:t>
            </a:r>
          </a:p>
        </p:txBody>
      </p:sp>
      <p:sp>
        <p:nvSpPr>
          <p:cNvPr id="5" name="Rectangle 4"/>
          <p:cNvSpPr/>
          <p:nvPr/>
        </p:nvSpPr>
        <p:spPr>
          <a:xfrm>
            <a:off x="5382090" y="1260492"/>
            <a:ext cx="2665900" cy="18312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GB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The correct answer </a:t>
            </a:r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is</a:t>
            </a:r>
            <a:b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14 </a:t>
            </a:r>
            <a:r>
              <a:rPr lang="en-GB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586.  </a:t>
            </a:r>
            <a:endParaRPr lang="en-GB" dirty="0" smtClean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GB" spc="-30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1 </a:t>
            </a:r>
            <a:r>
              <a:rPr lang="en-GB" spc="-30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× 6 has been recorded as </a:t>
            </a:r>
            <a:r>
              <a:rPr lang="en-GB" spc="-30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1 whereas </a:t>
            </a:r>
            <a:r>
              <a:rPr lang="en-GB" spc="-30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it is </a:t>
            </a:r>
            <a:r>
              <a:rPr lang="en-GB" spc="-30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in </a:t>
            </a:r>
            <a:r>
              <a:rPr lang="en-GB" spc="-30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fact 6.</a:t>
            </a:r>
          </a:p>
        </p:txBody>
      </p:sp>
      <p:sp>
        <p:nvSpPr>
          <p:cNvPr id="12" name="Rectangle 11"/>
          <p:cNvSpPr/>
          <p:nvPr/>
        </p:nvSpPr>
        <p:spPr>
          <a:xfrm>
            <a:off x="5382090" y="3829852"/>
            <a:ext cx="26659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GB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The correct answer is</a:t>
            </a:r>
            <a:br>
              <a:rPr lang="en-GB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</a:br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10 245.  </a:t>
            </a:r>
            <a:endParaRPr lang="en-GB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  <a:p>
            <a:pPr>
              <a:lnSpc>
                <a:spcPct val="150000"/>
              </a:lnSpc>
              <a:spcAft>
                <a:spcPts val="600"/>
              </a:spcAft>
            </a:pPr>
            <a:r>
              <a:rPr lang="en-GB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The regrouped ten has not been added to the 3 lots of tens to make 4 tens.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50" y="3916116"/>
            <a:ext cx="2783763" cy="2867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745229" y="1253850"/>
            <a:ext cx="3143251" cy="4870726"/>
            <a:chOff x="3143249" y="1253850"/>
            <a:chExt cx="3143251" cy="4870726"/>
          </a:xfrm>
        </p:grpSpPr>
        <p:sp>
          <p:nvSpPr>
            <p:cNvPr id="12" name="Rectangle 11"/>
            <p:cNvSpPr/>
            <p:nvPr/>
          </p:nvSpPr>
          <p:spPr>
            <a:xfrm>
              <a:off x="3143249" y="1253850"/>
              <a:ext cx="3143251" cy="4870726"/>
            </a:xfrm>
            <a:prstGeom prst="rect">
              <a:avLst/>
            </a:prstGeom>
            <a:solidFill>
              <a:schemeClr val="tx1">
                <a:lumMod val="10000"/>
                <a:lumOff val="90000"/>
              </a:schemeClr>
            </a:solidFill>
            <a:ln>
              <a:solidFill>
                <a:schemeClr val="bg1">
                  <a:lumMod val="65000"/>
                </a:schemeClr>
              </a:solidFill>
            </a:ln>
            <a:effectLst>
              <a:outerShdw blurRad="88900" dist="50800" dir="8100000" algn="tr" rotWithShape="0">
                <a:prstClr val="black">
                  <a:alpha val="2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sz="1600"/>
            </a:p>
          </p:txBody>
        </p:sp>
        <p:sp>
          <p:nvSpPr>
            <p:cNvPr id="2" name="Rectangle 1"/>
            <p:cNvSpPr/>
            <p:nvPr/>
          </p:nvSpPr>
          <p:spPr>
            <a:xfrm>
              <a:off x="4529138" y="1771649"/>
              <a:ext cx="378619" cy="378619"/>
            </a:xfrm>
            <a:prstGeom prst="rect">
              <a:avLst/>
            </a:prstGeom>
            <a:noFill/>
            <a:ln w="19050">
              <a:solidFill>
                <a:srgbClr val="2DB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4095751" y="2638424"/>
              <a:ext cx="378619" cy="378619"/>
            </a:xfrm>
            <a:prstGeom prst="rect">
              <a:avLst/>
            </a:prstGeom>
            <a:noFill/>
            <a:ln w="19050">
              <a:solidFill>
                <a:srgbClr val="2DB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4960053" y="2638424"/>
              <a:ext cx="378619" cy="378619"/>
            </a:xfrm>
            <a:prstGeom prst="rect">
              <a:avLst/>
            </a:prstGeom>
            <a:noFill/>
            <a:ln w="19050">
              <a:solidFill>
                <a:srgbClr val="2DB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6" name="Rectangle 15"/>
            <p:cNvSpPr/>
            <p:nvPr/>
          </p:nvSpPr>
          <p:spPr>
            <a:xfrm>
              <a:off x="4529138" y="3932719"/>
              <a:ext cx="378619" cy="378619"/>
            </a:xfrm>
            <a:prstGeom prst="rect">
              <a:avLst/>
            </a:prstGeom>
            <a:noFill/>
            <a:ln w="19050">
              <a:solidFill>
                <a:srgbClr val="2DB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7" name="Rectangle 16"/>
            <p:cNvSpPr/>
            <p:nvPr/>
          </p:nvSpPr>
          <p:spPr>
            <a:xfrm>
              <a:off x="4095163" y="3932719"/>
              <a:ext cx="378619" cy="378619"/>
            </a:xfrm>
            <a:prstGeom prst="rect">
              <a:avLst/>
            </a:prstGeom>
            <a:noFill/>
            <a:ln w="19050">
              <a:solidFill>
                <a:srgbClr val="2DB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4952433" y="4793779"/>
              <a:ext cx="378619" cy="378619"/>
            </a:xfrm>
            <a:prstGeom prst="rect">
              <a:avLst/>
            </a:prstGeom>
            <a:noFill/>
            <a:ln w="19050">
              <a:solidFill>
                <a:srgbClr val="2DB6B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cxnSp>
        <p:nvCxnSpPr>
          <p:cNvPr id="6" name="Straight Connector 5"/>
          <p:cNvCxnSpPr/>
          <p:nvPr/>
        </p:nvCxnSpPr>
        <p:spPr>
          <a:xfrm>
            <a:off x="3209139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Rectangle 6"/>
          <p:cNvSpPr/>
          <p:nvPr/>
        </p:nvSpPr>
        <p:spPr>
          <a:xfrm>
            <a:off x="445574" y="702863"/>
            <a:ext cx="292370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Multiply 4 Digits by 1 Digit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5" name="Rectangle 74"/>
          <p:cNvSpPr/>
          <p:nvPr/>
        </p:nvSpPr>
        <p:spPr>
          <a:xfrm>
            <a:off x="3369276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 smtClean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77" name="Straight Connector 76"/>
          <p:cNvCxnSpPr/>
          <p:nvPr/>
        </p:nvCxnSpPr>
        <p:spPr>
          <a:xfrm>
            <a:off x="3369276" y="698268"/>
            <a:ext cx="0" cy="3960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/>
          <p:cNvSpPr/>
          <p:nvPr/>
        </p:nvSpPr>
        <p:spPr>
          <a:xfrm>
            <a:off x="647700" y="1234799"/>
            <a:ext cx="254317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n-US" dirty="0"/>
              <a:t>Can you identify the missing digits in these calculations?</a:t>
            </a:r>
            <a:endParaRPr lang="en-GB" dirty="0"/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6076149"/>
              </p:ext>
            </p:extLst>
          </p:nvPr>
        </p:nvGraphicFramePr>
        <p:xfrm>
          <a:off x="3807530" y="1313213"/>
          <a:ext cx="3024000" cy="4752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43200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×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3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6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baseline="30000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baseline="30000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baseline="30000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4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×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2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5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1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 smtClean="0">
                          <a:latin typeface="Kalam" panose="02000000000000000000" pitchFamily="2" charset="0"/>
                          <a:cs typeface="Kalam" panose="02000000000000000000" pitchFamily="2" charset="0"/>
                        </a:rPr>
                        <a:t>0</a:t>
                      </a:r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baseline="30000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b="1" baseline="30000" dirty="0">
                        <a:solidFill>
                          <a:srgbClr val="00B050"/>
                        </a:solidFill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>
                        <a:latin typeface="Kalam" panose="02000000000000000000" pitchFamily="2" charset="0"/>
                        <a:cs typeface="Kalam" panose="02000000000000000000" pitchFamily="2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432000"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dirty="0"/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7457">
            <a:off x="7237849" y="1356974"/>
            <a:ext cx="192141" cy="3893820"/>
          </a:xfrm>
          <a:prstGeom prst="rect">
            <a:avLst/>
          </a:prstGeom>
          <a:effectLst>
            <a:outerShdw blurRad="88900" dist="50800" dir="8100000" algn="tr" rotWithShape="0">
              <a:prstClr val="black">
                <a:alpha val="20000"/>
              </a:prstClr>
            </a:outerShdw>
          </a:effec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59" y="3017043"/>
            <a:ext cx="2596193" cy="3374660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5150718" y="1788558"/>
            <a:ext cx="359019" cy="378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2</a:t>
            </a:r>
            <a:endParaRPr lang="en-GB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724363" y="2660485"/>
            <a:ext cx="359019" cy="378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9</a:t>
            </a:r>
            <a:endParaRPr lang="en-GB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5579452" y="2660484"/>
            <a:ext cx="359019" cy="378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4</a:t>
            </a:r>
            <a:endParaRPr lang="en-GB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709964" y="3949628"/>
            <a:ext cx="359019" cy="378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5</a:t>
            </a:r>
            <a:endParaRPr lang="en-GB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175408" y="3945347"/>
            <a:ext cx="359019" cy="378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0</a:t>
            </a:r>
            <a:endParaRPr lang="en-GB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571832" y="4808237"/>
            <a:ext cx="359019" cy="3786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2</a:t>
            </a:r>
            <a:endParaRPr lang="en-GB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562033" y="3088694"/>
            <a:ext cx="359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baseline="30000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1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54413" y="5239381"/>
            <a:ext cx="359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baseline="30000" dirty="0" smtClean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2</a:t>
            </a:r>
            <a:endParaRPr lang="en-GB" b="1" baseline="30000" dirty="0">
              <a:solidFill>
                <a:srgbClr val="00B050"/>
              </a:solidFill>
              <a:latin typeface="Kalam" panose="02000000000000000000" pitchFamily="2" charset="0"/>
              <a:cs typeface="Kalam" panose="02000000000000000000" pitchFamily="2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144927" y="5239381"/>
            <a:ext cx="359019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baseline="30000" dirty="0">
                <a:solidFill>
                  <a:srgbClr val="00B050"/>
                </a:solidFill>
                <a:latin typeface="Kalam" panose="02000000000000000000" pitchFamily="2" charset="0"/>
                <a:cs typeface="Kalam" panose="02000000000000000000" pitchFamily="2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/>
              <a:t>Dive in by completing your own activity!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3107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3107"/>
            <a:ext cx="2722090" cy="3849436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4" name="Rectangle 13"/>
          <p:cNvSpPr/>
          <p:nvPr/>
        </p:nvSpPr>
        <p:spPr>
          <a:xfrm>
            <a:off x="445574" y="702863"/>
            <a:ext cx="2923702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altLang="en-US" sz="1600" b="1" dirty="0">
                <a:solidFill>
                  <a:schemeClr val="bg1"/>
                </a:solidFill>
              </a:rPr>
              <a:t>Multiply 4 Digits by 1 Digit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5" t="1332" r="51714" b="1454"/>
          <a:stretch/>
        </p:blipFill>
        <p:spPr>
          <a:xfrm rot="1620299">
            <a:off x="2688237" y="2888492"/>
            <a:ext cx="720000" cy="2138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62" t="3879" r="3891" b="7516"/>
          <a:stretch/>
        </p:blipFill>
        <p:spPr>
          <a:xfrm rot="1736055">
            <a:off x="1028125" y="2365574"/>
            <a:ext cx="1440000" cy="1960224"/>
          </a:xfrm>
          <a:prstGeom prst="rect">
            <a:avLst/>
          </a:prstGeom>
        </p:spPr>
      </p:pic>
      <p:sp>
        <p:nvSpPr>
          <p:cNvPr id="7" name="Freeform 6"/>
          <p:cNvSpPr/>
          <p:nvPr/>
        </p:nvSpPr>
        <p:spPr>
          <a:xfrm>
            <a:off x="606829" y="3591098"/>
            <a:ext cx="149629" cy="382386"/>
          </a:xfrm>
          <a:custGeom>
            <a:avLst/>
            <a:gdLst>
              <a:gd name="connsiteX0" fmla="*/ 149629 w 149629"/>
              <a:gd name="connsiteY0" fmla="*/ 0 h 382386"/>
              <a:gd name="connsiteX1" fmla="*/ 149629 w 149629"/>
              <a:gd name="connsiteY1" fmla="*/ 382386 h 382386"/>
              <a:gd name="connsiteX2" fmla="*/ 0 w 149629"/>
              <a:gd name="connsiteY2" fmla="*/ 257695 h 382386"/>
              <a:gd name="connsiteX3" fmla="*/ 41564 w 149629"/>
              <a:gd name="connsiteY3" fmla="*/ 191193 h 382386"/>
              <a:gd name="connsiteX4" fmla="*/ 149629 w 149629"/>
              <a:gd name="connsiteY4" fmla="*/ 0 h 3823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9629" h="382386">
                <a:moveTo>
                  <a:pt x="149629" y="0"/>
                </a:moveTo>
                <a:lnTo>
                  <a:pt x="149629" y="382386"/>
                </a:lnTo>
                <a:lnTo>
                  <a:pt x="0" y="257695"/>
                </a:lnTo>
                <a:lnTo>
                  <a:pt x="41564" y="191193"/>
                </a:lnTo>
                <a:lnTo>
                  <a:pt x="149629" y="0"/>
                </a:lnTo>
                <a:close/>
              </a:path>
            </a:pathLst>
          </a:custGeom>
          <a:solidFill>
            <a:srgbClr val="FBE9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48" y="1928692"/>
            <a:ext cx="4038155" cy="416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427BB997-074F-4A73-BCC3-A160949C16AA}" vid="{3779DEE8-1EA6-4D01-BADE-96D173D04F3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257</TotalTime>
  <Words>294</Words>
  <Application>Microsoft Office PowerPoint</Application>
  <PresentationFormat>On-screen Show (4:3)</PresentationFormat>
  <Paragraphs>131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Calibri</vt:lpstr>
      <vt:lpstr>Twinkl</vt:lpstr>
      <vt:lpstr>Arial</vt:lpstr>
      <vt:lpstr>Kalam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Jacqui Ford</dc:creator>
  <cp:lastModifiedBy>StroverP</cp:lastModifiedBy>
  <cp:revision>20</cp:revision>
  <dcterms:created xsi:type="dcterms:W3CDTF">2019-11-07T10:30:26Z</dcterms:created>
  <dcterms:modified xsi:type="dcterms:W3CDTF">2021-01-12T13:42:54Z</dcterms:modified>
</cp:coreProperties>
</file>