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2" r:id="rId4"/>
    <p:sldId id="259" r:id="rId5"/>
    <p:sldId id="270" r:id="rId6"/>
    <p:sldId id="260" r:id="rId7"/>
    <p:sldId id="261" r:id="rId8"/>
    <p:sldId id="263" r:id="rId9"/>
    <p:sldId id="264" r:id="rId10"/>
    <p:sldId id="266" r:id="rId11"/>
    <p:sldId id="268" r:id="rId12"/>
    <p:sldId id="269" r:id="rId13"/>
    <p:sldId id="271" r:id="rId14"/>
    <p:sldId id="267"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5" d="100"/>
          <a:sy n="65" d="100"/>
        </p:scale>
        <p:origin x="66"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049064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196898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32ECE5-91E8-4CB0-A937-0DBA9FC7DCF2}"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314136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32ECE5-91E8-4CB0-A937-0DBA9FC7DCF2}"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878708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32ECE5-91E8-4CB0-A937-0DBA9FC7DCF2}" type="datetimeFigureOut">
              <a:rPr lang="en-GB" smtClean="0"/>
              <a:t>10/09/2021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465414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32ECE5-91E8-4CB0-A937-0DBA9FC7DCF2}" type="datetimeFigureOut">
              <a:rPr lang="en-GB" smtClean="0"/>
              <a:t>10/09/2021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750701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32ECE5-91E8-4CB0-A937-0DBA9FC7DCF2}" type="datetimeFigureOut">
              <a:rPr lang="en-GB" smtClean="0"/>
              <a:t>10/09/2021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978170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32ECE5-91E8-4CB0-A937-0DBA9FC7DCF2}"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57394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32ECE5-91E8-4CB0-A937-0DBA9FC7DCF2}"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2138605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1510384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32ECE5-91E8-4CB0-A937-0DBA9FC7DCF2}"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AAD739-925B-4F83-8668-2339C3066EA3}" type="slidenum">
              <a:rPr lang="en-GB" smtClean="0"/>
              <a:t>‹#›</a:t>
            </a:fld>
            <a:endParaRPr lang="en-GB"/>
          </a:p>
        </p:txBody>
      </p:sp>
    </p:spTree>
    <p:extLst>
      <p:ext uri="{BB962C8B-B14F-4D97-AF65-F5344CB8AC3E}">
        <p14:creationId xmlns:p14="http://schemas.microsoft.com/office/powerpoint/2010/main" val="4082206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32ECE5-91E8-4CB0-A937-0DBA9FC7DCF2}" type="datetimeFigureOut">
              <a:rPr lang="en-GB" smtClean="0"/>
              <a:t>10/09/2021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AD739-925B-4F83-8668-2339C3066EA3}" type="slidenum">
              <a:rPr lang="en-GB" smtClean="0"/>
              <a:t>‹#›</a:t>
            </a:fld>
            <a:endParaRPr lang="en-GB"/>
          </a:p>
        </p:txBody>
      </p:sp>
    </p:spTree>
    <p:extLst>
      <p:ext uri="{BB962C8B-B14F-4D97-AF65-F5344CB8AC3E}">
        <p14:creationId xmlns:p14="http://schemas.microsoft.com/office/powerpoint/2010/main" val="2549294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26524" y="2112135"/>
            <a:ext cx="9053848" cy="3046988"/>
          </a:xfrm>
          <a:prstGeom prst="rect">
            <a:avLst/>
          </a:prstGeom>
          <a:noFill/>
        </p:spPr>
        <p:txBody>
          <a:bodyPr wrap="square" rtlCol="0">
            <a:spAutoFit/>
          </a:bodyPr>
          <a:lstStyle/>
          <a:p>
            <a:pPr algn="ctr"/>
            <a:r>
              <a:rPr lang="en-GB" sz="9600" dirty="0" smtClean="0">
                <a:solidFill>
                  <a:srgbClr val="002060"/>
                </a:solidFill>
                <a:latin typeface="Comic Sans MS" panose="030F0702030302020204" pitchFamily="66" charset="0"/>
              </a:rPr>
              <a:t>Mathematical Development </a:t>
            </a:r>
            <a:endParaRPr lang="en-GB" sz="9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3766172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558345" y="2408349"/>
            <a:ext cx="9234152" cy="2862322"/>
          </a:xfrm>
          <a:prstGeom prst="rect">
            <a:avLst/>
          </a:prstGeom>
          <a:noFill/>
        </p:spPr>
        <p:txBody>
          <a:bodyPr wrap="square" rtlCol="0">
            <a:spAutoFit/>
          </a:bodyPr>
          <a:lstStyle/>
          <a:p>
            <a:r>
              <a:rPr lang="en-GB" sz="4800" dirty="0" smtClean="0">
                <a:solidFill>
                  <a:srgbClr val="002060"/>
                </a:solidFill>
                <a:latin typeface="Comic Sans MS" panose="030F0702030302020204" pitchFamily="66" charset="0"/>
              </a:rPr>
              <a:t>Development Matters – the document which gives expected outcome for Foundation Stage</a:t>
            </a:r>
          </a:p>
          <a:p>
            <a:endParaRPr lang="en-GB" sz="3600" dirty="0">
              <a:latin typeface="Comic Sans MS" panose="030F0702030302020204" pitchFamily="66" charset="0"/>
            </a:endParaRPr>
          </a:p>
        </p:txBody>
      </p:sp>
    </p:spTree>
    <p:extLst>
      <p:ext uri="{BB962C8B-B14F-4D97-AF65-F5344CB8AC3E}">
        <p14:creationId xmlns:p14="http://schemas.microsoft.com/office/powerpoint/2010/main" val="7246676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99352" y="1243227"/>
            <a:ext cx="9234152" cy="3477875"/>
          </a:xfrm>
          <a:prstGeom prst="rect">
            <a:avLst/>
          </a:prstGeom>
          <a:noFill/>
        </p:spPr>
        <p:txBody>
          <a:bodyPr wrap="square" rtlCol="0">
            <a:spAutoFit/>
          </a:bodyPr>
          <a:lstStyle/>
          <a:p>
            <a:pPr algn="ctr"/>
            <a:r>
              <a:rPr lang="en-GB" sz="2800" dirty="0" smtClean="0">
                <a:solidFill>
                  <a:srgbClr val="002060"/>
                </a:solidFill>
                <a:latin typeface="Comic Sans MS" panose="030F0702030302020204" pitchFamily="66" charset="0"/>
              </a:rPr>
              <a:t>Mathematics</a:t>
            </a:r>
          </a:p>
          <a:p>
            <a:r>
              <a:rPr lang="en-GB" sz="1600" dirty="0" smtClean="0">
                <a:solidFill>
                  <a:srgbClr val="002060"/>
                </a:solidFill>
                <a:latin typeface="Comic Sans MS" panose="030F0702030302020204" pitchFamily="66" charset="0"/>
              </a:rPr>
              <a:t> </a:t>
            </a:r>
            <a:r>
              <a:rPr lang="en-GB" sz="1600" b="1" dirty="0">
                <a:solidFill>
                  <a:srgbClr val="002060"/>
                </a:solidFill>
                <a:latin typeface="Comic Sans MS" panose="030F0702030302020204" pitchFamily="66" charset="0"/>
              </a:rPr>
              <a:t>Number </a:t>
            </a:r>
            <a:endParaRPr lang="en-GB" sz="1600" b="1" dirty="0" smtClean="0">
              <a:solidFill>
                <a:srgbClr val="002060"/>
              </a:solidFill>
              <a:latin typeface="Comic Sans MS" panose="030F0702030302020204" pitchFamily="66" charset="0"/>
            </a:endParaRPr>
          </a:p>
          <a:p>
            <a:r>
              <a:rPr lang="en-GB" sz="1600" dirty="0" smtClean="0">
                <a:solidFill>
                  <a:srgbClr val="002060"/>
                </a:solidFill>
                <a:latin typeface="Comic Sans MS" panose="030F0702030302020204" pitchFamily="66" charset="0"/>
              </a:rPr>
              <a:t>• </a:t>
            </a:r>
            <a:r>
              <a:rPr lang="en-GB" sz="1600" dirty="0">
                <a:solidFill>
                  <a:srgbClr val="002060"/>
                </a:solidFill>
                <a:latin typeface="Comic Sans MS" panose="030F0702030302020204" pitchFamily="66" charset="0"/>
              </a:rPr>
              <a:t>Have a deep understanding of number to 10, including the composition of each number. </a:t>
            </a:r>
            <a:endParaRPr lang="en-GB" sz="1600" dirty="0" smtClean="0">
              <a:solidFill>
                <a:srgbClr val="002060"/>
              </a:solidFill>
              <a:latin typeface="Comic Sans MS" panose="030F0702030302020204" pitchFamily="66" charset="0"/>
            </a:endParaRPr>
          </a:p>
          <a:p>
            <a:r>
              <a:rPr lang="en-GB" sz="1600" dirty="0" smtClean="0">
                <a:solidFill>
                  <a:srgbClr val="002060"/>
                </a:solidFill>
                <a:latin typeface="Comic Sans MS" panose="030F0702030302020204" pitchFamily="66" charset="0"/>
              </a:rPr>
              <a:t>• </a:t>
            </a:r>
            <a:r>
              <a:rPr lang="en-GB" sz="1600" dirty="0" err="1">
                <a:solidFill>
                  <a:srgbClr val="002060"/>
                </a:solidFill>
                <a:latin typeface="Comic Sans MS" panose="030F0702030302020204" pitchFamily="66" charset="0"/>
              </a:rPr>
              <a:t>Subitise</a:t>
            </a:r>
            <a:r>
              <a:rPr lang="en-GB" sz="1600" dirty="0">
                <a:solidFill>
                  <a:srgbClr val="002060"/>
                </a:solidFill>
                <a:latin typeface="Comic Sans MS" panose="030F0702030302020204" pitchFamily="66" charset="0"/>
              </a:rPr>
              <a:t> (recognise quantities without counting) up to 5. </a:t>
            </a:r>
            <a:endParaRPr lang="en-GB" sz="1600" dirty="0" smtClean="0">
              <a:solidFill>
                <a:srgbClr val="002060"/>
              </a:solidFill>
              <a:latin typeface="Comic Sans MS" panose="030F0702030302020204" pitchFamily="66" charset="0"/>
            </a:endParaRPr>
          </a:p>
          <a:p>
            <a:r>
              <a:rPr lang="en-GB" sz="1600" dirty="0" smtClean="0">
                <a:solidFill>
                  <a:srgbClr val="002060"/>
                </a:solidFill>
                <a:latin typeface="Comic Sans MS" panose="030F0702030302020204" pitchFamily="66" charset="0"/>
              </a:rPr>
              <a:t>• </a:t>
            </a:r>
            <a:r>
              <a:rPr lang="en-GB" sz="1600" dirty="0">
                <a:solidFill>
                  <a:srgbClr val="002060"/>
                </a:solidFill>
                <a:latin typeface="Comic Sans MS" panose="030F0702030302020204" pitchFamily="66" charset="0"/>
              </a:rPr>
              <a:t>Automatically recall (without reference to rhymes, counting or other aids) number bonds up to 5 (including subtraction facts) and some number bonds to 10, including double facts. </a:t>
            </a:r>
            <a:endParaRPr lang="en-GB" sz="1600" dirty="0" smtClean="0">
              <a:solidFill>
                <a:srgbClr val="002060"/>
              </a:solidFill>
              <a:latin typeface="Comic Sans MS" panose="030F0702030302020204" pitchFamily="66" charset="0"/>
            </a:endParaRPr>
          </a:p>
          <a:p>
            <a:endParaRPr lang="en-GB" sz="1600" dirty="0">
              <a:solidFill>
                <a:srgbClr val="002060"/>
              </a:solidFill>
              <a:latin typeface="Comic Sans MS" panose="030F0702030302020204" pitchFamily="66" charset="0"/>
            </a:endParaRPr>
          </a:p>
          <a:p>
            <a:r>
              <a:rPr lang="en-GB" sz="1600" b="1" dirty="0" smtClean="0">
                <a:solidFill>
                  <a:srgbClr val="002060"/>
                </a:solidFill>
                <a:latin typeface="Comic Sans MS" panose="030F0702030302020204" pitchFamily="66" charset="0"/>
              </a:rPr>
              <a:t>Numerical </a:t>
            </a:r>
            <a:r>
              <a:rPr lang="en-GB" sz="1600" b="1" dirty="0">
                <a:solidFill>
                  <a:srgbClr val="002060"/>
                </a:solidFill>
                <a:latin typeface="Comic Sans MS" panose="030F0702030302020204" pitchFamily="66" charset="0"/>
              </a:rPr>
              <a:t>Patterns </a:t>
            </a:r>
            <a:endParaRPr lang="en-GB" sz="1600" b="1" dirty="0" smtClean="0">
              <a:solidFill>
                <a:srgbClr val="002060"/>
              </a:solidFill>
              <a:latin typeface="Comic Sans MS" panose="030F0702030302020204" pitchFamily="66" charset="0"/>
            </a:endParaRPr>
          </a:p>
          <a:p>
            <a:r>
              <a:rPr lang="en-GB" sz="1600" dirty="0" smtClean="0">
                <a:solidFill>
                  <a:srgbClr val="002060"/>
                </a:solidFill>
                <a:latin typeface="Comic Sans MS" panose="030F0702030302020204" pitchFamily="66" charset="0"/>
              </a:rPr>
              <a:t>• </a:t>
            </a:r>
            <a:r>
              <a:rPr lang="en-GB" sz="1600" dirty="0">
                <a:solidFill>
                  <a:srgbClr val="002060"/>
                </a:solidFill>
                <a:latin typeface="Comic Sans MS" panose="030F0702030302020204" pitchFamily="66" charset="0"/>
              </a:rPr>
              <a:t>Verbally count beyond 20, recognising the pattern of the counting system. </a:t>
            </a:r>
            <a:endParaRPr lang="en-GB" sz="1600" dirty="0" smtClean="0">
              <a:solidFill>
                <a:srgbClr val="002060"/>
              </a:solidFill>
              <a:latin typeface="Comic Sans MS" panose="030F0702030302020204" pitchFamily="66" charset="0"/>
            </a:endParaRPr>
          </a:p>
          <a:p>
            <a:r>
              <a:rPr lang="en-GB" sz="1600" dirty="0" smtClean="0">
                <a:solidFill>
                  <a:srgbClr val="002060"/>
                </a:solidFill>
                <a:latin typeface="Comic Sans MS" panose="030F0702030302020204" pitchFamily="66" charset="0"/>
              </a:rPr>
              <a:t>• </a:t>
            </a:r>
            <a:r>
              <a:rPr lang="en-GB" sz="1600" dirty="0">
                <a:solidFill>
                  <a:srgbClr val="002060"/>
                </a:solidFill>
                <a:latin typeface="Comic Sans MS" panose="030F0702030302020204" pitchFamily="66" charset="0"/>
              </a:rPr>
              <a:t>Compare quantities up to 10 in different contexts, recognising when one quantity is greater than, less than or the same as the other quantity. </a:t>
            </a:r>
            <a:endParaRPr lang="en-GB" sz="1600" dirty="0" smtClean="0">
              <a:solidFill>
                <a:srgbClr val="002060"/>
              </a:solidFill>
              <a:latin typeface="Comic Sans MS" panose="030F0702030302020204" pitchFamily="66" charset="0"/>
            </a:endParaRPr>
          </a:p>
          <a:p>
            <a:r>
              <a:rPr lang="en-GB" sz="1600" dirty="0" smtClean="0">
                <a:solidFill>
                  <a:srgbClr val="002060"/>
                </a:solidFill>
                <a:latin typeface="Comic Sans MS" panose="030F0702030302020204" pitchFamily="66" charset="0"/>
              </a:rPr>
              <a:t>• </a:t>
            </a:r>
            <a:r>
              <a:rPr lang="en-GB" sz="1600" dirty="0">
                <a:solidFill>
                  <a:srgbClr val="002060"/>
                </a:solidFill>
                <a:latin typeface="Comic Sans MS" panose="030F0702030302020204" pitchFamily="66" charset="0"/>
              </a:rPr>
              <a:t>Explore and represent patterns within numbers up to 10, including evens and odds, double facts and how quantities can be distributed equally.</a:t>
            </a:r>
            <a:endParaRPr lang="en-GB" sz="1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29499049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55313" y="978795"/>
            <a:ext cx="8744755" cy="5262979"/>
          </a:xfrm>
          <a:prstGeom prst="rect">
            <a:avLst/>
          </a:prstGeom>
          <a:noFill/>
        </p:spPr>
        <p:txBody>
          <a:bodyPr wrap="square" rtlCol="0">
            <a:spAutoFit/>
          </a:bodyPr>
          <a:lstStyle/>
          <a:p>
            <a:r>
              <a:rPr lang="en-GB" sz="2400" dirty="0" smtClean="0">
                <a:solidFill>
                  <a:srgbClr val="002060"/>
                </a:solidFill>
                <a:latin typeface="Comic Sans MS" panose="030F0702030302020204" pitchFamily="66" charset="0"/>
              </a:rPr>
              <a:t>Number</a:t>
            </a:r>
          </a:p>
          <a:p>
            <a:r>
              <a:rPr lang="en-GB" sz="2400" dirty="0" smtClean="0">
                <a:latin typeface="Comic Sans MS" panose="030F0702030302020204" pitchFamily="66" charset="0"/>
              </a:rPr>
              <a:t>Children </a:t>
            </a:r>
            <a:r>
              <a:rPr lang="en-GB" sz="2400" dirty="0">
                <a:latin typeface="Comic Sans MS" panose="030F0702030302020204" pitchFamily="66" charset="0"/>
              </a:rPr>
              <a:t>count reliably with numbers from one to 20, place them in order and say which number is one more or one less than a given number. Using quantities and objects, they add and subtract two single-digit numbers and count on or back to find the answer. They solve problems, including doubling, halving and sharing</a:t>
            </a:r>
            <a:r>
              <a:rPr lang="en-GB" sz="2400" dirty="0" smtClean="0">
                <a:latin typeface="Comic Sans MS" panose="030F0702030302020204" pitchFamily="66" charset="0"/>
              </a:rPr>
              <a:t>.</a:t>
            </a:r>
          </a:p>
          <a:p>
            <a:r>
              <a:rPr lang="en-GB" sz="2400" dirty="0" smtClean="0">
                <a:solidFill>
                  <a:srgbClr val="002060"/>
                </a:solidFill>
                <a:latin typeface="Comic Sans MS" panose="030F0702030302020204" pitchFamily="66" charset="0"/>
              </a:rPr>
              <a:t>Space Shape and Measure</a:t>
            </a:r>
          </a:p>
          <a:p>
            <a:r>
              <a:rPr lang="en-GB" sz="2400" dirty="0">
                <a:latin typeface="Comic Sans MS" panose="030F0702030302020204" pitchFamily="66" charset="0"/>
              </a:rPr>
              <a:t>Children use everyday language to talk about size, weight, capacity, position, distance, time and money to compare quantities and objects and to solve problems. They recognise, create and describe patterns. They explore characteristics of everyday objects and shapes and use mathematical language to describe them.</a:t>
            </a:r>
            <a:endParaRPr lang="en-GB" sz="2400" dirty="0" smtClean="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6383492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2511380" y="2228045"/>
            <a:ext cx="8744755" cy="2123658"/>
          </a:xfrm>
          <a:prstGeom prst="rect">
            <a:avLst/>
          </a:prstGeom>
          <a:noFill/>
        </p:spPr>
        <p:txBody>
          <a:bodyPr wrap="square" rtlCol="0">
            <a:spAutoFit/>
          </a:bodyPr>
          <a:lstStyle/>
          <a:p>
            <a:r>
              <a:rPr lang="en-GB" sz="6600" dirty="0" smtClean="0">
                <a:solidFill>
                  <a:srgbClr val="002060"/>
                </a:solidFill>
                <a:latin typeface="Comic Sans MS" panose="030F0702030302020204" pitchFamily="66" charset="0"/>
              </a:rPr>
              <a:t>How do we get there?</a:t>
            </a:r>
            <a:endParaRPr lang="en-GB" sz="6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4758074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03797" y="566670"/>
            <a:ext cx="9118242" cy="3785652"/>
          </a:xfrm>
          <a:prstGeom prst="rect">
            <a:avLst/>
          </a:prstGeom>
          <a:noFill/>
        </p:spPr>
        <p:txBody>
          <a:bodyPr wrap="square" rtlCol="0">
            <a:spAutoFit/>
          </a:bodyPr>
          <a:lstStyle/>
          <a:p>
            <a:r>
              <a:rPr lang="en-GB" sz="4800" dirty="0" smtClean="0">
                <a:solidFill>
                  <a:srgbClr val="002060"/>
                </a:solidFill>
                <a:latin typeface="Comic Sans MS" panose="030F0702030302020204" pitchFamily="66" charset="0"/>
              </a:rPr>
              <a:t>Making numbers count!</a:t>
            </a:r>
          </a:p>
          <a:p>
            <a:endParaRPr lang="en-GB" sz="4800" dirty="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Lots of children can count, but do they know what they are actually saying.</a:t>
            </a:r>
          </a:p>
        </p:txBody>
      </p:sp>
    </p:spTree>
    <p:extLst>
      <p:ext uri="{BB962C8B-B14F-4D97-AF65-F5344CB8AC3E}">
        <p14:creationId xmlns:p14="http://schemas.microsoft.com/office/powerpoint/2010/main" val="40306521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463639" y="463639"/>
            <a:ext cx="11320530" cy="3785652"/>
          </a:xfrm>
          <a:prstGeom prst="rect">
            <a:avLst/>
          </a:prstGeom>
          <a:noFill/>
        </p:spPr>
        <p:txBody>
          <a:bodyPr wrap="square" rtlCol="0">
            <a:spAutoFit/>
          </a:bodyPr>
          <a:lstStyle/>
          <a:p>
            <a:r>
              <a:rPr lang="en-GB" sz="4800" dirty="0" smtClean="0">
                <a:solidFill>
                  <a:srgbClr val="002060"/>
                </a:solidFill>
                <a:latin typeface="Comic Sans MS" panose="030F0702030302020204" pitchFamily="66" charset="0"/>
              </a:rPr>
              <a:t>Just because they can say numbers to 20 doesn’t mean that they know what they mean. </a:t>
            </a:r>
            <a:endParaRPr lang="en-GB" sz="4800" dirty="0">
              <a:solidFill>
                <a:srgbClr val="002060"/>
              </a:solidFill>
              <a:latin typeface="Comic Sans MS" panose="030F0702030302020204" pitchFamily="66" charset="0"/>
            </a:endParaRPr>
          </a:p>
          <a:p>
            <a:endParaRPr lang="en-GB" sz="4800" dirty="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So how can we help?</a:t>
            </a:r>
          </a:p>
        </p:txBody>
      </p:sp>
    </p:spTree>
    <p:extLst>
      <p:ext uri="{BB962C8B-B14F-4D97-AF65-F5344CB8AC3E}">
        <p14:creationId xmlns:p14="http://schemas.microsoft.com/office/powerpoint/2010/main" val="23096672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442434" y="1197735"/>
            <a:ext cx="9053848" cy="6186309"/>
          </a:xfrm>
          <a:prstGeom prst="rect">
            <a:avLst/>
          </a:prstGeom>
          <a:noFill/>
        </p:spPr>
        <p:txBody>
          <a:bodyPr wrap="square" rtlCol="0">
            <a:spAutoFit/>
          </a:bodyPr>
          <a:lstStyle/>
          <a:p>
            <a:r>
              <a:rPr lang="en-GB" sz="3600" dirty="0" smtClean="0">
                <a:solidFill>
                  <a:srgbClr val="002060"/>
                </a:solidFill>
                <a:latin typeface="Comic Sans MS" panose="030F0702030302020204" pitchFamily="66" charset="0"/>
              </a:rPr>
              <a:t>Do they know the </a:t>
            </a:r>
            <a:r>
              <a:rPr lang="en-GB" sz="3600" dirty="0" err="1" smtClean="0">
                <a:solidFill>
                  <a:srgbClr val="002060"/>
                </a:solidFill>
                <a:latin typeface="Comic Sans MS" panose="030F0702030302020204" pitchFamily="66" charset="0"/>
              </a:rPr>
              <a:t>fourness</a:t>
            </a:r>
            <a:r>
              <a:rPr lang="en-GB" sz="3600" dirty="0" smtClean="0">
                <a:solidFill>
                  <a:srgbClr val="002060"/>
                </a:solidFill>
                <a:latin typeface="Comic Sans MS" panose="030F0702030302020204" pitchFamily="66" charset="0"/>
              </a:rPr>
              <a:t> of four or the </a:t>
            </a:r>
            <a:r>
              <a:rPr lang="en-GB" sz="3600" dirty="0" err="1" smtClean="0">
                <a:solidFill>
                  <a:srgbClr val="002060"/>
                </a:solidFill>
                <a:latin typeface="Comic Sans MS" panose="030F0702030302020204" pitchFamily="66" charset="0"/>
              </a:rPr>
              <a:t>sixness</a:t>
            </a:r>
            <a:r>
              <a:rPr lang="en-GB" sz="3600" dirty="0" smtClean="0">
                <a:solidFill>
                  <a:srgbClr val="002060"/>
                </a:solidFill>
                <a:latin typeface="Comic Sans MS" panose="030F0702030302020204" pitchFamily="66" charset="0"/>
              </a:rPr>
              <a:t> of six? What do those number words actually mean?</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How can we help?</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Show number cards, count out the correct amount of objects.</a:t>
            </a:r>
          </a:p>
          <a:p>
            <a:endParaRPr lang="en-GB" sz="3600" dirty="0">
              <a:solidFill>
                <a:srgbClr val="002060"/>
              </a:solidFill>
              <a:latin typeface="Comic Sans MS" panose="030F0702030302020204" pitchFamily="66" charset="0"/>
            </a:endParaRPr>
          </a:p>
          <a:p>
            <a:endParaRPr lang="en-GB" sz="3600" dirty="0" smtClean="0">
              <a:solidFill>
                <a:srgbClr val="002060"/>
              </a:solidFill>
              <a:latin typeface="Comic Sans MS" panose="030F0702030302020204" pitchFamily="66" charset="0"/>
            </a:endParaRPr>
          </a:p>
          <a:p>
            <a:endParaRPr lang="en-GB" sz="3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34241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249251" y="978794"/>
            <a:ext cx="9053848" cy="4524315"/>
          </a:xfrm>
          <a:prstGeom prst="rect">
            <a:avLst/>
          </a:prstGeom>
          <a:noFill/>
        </p:spPr>
        <p:txBody>
          <a:bodyPr wrap="square" rtlCol="0">
            <a:spAutoFit/>
          </a:bodyPr>
          <a:lstStyle/>
          <a:p>
            <a:r>
              <a:rPr lang="en-GB" sz="3600" dirty="0" smtClean="0">
                <a:solidFill>
                  <a:srgbClr val="002060"/>
                </a:solidFill>
                <a:latin typeface="Comic Sans MS" panose="030F0702030302020204" pitchFamily="66" charset="0"/>
              </a:rPr>
              <a:t>Can they recognise numbers out of context?</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Show a 7 then a 5 then a 10 – numbers don’t always come in the right order.</a:t>
            </a:r>
          </a:p>
          <a:p>
            <a:endParaRPr lang="en-GB" sz="3600" dirty="0">
              <a:solidFill>
                <a:srgbClr val="002060"/>
              </a:solidFill>
              <a:latin typeface="Comic Sans MS" panose="030F0702030302020204" pitchFamily="66" charset="0"/>
            </a:endParaRPr>
          </a:p>
          <a:p>
            <a:r>
              <a:rPr lang="en-GB" sz="3600" dirty="0" smtClean="0">
                <a:solidFill>
                  <a:srgbClr val="002060"/>
                </a:solidFill>
                <a:latin typeface="Comic Sans MS" panose="030F0702030302020204" pitchFamily="66" charset="0"/>
              </a:rPr>
              <a:t>Which is more, less, one more than one less than.</a:t>
            </a:r>
          </a:p>
        </p:txBody>
      </p:sp>
    </p:spTree>
    <p:extLst>
      <p:ext uri="{BB962C8B-B14F-4D97-AF65-F5344CB8AC3E}">
        <p14:creationId xmlns:p14="http://schemas.microsoft.com/office/powerpoint/2010/main" val="41962047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26524" y="1326524"/>
            <a:ext cx="9053848" cy="3416320"/>
          </a:xfrm>
          <a:prstGeom prst="rect">
            <a:avLst/>
          </a:prstGeom>
          <a:noFill/>
        </p:spPr>
        <p:txBody>
          <a:bodyPr wrap="square" rtlCol="0">
            <a:spAutoFit/>
          </a:bodyPr>
          <a:lstStyle/>
          <a:p>
            <a:r>
              <a:rPr lang="en-GB" sz="3600" dirty="0" smtClean="0">
                <a:solidFill>
                  <a:srgbClr val="7030A0"/>
                </a:solidFill>
                <a:latin typeface="Comic Sans MS" panose="030F0702030302020204" pitchFamily="66" charset="0"/>
              </a:rPr>
              <a:t>Numicon – one of the best maths resources</a:t>
            </a:r>
          </a:p>
          <a:p>
            <a:endParaRPr lang="en-GB" sz="3600" dirty="0">
              <a:solidFill>
                <a:srgbClr val="7030A0"/>
              </a:solidFill>
              <a:latin typeface="Comic Sans MS" panose="030F0702030302020204" pitchFamily="66" charset="0"/>
            </a:endParaRPr>
          </a:p>
          <a:p>
            <a:endParaRPr lang="en-GB" sz="3600" dirty="0" smtClean="0">
              <a:solidFill>
                <a:srgbClr val="7030A0"/>
              </a:solidFill>
              <a:latin typeface="Comic Sans MS" panose="030F0702030302020204" pitchFamily="66" charset="0"/>
            </a:endParaRPr>
          </a:p>
          <a:p>
            <a:r>
              <a:rPr lang="en-GB" sz="3600" dirty="0" smtClean="0">
                <a:solidFill>
                  <a:srgbClr val="7030A0"/>
                </a:solidFill>
                <a:latin typeface="Comic Sans MS" panose="030F0702030302020204" pitchFamily="66" charset="0"/>
              </a:rPr>
              <a:t>Number bonds – one of the most important skills</a:t>
            </a:r>
            <a:endParaRPr lang="en-GB" sz="36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8664293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107583" y="734096"/>
            <a:ext cx="9053848" cy="4062651"/>
          </a:xfrm>
          <a:prstGeom prst="rect">
            <a:avLst/>
          </a:prstGeom>
          <a:noFill/>
        </p:spPr>
        <p:txBody>
          <a:bodyPr wrap="square" rtlCol="0">
            <a:spAutoFit/>
          </a:bodyPr>
          <a:lstStyle/>
          <a:p>
            <a:r>
              <a:rPr lang="en-GB" sz="6600" dirty="0" smtClean="0">
                <a:solidFill>
                  <a:srgbClr val="7030A0"/>
                </a:solidFill>
                <a:latin typeface="Comic Sans MS" panose="030F0702030302020204" pitchFamily="66" charset="0"/>
              </a:rPr>
              <a:t>Pattern</a:t>
            </a:r>
          </a:p>
          <a:p>
            <a:endParaRPr lang="en-GB" sz="3200" dirty="0">
              <a:solidFill>
                <a:srgbClr val="7030A0"/>
              </a:solidFill>
              <a:latin typeface="Comic Sans MS" panose="030F0702030302020204" pitchFamily="66" charset="0"/>
            </a:endParaRPr>
          </a:p>
          <a:p>
            <a:r>
              <a:rPr lang="en-GB" sz="3200" dirty="0" smtClean="0">
                <a:solidFill>
                  <a:srgbClr val="7030A0"/>
                </a:solidFill>
                <a:latin typeface="Comic Sans MS" panose="030F0702030302020204" pitchFamily="66" charset="0"/>
              </a:rPr>
              <a:t>So important in Early Years, sets the ideas in the brain about pattern </a:t>
            </a:r>
            <a:r>
              <a:rPr lang="en-GB" sz="3200" smtClean="0">
                <a:solidFill>
                  <a:srgbClr val="7030A0"/>
                </a:solidFill>
                <a:latin typeface="Comic Sans MS" panose="030F0702030302020204" pitchFamily="66" charset="0"/>
              </a:rPr>
              <a:t>which is </a:t>
            </a:r>
            <a:r>
              <a:rPr lang="en-GB" sz="3200" dirty="0" smtClean="0">
                <a:solidFill>
                  <a:srgbClr val="7030A0"/>
                </a:solidFill>
                <a:latin typeface="Comic Sans MS" panose="030F0702030302020204" pitchFamily="66" charset="0"/>
              </a:rPr>
              <a:t>everywhere in maths.</a:t>
            </a:r>
          </a:p>
          <a:p>
            <a:endParaRPr lang="en-GB" sz="3200" dirty="0">
              <a:solidFill>
                <a:srgbClr val="7030A0"/>
              </a:solidFill>
              <a:latin typeface="Comic Sans MS" panose="030F0702030302020204" pitchFamily="66" charset="0"/>
            </a:endParaRPr>
          </a:p>
          <a:p>
            <a:endParaRPr lang="en-GB" sz="3200" dirty="0">
              <a:solidFill>
                <a:srgbClr val="7030A0"/>
              </a:solidFill>
              <a:latin typeface="Comic Sans MS" panose="030F0702030302020204" pitchFamily="66" charset="0"/>
            </a:endParaRPr>
          </a:p>
        </p:txBody>
      </p:sp>
      <p:pic>
        <p:nvPicPr>
          <p:cNvPr id="1026" name="Picture 2" descr="Image result for repeating pattern ey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0930" y="3554569"/>
            <a:ext cx="5937161" cy="2962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104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52281" y="1700012"/>
            <a:ext cx="9053848" cy="3231654"/>
          </a:xfrm>
          <a:prstGeom prst="rect">
            <a:avLst/>
          </a:prstGeom>
          <a:noFill/>
        </p:spPr>
        <p:txBody>
          <a:bodyPr wrap="square" rtlCol="0">
            <a:spAutoFit/>
          </a:bodyPr>
          <a:lstStyle/>
          <a:p>
            <a:pPr algn="ctr"/>
            <a:r>
              <a:rPr lang="en-GB" sz="5400" dirty="0" smtClean="0">
                <a:solidFill>
                  <a:srgbClr val="7030A0"/>
                </a:solidFill>
                <a:latin typeface="Comic Sans MS" panose="030F0702030302020204" pitchFamily="66" charset="0"/>
              </a:rPr>
              <a:t>Sharing and groups </a:t>
            </a:r>
          </a:p>
          <a:p>
            <a:pPr algn="ctr"/>
            <a:endParaRPr lang="en-GB" sz="5400" dirty="0">
              <a:solidFill>
                <a:srgbClr val="7030A0"/>
              </a:solidFill>
              <a:latin typeface="Comic Sans MS" panose="030F0702030302020204" pitchFamily="66" charset="0"/>
            </a:endParaRPr>
          </a:p>
          <a:p>
            <a:pPr algn="ctr"/>
            <a:r>
              <a:rPr lang="en-GB" sz="3200" dirty="0" smtClean="0">
                <a:solidFill>
                  <a:srgbClr val="7030A0"/>
                </a:solidFill>
                <a:latin typeface="Comic Sans MS" panose="030F0702030302020204" pitchFamily="66" charset="0"/>
              </a:rPr>
              <a:t>The beginning of dividing and multiplication</a:t>
            </a:r>
          </a:p>
          <a:p>
            <a:pPr algn="ctr"/>
            <a:endParaRPr lang="en-GB" sz="3200" dirty="0">
              <a:solidFill>
                <a:srgbClr val="7030A0"/>
              </a:solidFill>
              <a:latin typeface="Comic Sans MS" panose="030F0702030302020204" pitchFamily="66" charset="0"/>
            </a:endParaRPr>
          </a:p>
          <a:p>
            <a:pPr algn="ctr"/>
            <a:endParaRPr lang="en-GB" sz="32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702475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52281" y="1700012"/>
            <a:ext cx="9053848" cy="4524315"/>
          </a:xfrm>
          <a:prstGeom prst="rect">
            <a:avLst/>
          </a:prstGeom>
          <a:noFill/>
        </p:spPr>
        <p:txBody>
          <a:bodyPr wrap="square" rtlCol="0">
            <a:spAutoFit/>
          </a:bodyPr>
          <a:lstStyle/>
          <a:p>
            <a:pPr algn="ctr"/>
            <a:r>
              <a:rPr lang="en-GB" sz="3200" dirty="0" smtClean="0">
                <a:solidFill>
                  <a:srgbClr val="7030A0"/>
                </a:solidFill>
                <a:latin typeface="Comic Sans MS" panose="030F0702030302020204" pitchFamily="66" charset="0"/>
              </a:rPr>
              <a:t>What can we do to help?</a:t>
            </a:r>
          </a:p>
          <a:p>
            <a:pPr marL="457200" indent="-457200">
              <a:buFont typeface="Arial" panose="020B0604020202020204" pitchFamily="34" charset="0"/>
              <a:buChar char="•"/>
            </a:pPr>
            <a:r>
              <a:rPr lang="en-GB" sz="3200" dirty="0" smtClean="0">
                <a:solidFill>
                  <a:srgbClr val="7030A0"/>
                </a:solidFill>
                <a:latin typeface="Comic Sans MS" panose="030F0702030302020204" pitchFamily="66" charset="0"/>
              </a:rPr>
              <a:t>Point with finger</a:t>
            </a:r>
          </a:p>
          <a:p>
            <a:pPr marL="457200" indent="-457200">
              <a:buFont typeface="Arial" panose="020B0604020202020204" pitchFamily="34" charset="0"/>
              <a:buChar char="•"/>
            </a:pPr>
            <a:r>
              <a:rPr lang="en-GB" sz="3200" dirty="0">
                <a:solidFill>
                  <a:srgbClr val="7030A0"/>
                </a:solidFill>
                <a:latin typeface="Comic Sans MS" panose="030F0702030302020204" pitchFamily="66" charset="0"/>
              </a:rPr>
              <a:t>L</a:t>
            </a:r>
            <a:r>
              <a:rPr lang="en-GB" sz="3200" dirty="0" smtClean="0">
                <a:solidFill>
                  <a:srgbClr val="7030A0"/>
                </a:solidFill>
                <a:latin typeface="Comic Sans MS" panose="030F0702030302020204" pitchFamily="66" charset="0"/>
              </a:rPr>
              <a:t>ine things up </a:t>
            </a:r>
          </a:p>
          <a:p>
            <a:pPr marL="457200" indent="-457200">
              <a:buFont typeface="Arial" panose="020B0604020202020204" pitchFamily="34" charset="0"/>
              <a:buChar char="•"/>
            </a:pPr>
            <a:r>
              <a:rPr lang="en-GB" sz="3200" dirty="0">
                <a:solidFill>
                  <a:srgbClr val="7030A0"/>
                </a:solidFill>
                <a:latin typeface="Comic Sans MS" panose="030F0702030302020204" pitchFamily="66" charset="0"/>
              </a:rPr>
              <a:t>C</a:t>
            </a:r>
            <a:r>
              <a:rPr lang="en-GB" sz="3200" dirty="0" smtClean="0">
                <a:solidFill>
                  <a:srgbClr val="7030A0"/>
                </a:solidFill>
                <a:latin typeface="Comic Sans MS" panose="030F0702030302020204" pitchFamily="66" charset="0"/>
              </a:rPr>
              <a:t>ount from 3, 5, 6, instead of 1</a:t>
            </a:r>
          </a:p>
          <a:p>
            <a:pPr marL="457200" indent="-457200">
              <a:buFont typeface="Arial" panose="020B0604020202020204" pitchFamily="34" charset="0"/>
              <a:buChar char="•"/>
            </a:pPr>
            <a:r>
              <a:rPr lang="en-GB" sz="3200" dirty="0" smtClean="0">
                <a:solidFill>
                  <a:srgbClr val="7030A0"/>
                </a:solidFill>
                <a:latin typeface="Comic Sans MS" panose="030F0702030302020204" pitchFamily="66" charset="0"/>
              </a:rPr>
              <a:t>Count in shops, along the road</a:t>
            </a:r>
          </a:p>
          <a:p>
            <a:pPr marL="457200" indent="-457200">
              <a:buFont typeface="Arial" panose="020B0604020202020204" pitchFamily="34" charset="0"/>
              <a:buChar char="•"/>
            </a:pPr>
            <a:r>
              <a:rPr lang="en-GB" sz="3200" dirty="0" smtClean="0">
                <a:solidFill>
                  <a:srgbClr val="7030A0"/>
                </a:solidFill>
                <a:latin typeface="Comic Sans MS" panose="030F0702030302020204" pitchFamily="66" charset="0"/>
              </a:rPr>
              <a:t>As how many, wheels on a car, wheels on 2 cars.</a:t>
            </a:r>
          </a:p>
          <a:p>
            <a:pPr algn="ctr"/>
            <a:endParaRPr lang="en-GB" sz="3200" dirty="0">
              <a:solidFill>
                <a:srgbClr val="7030A0"/>
              </a:solidFill>
              <a:latin typeface="Comic Sans MS" panose="030F0702030302020204" pitchFamily="66" charset="0"/>
            </a:endParaRPr>
          </a:p>
          <a:p>
            <a:pPr algn="ctr"/>
            <a:endParaRPr lang="en-GB" sz="32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710785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223493" y="746975"/>
            <a:ext cx="9053848" cy="5539978"/>
          </a:xfrm>
          <a:prstGeom prst="rect">
            <a:avLst/>
          </a:prstGeom>
          <a:noFill/>
        </p:spPr>
        <p:txBody>
          <a:bodyPr wrap="square" rtlCol="0">
            <a:spAutoFit/>
          </a:bodyPr>
          <a:lstStyle/>
          <a:p>
            <a:r>
              <a:rPr lang="en-GB" sz="3600" dirty="0" smtClean="0">
                <a:solidFill>
                  <a:srgbClr val="002060"/>
                </a:solidFill>
                <a:latin typeface="Comic Sans MS" panose="030F0702030302020204" pitchFamily="66" charset="0"/>
              </a:rPr>
              <a:t>Finally……. help but not too much</a:t>
            </a:r>
          </a:p>
          <a:p>
            <a:r>
              <a:rPr lang="en-GB" sz="3600" dirty="0" smtClean="0">
                <a:solidFill>
                  <a:srgbClr val="002060"/>
                </a:solidFill>
                <a:latin typeface="Comic Sans MS" panose="030F0702030302020204" pitchFamily="66" charset="0"/>
              </a:rPr>
              <a:t> Remember if you…….</a:t>
            </a:r>
          </a:p>
          <a:p>
            <a:pPr marL="571500" indent="-571500">
              <a:buFont typeface="Arial" panose="020B0604020202020204" pitchFamily="34" charset="0"/>
              <a:buChar char="•"/>
            </a:pPr>
            <a:r>
              <a:rPr lang="en-GB" sz="3600" dirty="0">
                <a:solidFill>
                  <a:srgbClr val="002060"/>
                </a:solidFill>
                <a:latin typeface="Comic Sans MS" panose="030F0702030302020204" pitchFamily="66" charset="0"/>
              </a:rPr>
              <a:t>C</a:t>
            </a:r>
            <a:r>
              <a:rPr lang="en-GB" sz="3600" dirty="0" smtClean="0">
                <a:solidFill>
                  <a:srgbClr val="002060"/>
                </a:solidFill>
                <a:latin typeface="Comic Sans MS" panose="030F0702030302020204" pitchFamily="66" charset="0"/>
              </a:rPr>
              <a:t>ut it for me</a:t>
            </a:r>
          </a:p>
          <a:p>
            <a:pPr marL="571500" indent="-571500">
              <a:buFont typeface="Arial" panose="020B0604020202020204" pitchFamily="34" charset="0"/>
              <a:buChar char="•"/>
            </a:pPr>
            <a:r>
              <a:rPr lang="en-GB" sz="3600" dirty="0" smtClean="0">
                <a:solidFill>
                  <a:srgbClr val="002060"/>
                </a:solidFill>
                <a:latin typeface="Comic Sans MS" panose="030F0702030302020204" pitchFamily="66" charset="0"/>
              </a:rPr>
              <a:t>Stick it for me</a:t>
            </a:r>
          </a:p>
          <a:p>
            <a:pPr marL="571500" indent="-571500">
              <a:buFont typeface="Arial" panose="020B0604020202020204" pitchFamily="34" charset="0"/>
              <a:buChar char="•"/>
            </a:pPr>
            <a:r>
              <a:rPr lang="en-GB" sz="3600" dirty="0" smtClean="0">
                <a:solidFill>
                  <a:srgbClr val="002060"/>
                </a:solidFill>
                <a:latin typeface="Comic Sans MS" panose="030F0702030302020204" pitchFamily="66" charset="0"/>
              </a:rPr>
              <a:t>Read it for me</a:t>
            </a:r>
          </a:p>
          <a:p>
            <a:pPr marL="571500" indent="-571500">
              <a:buFont typeface="Arial" panose="020B0604020202020204" pitchFamily="34" charset="0"/>
              <a:buChar char="•"/>
            </a:pPr>
            <a:r>
              <a:rPr lang="en-GB" sz="3600" dirty="0" smtClean="0">
                <a:solidFill>
                  <a:srgbClr val="002060"/>
                </a:solidFill>
                <a:latin typeface="Comic Sans MS" panose="030F0702030302020204" pitchFamily="66" charset="0"/>
              </a:rPr>
              <a:t>Say it for me</a:t>
            </a:r>
          </a:p>
          <a:p>
            <a:pPr marL="571500" indent="-571500">
              <a:buFont typeface="Arial" panose="020B0604020202020204" pitchFamily="34" charset="0"/>
              <a:buChar char="•"/>
            </a:pPr>
            <a:r>
              <a:rPr lang="en-GB" sz="6600" dirty="0" smtClean="0">
                <a:solidFill>
                  <a:srgbClr val="7030A0"/>
                </a:solidFill>
                <a:latin typeface="Comic Sans MS" panose="030F0702030302020204" pitchFamily="66" charset="0"/>
              </a:rPr>
              <a:t>Count it for me</a:t>
            </a:r>
          </a:p>
          <a:p>
            <a:r>
              <a:rPr lang="en-GB" sz="3600" dirty="0" smtClean="0">
                <a:solidFill>
                  <a:srgbClr val="002060"/>
                </a:solidFill>
                <a:latin typeface="Comic Sans MS" panose="030F0702030302020204" pitchFamily="66" charset="0"/>
              </a:rPr>
              <a:t>All that I learn is that you can do it better than me.</a:t>
            </a:r>
          </a:p>
        </p:txBody>
      </p:sp>
    </p:spTree>
    <p:extLst>
      <p:ext uri="{BB962C8B-B14F-4D97-AF65-F5344CB8AC3E}">
        <p14:creationId xmlns:p14="http://schemas.microsoft.com/office/powerpoint/2010/main" val="26936468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TotalTime>
  <Words>537</Words>
  <Application>Microsoft Office PowerPoint</Application>
  <PresentationFormat>Widescreen</PresentationFormat>
  <Paragraphs>58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Waters</dc:creator>
  <cp:lastModifiedBy>WatersJ</cp:lastModifiedBy>
  <cp:revision>22</cp:revision>
  <cp:lastPrinted>2021-09-10T12:15:22Z</cp:lastPrinted>
  <dcterms:created xsi:type="dcterms:W3CDTF">2016-09-18T13:32:39Z</dcterms:created>
  <dcterms:modified xsi:type="dcterms:W3CDTF">2021-09-10T12:15:48Z</dcterms:modified>
</cp:coreProperties>
</file>