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8" r:id="rId2"/>
    <p:sldId id="279" r:id="rId3"/>
    <p:sldId id="289" r:id="rId4"/>
    <p:sldId id="290" r:id="rId5"/>
    <p:sldId id="291" r:id="rId6"/>
    <p:sldId id="282" r:id="rId7"/>
    <p:sldId id="292" r:id="rId8"/>
    <p:sldId id="284" r:id="rId9"/>
    <p:sldId id="293" r:id="rId10"/>
    <p:sldId id="294" r:id="rId11"/>
    <p:sldId id="288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32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7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3E98"/>
    <a:srgbClr val="18A0DB"/>
    <a:srgbClr val="D71D34"/>
    <a:srgbClr val="C5ACD2"/>
    <a:srgbClr val="7CCECF"/>
    <a:srgbClr val="F6989E"/>
    <a:srgbClr val="F27078"/>
    <a:srgbClr val="FBFBFB"/>
    <a:srgbClr val="F8B7BB"/>
    <a:srgbClr val="3FB8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4" y="40"/>
      </p:cViewPr>
      <p:guideLst>
        <p:guide orient="horz" pos="2160"/>
        <p:guide pos="2880"/>
        <p:guide pos="340"/>
        <p:guide orient="horz" pos="3952"/>
        <p:guide pos="5397"/>
        <p:guide orient="horz" pos="332"/>
        <p:guide pos="476"/>
        <p:guide orient="horz" pos="47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white-rose-maths-resources/year-5-white-rose-maths-resources-key-stage-1-year-1-year-2/autumn-block-1-place-value-year-5-white-rose-maths-resources-key-stage-1-year-1-year-2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white-rose-maths-resources/year-5-white-rose-maths-resources-key-stage-1-year-1-year-2/autumn-block-1-place-value-year-5-white-rose-maths-resources-key-stage-1-year-1-year-2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57200" y="5796643"/>
            <a:ext cx="922564" cy="604157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10718" y="3126921"/>
            <a:ext cx="922564" cy="604157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Interpret negative numbers in context, count forwards and backwards with positive and negative whole numbers, including through zero.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0726"/>
            <a:ext cx="2058729" cy="3600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650" y="1365075"/>
            <a:ext cx="7632700" cy="495108"/>
          </a:xfrm>
          <a:prstGeom prst="rect">
            <a:avLst/>
          </a:prstGeom>
          <a:solidFill>
            <a:srgbClr val="653B8F"/>
          </a:solidFill>
          <a:ln w="28575">
            <a:solidFill>
              <a:srgbClr val="653B8F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Where should the numbers be placed on the number line?</a:t>
            </a:r>
          </a:p>
        </p:txBody>
      </p:sp>
      <p:sp>
        <p:nvSpPr>
          <p:cNvPr id="97" name="Rectangle 96"/>
          <p:cNvSpPr/>
          <p:nvPr/>
        </p:nvSpPr>
        <p:spPr>
          <a:xfrm>
            <a:off x="2504303" y="700726"/>
            <a:ext cx="976684" cy="3600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504303" y="700726"/>
            <a:ext cx="0" cy="360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755650" y="1860182"/>
            <a:ext cx="7632700" cy="4197717"/>
          </a:xfrm>
          <a:prstGeom prst="rect">
            <a:avLst/>
          </a:prstGeom>
          <a:solidFill>
            <a:schemeClr val="bg1"/>
          </a:solidFill>
          <a:ln w="28575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/>
          <p:cNvSpPr txBox="1"/>
          <p:nvPr/>
        </p:nvSpPr>
        <p:spPr>
          <a:xfrm>
            <a:off x="1353501" y="2305921"/>
            <a:ext cx="6436990" cy="768659"/>
          </a:xfrm>
          <a:prstGeom prst="rect">
            <a:avLst/>
          </a:prstGeom>
          <a:solidFill>
            <a:srgbClr val="AEDABC"/>
          </a:solidFill>
          <a:ln w="28575">
            <a:noFill/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2926008" y="3900305"/>
            <a:ext cx="448379" cy="44837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-5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6427444" y="3900304"/>
            <a:ext cx="448379" cy="44837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0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2441083" y="2463031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-4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3394447" y="2463031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1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4347811" y="2463031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-2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301175" y="2463031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-8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6254538" y="2463031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-3</a:t>
            </a:r>
            <a:endParaRPr lang="en-GB" b="1" dirty="0">
              <a:solidFill>
                <a:schemeClr val="tx1"/>
              </a:solidFill>
            </a:endParaRPr>
          </a:p>
        </p:txBody>
      </p:sp>
      <p:grpSp>
        <p:nvGrpSpPr>
          <p:cNvPr id="81" name="Group 80"/>
          <p:cNvGrpSpPr/>
          <p:nvPr/>
        </p:nvGrpSpPr>
        <p:grpSpPr>
          <a:xfrm>
            <a:off x="1105928" y="4348685"/>
            <a:ext cx="6932141" cy="401187"/>
            <a:chOff x="1606378" y="4228070"/>
            <a:chExt cx="6120714" cy="354227"/>
          </a:xfrm>
        </p:grpSpPr>
        <p:cxnSp>
          <p:nvCxnSpPr>
            <p:cNvPr id="82" name="Straight Connector 81"/>
            <p:cNvCxnSpPr/>
            <p:nvPr/>
          </p:nvCxnSpPr>
          <p:spPr>
            <a:xfrm>
              <a:off x="1606378" y="4405183"/>
              <a:ext cx="612071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1606378" y="4228070"/>
              <a:ext cx="0" cy="3542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7727092" y="4228070"/>
              <a:ext cx="0" cy="3542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>
              <a:off x="2218449" y="4228070"/>
              <a:ext cx="0" cy="3542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>
              <a:off x="2830520" y="4228070"/>
              <a:ext cx="0" cy="3542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3442591" y="4228070"/>
              <a:ext cx="0" cy="3542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4054662" y="4228070"/>
              <a:ext cx="0" cy="3542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4666733" y="4228070"/>
              <a:ext cx="0" cy="3542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>
              <a:off x="5278804" y="4228070"/>
              <a:ext cx="0" cy="3542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5890875" y="4228070"/>
              <a:ext cx="0" cy="3542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>
              <a:off x="6502946" y="4228070"/>
              <a:ext cx="0" cy="3542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7115017" y="4228070"/>
              <a:ext cx="0" cy="3542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13143 0.20741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62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1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0.40538 0.20741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60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1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0.07639 0.20741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19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1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-0.48334 0.20741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67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-0.20851 0.20741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34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1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55650" y="1365075"/>
            <a:ext cx="7632700" cy="495108"/>
          </a:xfrm>
          <a:prstGeom prst="rect">
            <a:avLst/>
          </a:prstGeom>
          <a:solidFill>
            <a:srgbClr val="653B8F"/>
          </a:solidFill>
          <a:ln w="28575">
            <a:solidFill>
              <a:srgbClr val="653B8F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Where should the numbers be placed on the number line?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860182"/>
            <a:ext cx="7632700" cy="4197717"/>
          </a:xfrm>
          <a:prstGeom prst="rect">
            <a:avLst/>
          </a:prstGeom>
          <a:solidFill>
            <a:schemeClr val="bg1"/>
          </a:solidFill>
          <a:ln w="28575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1105929" y="4348685"/>
            <a:ext cx="6932141" cy="401187"/>
            <a:chOff x="1511643" y="3959040"/>
            <a:chExt cx="6120714" cy="354227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1511643" y="4136153"/>
              <a:ext cx="612071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oup 1"/>
            <p:cNvGrpSpPr/>
            <p:nvPr/>
          </p:nvGrpSpPr>
          <p:grpSpPr>
            <a:xfrm>
              <a:off x="1511643" y="3959040"/>
              <a:ext cx="6120714" cy="354227"/>
              <a:chOff x="1511643" y="3959040"/>
              <a:chExt cx="6120714" cy="354227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1511643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7632357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1948837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2386031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2823225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>
                <a:off x="3260419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3697613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4134807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4572001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5009195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5446389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5883583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6757971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7195165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6320777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4" name="TextBox 33"/>
          <p:cNvSpPr txBox="1"/>
          <p:nvPr/>
        </p:nvSpPr>
        <p:spPr>
          <a:xfrm>
            <a:off x="1353504" y="2305921"/>
            <a:ext cx="6436990" cy="768659"/>
          </a:xfrm>
          <a:prstGeom prst="rect">
            <a:avLst/>
          </a:prstGeom>
          <a:solidFill>
            <a:srgbClr val="AEDABC"/>
          </a:solidFill>
          <a:ln w="28575">
            <a:noFill/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328421" y="3900304"/>
            <a:ext cx="448379" cy="44837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0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441083" y="2463031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-2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394447" y="2463031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-6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347811" y="2463031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-10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301175" y="2463031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8" name="Rectangle 37"/>
          <p:cNvSpPr/>
          <p:nvPr/>
        </p:nvSpPr>
        <p:spPr>
          <a:xfrm>
            <a:off x="6254538" y="2463031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3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445574" y="700726"/>
            <a:ext cx="2058729" cy="3600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504303" y="700726"/>
            <a:ext cx="976684" cy="3600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57" name="Straight Connector 56"/>
          <p:cNvCxnSpPr/>
          <p:nvPr/>
        </p:nvCxnSpPr>
        <p:spPr>
          <a:xfrm>
            <a:off x="2504303" y="700726"/>
            <a:ext cx="0" cy="360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687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31736 0.20741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68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1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-0.00451 0.20741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1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-0.32587 0.20741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02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1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1658 0.20648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81" y="1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0.16979 0.20648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1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650" y="1860182"/>
            <a:ext cx="7632700" cy="4197717"/>
          </a:xfrm>
          <a:prstGeom prst="rect">
            <a:avLst/>
          </a:prstGeom>
          <a:solidFill>
            <a:schemeClr val="bg1"/>
          </a:solidFill>
          <a:ln w="28575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1105929" y="4675053"/>
            <a:ext cx="6932141" cy="401187"/>
            <a:chOff x="1511643" y="3959040"/>
            <a:chExt cx="6120714" cy="354227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1511643" y="4136153"/>
              <a:ext cx="612071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oup 1"/>
            <p:cNvGrpSpPr/>
            <p:nvPr/>
          </p:nvGrpSpPr>
          <p:grpSpPr>
            <a:xfrm>
              <a:off x="1511643" y="3959040"/>
              <a:ext cx="6120714" cy="354227"/>
              <a:chOff x="1511643" y="3959040"/>
              <a:chExt cx="6120714" cy="354227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1511643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7632357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1948837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2386031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2823225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>
                <a:off x="3260419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3697613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4134807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4572001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5009195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5446389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5883583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6757971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7195165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6320777" y="3959040"/>
                <a:ext cx="0" cy="35422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4" name="TextBox 33"/>
          <p:cNvSpPr txBox="1"/>
          <p:nvPr/>
        </p:nvSpPr>
        <p:spPr>
          <a:xfrm>
            <a:off x="1353504" y="2632289"/>
            <a:ext cx="6436990" cy="768659"/>
          </a:xfrm>
          <a:prstGeom prst="rect">
            <a:avLst/>
          </a:prstGeom>
          <a:solidFill>
            <a:srgbClr val="AEDABC"/>
          </a:solidFill>
          <a:ln w="28575">
            <a:noFill/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441083" y="2789399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-5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394447" y="2789399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-1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347811" y="2789399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-7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301175" y="2789399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0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254538" y="2789399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5650" y="1365075"/>
            <a:ext cx="7632700" cy="772107"/>
          </a:xfrm>
          <a:prstGeom prst="rect">
            <a:avLst/>
          </a:prstGeom>
          <a:solidFill>
            <a:srgbClr val="653B8F"/>
          </a:solidFill>
          <a:ln w="28575">
            <a:solidFill>
              <a:srgbClr val="653B8F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This number line has no labelled intervals. </a:t>
            </a:r>
            <a:endParaRPr lang="en-GB" dirty="0" smtClean="0">
              <a:solidFill>
                <a:schemeClr val="bg1"/>
              </a:solidFill>
            </a:endParaRPr>
          </a:p>
          <a:p>
            <a:pPr algn="ctr"/>
            <a:r>
              <a:rPr lang="en-GB" b="1" dirty="0" smtClean="0">
                <a:solidFill>
                  <a:schemeClr val="bg1"/>
                </a:solidFill>
              </a:rPr>
              <a:t>Where </a:t>
            </a:r>
            <a:r>
              <a:rPr lang="en-GB" b="1" dirty="0">
                <a:solidFill>
                  <a:schemeClr val="bg1"/>
                </a:solidFill>
              </a:rPr>
              <a:t>could the numbers be positioned?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997902" y="5370754"/>
            <a:ext cx="5148193" cy="495108"/>
          </a:xfrm>
          <a:prstGeom prst="rect">
            <a:avLst/>
          </a:prstGeom>
          <a:solidFill>
            <a:srgbClr val="87BD31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This is one possible answer.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5574" y="700726"/>
            <a:ext cx="2058729" cy="3600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504303" y="700726"/>
            <a:ext cx="976684" cy="3600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2504303" y="700726"/>
            <a:ext cx="0" cy="360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879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85185E-6 L -0.00902 0.20741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0.10347 0.20741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74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-0.325 0.20741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50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-0.04879 0.20741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8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0.06232 0.20741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8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1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649" y="1860183"/>
            <a:ext cx="7632700" cy="4197717"/>
          </a:xfrm>
          <a:prstGeom prst="rect">
            <a:avLst/>
          </a:prstGeom>
          <a:solidFill>
            <a:schemeClr val="bg1"/>
          </a:solidFill>
          <a:ln w="28575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105929" y="4581609"/>
            <a:ext cx="693214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105929" y="4381016"/>
            <a:ext cx="0" cy="4011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8038070" y="4381016"/>
            <a:ext cx="0" cy="4011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571999" y="4381016"/>
            <a:ext cx="0" cy="4011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353504" y="2532899"/>
            <a:ext cx="6436990" cy="768659"/>
          </a:xfrm>
          <a:prstGeom prst="rect">
            <a:avLst/>
          </a:prstGeom>
          <a:solidFill>
            <a:srgbClr val="AEDABC"/>
          </a:solidFill>
          <a:ln w="28575">
            <a:noFill/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918161" y="2690009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-2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871525" y="2690009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824889" y="2690009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-5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778253" y="2690009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-9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650" y="1365075"/>
            <a:ext cx="7632700" cy="956773"/>
          </a:xfrm>
          <a:prstGeom prst="rect">
            <a:avLst/>
          </a:prstGeom>
          <a:solidFill>
            <a:srgbClr val="653B8F"/>
          </a:solidFill>
          <a:ln w="28575">
            <a:solidFill>
              <a:srgbClr val="653B8F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Here is a number line without intervals. 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</a:rPr>
              <a:t>Estimate where on the number line each number </a:t>
            </a:r>
            <a:r>
              <a:rPr lang="en-GB" sz="1600" b="1" dirty="0" smtClean="0">
                <a:solidFill>
                  <a:schemeClr val="bg1"/>
                </a:solidFill>
              </a:rPr>
              <a:t>should</a:t>
            </a:r>
            <a:br>
              <a:rPr lang="en-GB" sz="1600" b="1" dirty="0" smtClean="0">
                <a:solidFill>
                  <a:schemeClr val="bg1"/>
                </a:solidFill>
              </a:rPr>
            </a:br>
            <a:r>
              <a:rPr lang="en-GB" sz="1600" b="1" dirty="0" smtClean="0">
                <a:solidFill>
                  <a:schemeClr val="bg1"/>
                </a:solidFill>
              </a:rPr>
              <a:t> </a:t>
            </a:r>
            <a:r>
              <a:rPr lang="en-GB" sz="1600" b="1" dirty="0">
                <a:solidFill>
                  <a:schemeClr val="bg1"/>
                </a:solidFill>
              </a:rPr>
              <a:t>go </a:t>
            </a:r>
            <a:r>
              <a:rPr lang="en-GB" sz="1600" b="1" dirty="0" smtClean="0">
                <a:solidFill>
                  <a:schemeClr val="bg1"/>
                </a:solidFill>
              </a:rPr>
              <a:t>and </a:t>
            </a:r>
            <a:r>
              <a:rPr lang="en-GB" sz="1600" b="1" dirty="0">
                <a:solidFill>
                  <a:schemeClr val="bg1"/>
                </a:solidFill>
              </a:rPr>
              <a:t>then write it in the correct </a:t>
            </a:r>
            <a:r>
              <a:rPr lang="en-GB" sz="1600" b="1" dirty="0" smtClean="0">
                <a:solidFill>
                  <a:schemeClr val="bg1"/>
                </a:solidFill>
              </a:rPr>
              <a:t>position.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53504" y="5148920"/>
            <a:ext cx="6436990" cy="710552"/>
          </a:xfrm>
          <a:prstGeom prst="rect">
            <a:avLst/>
          </a:prstGeom>
          <a:ln w="28575">
            <a:solidFill>
              <a:srgbClr val="87BD3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dirty="0" smtClean="0"/>
              <a:t>For example, I </a:t>
            </a:r>
            <a:r>
              <a:rPr lang="en-GB" sz="1600" dirty="0"/>
              <a:t>picked -5.  I knew where to position it </a:t>
            </a:r>
            <a:r>
              <a:rPr lang="en-GB" sz="1600" dirty="0" smtClean="0"/>
              <a:t/>
            </a:r>
            <a:br>
              <a:rPr lang="en-GB" sz="1600" dirty="0" smtClean="0"/>
            </a:br>
            <a:r>
              <a:rPr lang="en-GB" sz="1600" dirty="0" smtClean="0"/>
              <a:t>because </a:t>
            </a:r>
            <a:r>
              <a:rPr lang="en-GB" sz="1600" dirty="0"/>
              <a:t>it is halfway between 0 and -10. </a:t>
            </a:r>
          </a:p>
        </p:txBody>
      </p:sp>
      <p:sp>
        <p:nvSpPr>
          <p:cNvPr id="59" name="Rectangle 58"/>
          <p:cNvSpPr/>
          <p:nvPr/>
        </p:nvSpPr>
        <p:spPr>
          <a:xfrm>
            <a:off x="2614774" y="3914468"/>
            <a:ext cx="448379" cy="448379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rgbClr val="87BD31"/>
                </a:solidFill>
              </a:rPr>
              <a:t>-5</a:t>
            </a:r>
            <a:endParaRPr lang="en-GB" b="1" dirty="0">
              <a:solidFill>
                <a:srgbClr val="87BD3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445574" y="700726"/>
            <a:ext cx="2058729" cy="3600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2504303" y="700726"/>
            <a:ext cx="976684" cy="3600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>
            <a:off x="2504303" y="700726"/>
            <a:ext cx="0" cy="360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353502" y="5148920"/>
            <a:ext cx="6436991" cy="710552"/>
          </a:xfrm>
          <a:prstGeom prst="rect">
            <a:avLst/>
          </a:prstGeom>
          <a:solidFill>
            <a:srgbClr val="653B8F"/>
          </a:solidFill>
          <a:ln w="28575">
            <a:solidFill>
              <a:srgbClr val="653B8F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r>
              <a:rPr lang="en-GB" sz="1600" b="1" dirty="0" smtClean="0">
                <a:solidFill>
                  <a:schemeClr val="bg1"/>
                </a:solidFill>
              </a:rPr>
              <a:t>Pick </a:t>
            </a:r>
            <a:r>
              <a:rPr lang="en-GB" sz="1600" b="1" dirty="0">
                <a:solidFill>
                  <a:schemeClr val="bg1"/>
                </a:solidFill>
              </a:rPr>
              <a:t>one of the numbers and explain </a:t>
            </a:r>
            <a:r>
              <a:rPr lang="en-GB" sz="1600" b="1" dirty="0" smtClean="0">
                <a:solidFill>
                  <a:schemeClr val="bg1"/>
                </a:solidFill>
              </a:rPr>
              <a:t/>
            </a:r>
            <a:br>
              <a:rPr lang="en-GB" sz="1600" b="1" dirty="0" smtClean="0">
                <a:solidFill>
                  <a:schemeClr val="bg1"/>
                </a:solidFill>
              </a:rPr>
            </a:br>
            <a:r>
              <a:rPr lang="en-GB" sz="1600" b="1" dirty="0" smtClean="0">
                <a:solidFill>
                  <a:schemeClr val="bg1"/>
                </a:solidFill>
              </a:rPr>
              <a:t>how </a:t>
            </a:r>
            <a:r>
              <a:rPr lang="en-GB" sz="1600" b="1" dirty="0">
                <a:solidFill>
                  <a:schemeClr val="bg1"/>
                </a:solidFill>
              </a:rPr>
              <a:t>you </a:t>
            </a:r>
            <a:r>
              <a:rPr lang="en-GB" sz="1600" b="1" dirty="0" smtClean="0">
                <a:solidFill>
                  <a:schemeClr val="bg1"/>
                </a:solidFill>
              </a:rPr>
              <a:t>decided </a:t>
            </a:r>
            <a:r>
              <a:rPr lang="en-GB" sz="1600" b="1" dirty="0">
                <a:solidFill>
                  <a:schemeClr val="bg1"/>
                </a:solidFill>
              </a:rPr>
              <a:t>where to position it.</a:t>
            </a:r>
          </a:p>
        </p:txBody>
      </p:sp>
      <p:sp>
        <p:nvSpPr>
          <p:cNvPr id="38" name="Rectangle 37"/>
          <p:cNvSpPr/>
          <p:nvPr/>
        </p:nvSpPr>
        <p:spPr>
          <a:xfrm>
            <a:off x="7813880" y="3914468"/>
            <a:ext cx="448379" cy="44837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10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848787" y="3914468"/>
            <a:ext cx="448379" cy="44837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-10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352856" y="3932637"/>
            <a:ext cx="448379" cy="44837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0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62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0.0802 0.1798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0" y="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1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0.2408 0.17893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31" y="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1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24132 0.17824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66" y="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1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0.48889 0.18472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44" y="9236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1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1" grpId="0" animBg="1"/>
      <p:bldP spid="31" grpId="1" animBg="1"/>
      <p:bldP spid="35" grpId="0" animBg="1"/>
      <p:bldP spid="35" grpId="1" animBg="1"/>
      <p:bldP spid="36" grpId="0" animBg="1"/>
      <p:bldP spid="36" grpId="1" animBg="1"/>
      <p:bldP spid="36" grpId="2" animBg="1"/>
      <p:bldP spid="37" grpId="0" animBg="1"/>
      <p:bldP spid="37" grpId="1" animBg="1"/>
      <p:bldP spid="3" grpId="0" animBg="1"/>
      <p:bldP spid="59" grpId="0" animBg="1"/>
      <p:bldP spid="59" grpId="1" animBg="1"/>
      <p:bldP spid="33" grpId="0" animBg="1"/>
      <p:bldP spid="3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650" y="3882969"/>
            <a:ext cx="4682127" cy="2157102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dirty="0" err="1"/>
              <a:t>Beccie</a:t>
            </a:r>
            <a:r>
              <a:rPr lang="en-GB" dirty="0"/>
              <a:t> is incorrect because, with negative numbers, as you move in steps further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away </a:t>
            </a:r>
            <a:r>
              <a:rPr lang="en-GB" dirty="0"/>
              <a:t>from zero, the digits </a:t>
            </a:r>
            <a:r>
              <a:rPr lang="en-GB" dirty="0" smtClean="0"/>
              <a:t>increase</a:t>
            </a:r>
            <a:br>
              <a:rPr lang="en-GB" dirty="0" smtClean="0"/>
            </a:br>
            <a:r>
              <a:rPr lang="en-GB" dirty="0" smtClean="0"/>
              <a:t>but</a:t>
            </a:r>
            <a:r>
              <a:rPr lang="en-GB" dirty="0"/>
              <a:t>, in fact, the number is getting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smaller. -</a:t>
            </a:r>
            <a:r>
              <a:rPr lang="en-GB" dirty="0"/>
              <a:t>12 is further away from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zero </a:t>
            </a:r>
            <a:r>
              <a:rPr lang="en-GB" dirty="0"/>
              <a:t>than -3 and is therefore colder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in </a:t>
            </a:r>
            <a:r>
              <a:rPr lang="en-GB" dirty="0"/>
              <a:t>terms of temperature.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2504303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5574" y="700726"/>
            <a:ext cx="2058729" cy="3600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2504303" y="700726"/>
            <a:ext cx="0" cy="360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749953" y="1397760"/>
            <a:ext cx="7588290" cy="1910880"/>
          </a:xfrm>
          <a:prstGeom prst="rect">
            <a:avLst/>
          </a:prstGeom>
          <a:solidFill>
            <a:schemeClr val="bg1"/>
          </a:solidFill>
          <a:ln w="28575">
            <a:solidFill>
              <a:srgbClr val="653B8F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>
              <a:spcAft>
                <a:spcPts val="1000"/>
              </a:spcAft>
            </a:pPr>
            <a:r>
              <a:rPr lang="en-GB" dirty="0" err="1"/>
              <a:t>Beccie</a:t>
            </a:r>
            <a:r>
              <a:rPr lang="en-GB" dirty="0"/>
              <a:t> is watching the weather </a:t>
            </a:r>
            <a:r>
              <a:rPr lang="en-GB" dirty="0" smtClean="0"/>
              <a:t>forecast. </a:t>
            </a:r>
          </a:p>
          <a:p>
            <a:pPr>
              <a:spcAft>
                <a:spcPts val="1000"/>
              </a:spcAft>
            </a:pPr>
            <a:r>
              <a:rPr lang="en-GB" dirty="0" smtClean="0"/>
              <a:t>In Antarctica, </a:t>
            </a:r>
            <a:r>
              <a:rPr lang="en-GB" dirty="0"/>
              <a:t>it is -12°C and in </a:t>
            </a:r>
            <a:r>
              <a:rPr lang="en-GB" dirty="0" smtClean="0"/>
              <a:t>Sweden, </a:t>
            </a:r>
            <a:br>
              <a:rPr lang="en-GB" dirty="0" smtClean="0"/>
            </a:br>
            <a:r>
              <a:rPr lang="en-GB" dirty="0" smtClean="0"/>
              <a:t>it is </a:t>
            </a:r>
            <a:r>
              <a:rPr lang="en-GB" dirty="0"/>
              <a:t>-3°C</a:t>
            </a:r>
            <a:r>
              <a:rPr lang="en-GB" dirty="0" smtClean="0"/>
              <a:t>.</a:t>
            </a:r>
            <a:endParaRPr lang="en-GB" dirty="0"/>
          </a:p>
          <a:p>
            <a:pPr>
              <a:spcAft>
                <a:spcPts val="1000"/>
              </a:spcAft>
            </a:pPr>
            <a:r>
              <a:rPr lang="en-GB" dirty="0" err="1"/>
              <a:t>Beccie</a:t>
            </a:r>
            <a:r>
              <a:rPr lang="en-GB" dirty="0"/>
              <a:t> says it is warmer in </a:t>
            </a:r>
            <a:r>
              <a:rPr lang="en-GB" dirty="0" smtClean="0"/>
              <a:t>Antarctica </a:t>
            </a:r>
            <a:br>
              <a:rPr lang="en-GB" dirty="0" smtClean="0"/>
            </a:br>
            <a:r>
              <a:rPr lang="en-GB" dirty="0" smtClean="0"/>
              <a:t>because </a:t>
            </a:r>
            <a:r>
              <a:rPr lang="en-GB" dirty="0"/>
              <a:t>12 is greater than 3.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2453" y="3277308"/>
            <a:ext cx="7632700" cy="495108"/>
          </a:xfrm>
          <a:prstGeom prst="rect">
            <a:avLst/>
          </a:prstGeom>
          <a:solidFill>
            <a:srgbClr val="653B8F"/>
          </a:solidFill>
          <a:ln w="28575">
            <a:solidFill>
              <a:srgbClr val="653B8F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Why is </a:t>
            </a:r>
            <a:r>
              <a:rPr lang="en-GB" b="1" dirty="0" err="1">
                <a:solidFill>
                  <a:schemeClr val="bg1"/>
                </a:solidFill>
              </a:rPr>
              <a:t>Beccie</a:t>
            </a:r>
            <a:r>
              <a:rPr lang="en-GB" b="1" dirty="0">
                <a:solidFill>
                  <a:schemeClr val="bg1"/>
                </a:solidFill>
              </a:rPr>
              <a:t> incorrect?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301" b="2296"/>
          <a:stretch/>
        </p:blipFill>
        <p:spPr>
          <a:xfrm>
            <a:off x="4572001" y="1386959"/>
            <a:ext cx="3816348" cy="467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744713" y="3694760"/>
            <a:ext cx="7665158" cy="725840"/>
            <a:chOff x="744713" y="3694760"/>
            <a:chExt cx="7665158" cy="725840"/>
          </a:xfrm>
        </p:grpSpPr>
        <p:sp>
          <p:nvSpPr>
            <p:cNvPr id="12" name="Rectangle 11"/>
            <p:cNvSpPr/>
            <p:nvPr/>
          </p:nvSpPr>
          <p:spPr>
            <a:xfrm>
              <a:off x="749952" y="3710048"/>
              <a:ext cx="2412000" cy="71055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653B8F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algn="ctr"/>
              <a:r>
                <a:rPr lang="en-GB" sz="1600" dirty="0"/>
                <a:t>Monday was 6°C </a:t>
              </a:r>
              <a:r>
                <a:rPr lang="en-GB" sz="1600" dirty="0" smtClean="0"/>
                <a:t/>
              </a:r>
              <a:br>
                <a:rPr lang="en-GB" sz="1600" dirty="0" smtClean="0"/>
              </a:br>
              <a:r>
                <a:rPr lang="en-GB" sz="1600" dirty="0" smtClean="0"/>
                <a:t>colder </a:t>
              </a:r>
              <a:r>
                <a:rPr lang="en-GB" sz="1600" dirty="0"/>
                <a:t>than Sunday. 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373911" y="3708470"/>
              <a:ext cx="2412000" cy="71055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653B8F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algn="ctr"/>
              <a:r>
                <a:rPr lang="en-GB" sz="1600" dirty="0"/>
                <a:t>Wednesday </a:t>
              </a:r>
              <a:r>
                <a:rPr lang="en-GB" sz="1600" dirty="0" smtClean="0"/>
                <a:t>was</a:t>
              </a:r>
              <a:br>
                <a:rPr lang="en-GB" sz="1600" dirty="0" smtClean="0"/>
              </a:br>
              <a:r>
                <a:rPr lang="en-GB" sz="1600" dirty="0" smtClean="0"/>
                <a:t>the </a:t>
              </a:r>
              <a:r>
                <a:rPr lang="en-GB" sz="1600" dirty="0"/>
                <a:t>warmest day. 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997871" y="3710048"/>
              <a:ext cx="2412000" cy="71055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653B8F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algn="ctr"/>
              <a:r>
                <a:rPr lang="en-GB" sz="1600" dirty="0"/>
                <a:t>Friday was </a:t>
              </a:r>
              <a:r>
                <a:rPr lang="en-GB" sz="1600" dirty="0" smtClean="0"/>
                <a:t/>
              </a:r>
              <a:br>
                <a:rPr lang="en-GB" sz="1600" dirty="0" smtClean="0"/>
              </a:br>
              <a:r>
                <a:rPr lang="en-GB" sz="1600" dirty="0" smtClean="0"/>
                <a:t>warmer </a:t>
              </a:r>
              <a:r>
                <a:rPr lang="en-GB" sz="1600" dirty="0"/>
                <a:t>than </a:t>
              </a:r>
              <a:r>
                <a:rPr lang="en-GB" sz="1600" dirty="0" smtClean="0"/>
                <a:t>Tuesday. </a:t>
              </a:r>
              <a:endParaRPr lang="en-GB" sz="1600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44713" y="3694760"/>
              <a:ext cx="26962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346226" y="3697092"/>
              <a:ext cx="29367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 dirty="0" smtClean="0">
                  <a:solidFill>
                    <a:schemeClr val="bg1"/>
                  </a:solidFill>
                </a:rPr>
                <a:t>2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987822" y="3701447"/>
              <a:ext cx="29367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 dirty="0" smtClean="0">
                  <a:solidFill>
                    <a:schemeClr val="bg1"/>
                  </a:solidFill>
                </a:rPr>
                <a:t>3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2504303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5574" y="700726"/>
            <a:ext cx="2058729" cy="3600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2504303" y="700726"/>
            <a:ext cx="0" cy="360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749953" y="1397760"/>
            <a:ext cx="7633556" cy="710552"/>
          </a:xfrm>
          <a:prstGeom prst="rect">
            <a:avLst/>
          </a:prstGeom>
          <a:solidFill>
            <a:schemeClr val="bg1"/>
          </a:solidFill>
          <a:ln w="28575">
            <a:solidFill>
              <a:srgbClr val="653B8F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>
              <a:spcAft>
                <a:spcPts val="1000"/>
              </a:spcAft>
            </a:pPr>
            <a:r>
              <a:rPr lang="en-GB" sz="1600" dirty="0" smtClean="0"/>
              <a:t>This alien recorded the temperature on their home planet </a:t>
            </a:r>
            <a:br>
              <a:rPr lang="en-GB" sz="1600" dirty="0" smtClean="0"/>
            </a:br>
            <a:r>
              <a:rPr lang="en-GB" sz="1600" dirty="0" smtClean="0"/>
              <a:t>at the same time every day for a week.</a:t>
            </a:r>
            <a:endParaRPr lang="en-GB" sz="16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261018"/>
              </p:ext>
            </p:extLst>
          </p:nvPr>
        </p:nvGraphicFramePr>
        <p:xfrm>
          <a:off x="755650" y="2246840"/>
          <a:ext cx="763270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22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7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57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57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57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57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3578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3578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Day 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Monday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Tuesday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Wednesday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Saturday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Temperature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-13°C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-4°C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2°C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-10°C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-5°C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1°C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-19°C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56" b="45467"/>
          <a:stretch/>
        </p:blipFill>
        <p:spPr>
          <a:xfrm>
            <a:off x="6153339" y="490185"/>
            <a:ext cx="1748910" cy="173861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49953" y="3127048"/>
            <a:ext cx="7627859" cy="429184"/>
          </a:xfrm>
          <a:prstGeom prst="rect">
            <a:avLst/>
          </a:prstGeom>
          <a:solidFill>
            <a:srgbClr val="6CBB84"/>
          </a:solidFill>
          <a:ln w="28575">
            <a:solidFill>
              <a:srgbClr val="6CBB84"/>
            </a:solidFill>
          </a:ln>
        </p:spPr>
        <p:txBody>
          <a:bodyPr wrap="square" lIns="108000" tIns="108000" rIns="108000" bIns="108000" rtlCol="0" anchor="ctr">
            <a:no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Are these statements true or false</a:t>
            </a:r>
            <a:r>
              <a:rPr lang="en-GB" sz="1600" b="1" dirty="0" smtClean="0">
                <a:solidFill>
                  <a:schemeClr val="bg1"/>
                </a:solidFill>
              </a:rPr>
              <a:t>? </a:t>
            </a:r>
            <a:r>
              <a:rPr lang="en-GB" sz="1600" b="1" dirty="0">
                <a:solidFill>
                  <a:schemeClr val="bg1"/>
                </a:solidFill>
              </a:rPr>
              <a:t>Prove it!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49952" y="4607625"/>
            <a:ext cx="2412000" cy="352198"/>
          </a:xfrm>
          <a:prstGeom prst="rect">
            <a:avLst/>
          </a:prstGeom>
          <a:solidFill>
            <a:srgbClr val="D81D30"/>
          </a:solidFill>
          <a:ln w="28575">
            <a:solidFill>
              <a:srgbClr val="D81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 smtClean="0"/>
              <a:t>False</a:t>
            </a:r>
            <a:endParaRPr lang="en-GB" sz="1600" b="1" dirty="0"/>
          </a:p>
        </p:txBody>
      </p:sp>
      <p:sp>
        <p:nvSpPr>
          <p:cNvPr id="22" name="Rectangle 21"/>
          <p:cNvSpPr/>
          <p:nvPr/>
        </p:nvSpPr>
        <p:spPr>
          <a:xfrm>
            <a:off x="5997870" y="4607625"/>
            <a:ext cx="2379941" cy="352198"/>
          </a:xfrm>
          <a:prstGeom prst="rect">
            <a:avLst/>
          </a:prstGeom>
          <a:solidFill>
            <a:srgbClr val="D81D30"/>
          </a:solidFill>
          <a:ln w="28575">
            <a:solidFill>
              <a:srgbClr val="D81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 smtClean="0"/>
              <a:t>False</a:t>
            </a:r>
            <a:endParaRPr lang="en-GB" sz="1600" b="1" dirty="0"/>
          </a:p>
        </p:txBody>
      </p:sp>
      <p:sp>
        <p:nvSpPr>
          <p:cNvPr id="23" name="Rectangle 22"/>
          <p:cNvSpPr/>
          <p:nvPr/>
        </p:nvSpPr>
        <p:spPr>
          <a:xfrm>
            <a:off x="3373911" y="4623492"/>
            <a:ext cx="2412000" cy="352198"/>
          </a:xfrm>
          <a:prstGeom prst="rect">
            <a:avLst/>
          </a:prstGeom>
          <a:solidFill>
            <a:srgbClr val="009644"/>
          </a:solidFill>
          <a:ln w="28575">
            <a:solidFill>
              <a:srgbClr val="0096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 smtClean="0"/>
              <a:t>True</a:t>
            </a:r>
            <a:endParaRPr lang="en-GB" sz="1600" b="1" dirty="0"/>
          </a:p>
        </p:txBody>
      </p:sp>
      <p:sp>
        <p:nvSpPr>
          <p:cNvPr id="17" name="Pie 16"/>
          <p:cNvSpPr/>
          <p:nvPr/>
        </p:nvSpPr>
        <p:spPr>
          <a:xfrm flipH="1" flipV="1">
            <a:off x="398150" y="3375666"/>
            <a:ext cx="703604" cy="703604"/>
          </a:xfrm>
          <a:prstGeom prst="pie">
            <a:avLst>
              <a:gd name="adj1" fmla="val 10800000"/>
              <a:gd name="adj2" fmla="val 16200000"/>
            </a:avLst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Pie 24"/>
          <p:cNvSpPr/>
          <p:nvPr/>
        </p:nvSpPr>
        <p:spPr>
          <a:xfrm flipH="1" flipV="1">
            <a:off x="3016496" y="3356668"/>
            <a:ext cx="703604" cy="703604"/>
          </a:xfrm>
          <a:prstGeom prst="pie">
            <a:avLst>
              <a:gd name="adj1" fmla="val 10800000"/>
              <a:gd name="adj2" fmla="val 16200000"/>
            </a:avLst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6" name="Pie 25"/>
          <p:cNvSpPr/>
          <p:nvPr/>
        </p:nvSpPr>
        <p:spPr>
          <a:xfrm flipH="1" flipV="1">
            <a:off x="5646068" y="3375666"/>
            <a:ext cx="703604" cy="703604"/>
          </a:xfrm>
          <a:prstGeom prst="pie">
            <a:avLst>
              <a:gd name="adj1" fmla="val 10800000"/>
              <a:gd name="adj2" fmla="val 16200000"/>
            </a:avLst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55650" y="4975690"/>
            <a:ext cx="2406302" cy="1077218"/>
          </a:xfrm>
          <a:prstGeom prst="rect">
            <a:avLst/>
          </a:prstGeom>
          <a:solidFill>
            <a:schemeClr val="bg1"/>
          </a:solidFill>
          <a:ln w="28575">
            <a:solidFill>
              <a:srgbClr val="D81D3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dirty="0"/>
              <a:t>The difference between </a:t>
            </a:r>
            <a:r>
              <a:rPr lang="en-GB" sz="1600" dirty="0" smtClean="0"/>
              <a:t/>
            </a:r>
            <a:br>
              <a:rPr lang="en-GB" sz="1600" dirty="0" smtClean="0"/>
            </a:br>
            <a:r>
              <a:rPr lang="en-GB" sz="1600" dirty="0" smtClean="0"/>
              <a:t>-</a:t>
            </a:r>
            <a:r>
              <a:rPr lang="en-GB" sz="1600" dirty="0"/>
              <a:t>13 </a:t>
            </a:r>
            <a:r>
              <a:rPr lang="en-GB" sz="1600" dirty="0" smtClean="0"/>
              <a:t>and -19 </a:t>
            </a:r>
            <a:r>
              <a:rPr lang="en-GB" sz="1600" dirty="0"/>
              <a:t>is 6 but it was 6°C warmer.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379609" y="4975690"/>
            <a:ext cx="2406302" cy="1077218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4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dirty="0"/>
              <a:t>2°C is the warmest temperature.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003569" y="4975690"/>
            <a:ext cx="2374242" cy="1077218"/>
          </a:xfrm>
          <a:prstGeom prst="rect">
            <a:avLst/>
          </a:prstGeom>
          <a:solidFill>
            <a:schemeClr val="bg1"/>
          </a:solidFill>
          <a:ln w="28575">
            <a:solidFill>
              <a:srgbClr val="D81D3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1600" dirty="0"/>
              <a:t>-5 is less than -4 </a:t>
            </a:r>
            <a:r>
              <a:rPr lang="en-GB" sz="1600" dirty="0" smtClean="0"/>
              <a:t/>
            </a:r>
            <a:br>
              <a:rPr lang="en-GB" sz="1600" dirty="0" smtClean="0"/>
            </a:br>
            <a:r>
              <a:rPr lang="en-GB" sz="1600" dirty="0" smtClean="0"/>
              <a:t>and </a:t>
            </a:r>
            <a:r>
              <a:rPr lang="en-GB" sz="1600" dirty="0"/>
              <a:t>therefore Friday was 1°C colder than Tuesday.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344460" y="3683775"/>
            <a:ext cx="8894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2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968419" y="3683775"/>
            <a:ext cx="8894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3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20971" y="3683775"/>
            <a:ext cx="8894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1</a:t>
            </a:r>
            <a:endParaRPr lang="en-GB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48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2" grpId="0" animBg="1"/>
      <p:bldP spid="23" grpId="0" animBg="1"/>
      <p:bldP spid="24" grpId="0" animBg="1"/>
      <p:bldP spid="31" grpId="0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2504303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70049" y="1397760"/>
            <a:ext cx="7588290" cy="2031240"/>
          </a:xfrm>
          <a:prstGeom prst="rect">
            <a:avLst/>
          </a:prstGeom>
          <a:solidFill>
            <a:schemeClr val="bg1"/>
          </a:solidFill>
          <a:ln w="28575">
            <a:solidFill>
              <a:srgbClr val="6CBB84"/>
            </a:solidFill>
          </a:ln>
        </p:spPr>
        <p:txBody>
          <a:bodyPr wrap="square" lIns="108000" tIns="108000" rIns="108000" bIns="108000">
            <a:noAutofit/>
          </a:bodyPr>
          <a:lstStyle/>
          <a:p>
            <a:pPr algn="ctr">
              <a:spcAft>
                <a:spcPts val="1000"/>
              </a:spcAft>
            </a:pPr>
            <a:endParaRPr lang="en-GB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4572000" y="2317148"/>
            <a:ext cx="3506875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826136" y="2121375"/>
            <a:ext cx="3626633" cy="1178649"/>
            <a:chOff x="880583" y="1752957"/>
            <a:chExt cx="3460306" cy="1178649"/>
          </a:xfrm>
        </p:grpSpPr>
        <p:sp>
          <p:nvSpPr>
            <p:cNvPr id="15" name="TextBox 14"/>
            <p:cNvSpPr txBox="1"/>
            <p:nvPr/>
          </p:nvSpPr>
          <p:spPr>
            <a:xfrm>
              <a:off x="880583" y="1752957"/>
              <a:ext cx="3104281" cy="532073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lIns="108000" tIns="108000" rIns="108000" bIns="108000" rtlCol="0" anchor="ctr">
              <a:noAutofit/>
            </a:bodyPr>
            <a:lstStyle/>
            <a:p>
              <a:r>
                <a:rPr lang="en-GB" dirty="0"/>
                <a:t>C is a negative number between </a:t>
              </a:r>
              <a:r>
                <a:rPr lang="en-GB" dirty="0" smtClean="0"/>
                <a:t>-4 </a:t>
              </a:r>
              <a:r>
                <a:rPr lang="en-GB" dirty="0"/>
                <a:t>and </a:t>
              </a:r>
              <a:r>
                <a:rPr lang="en-GB" dirty="0" smtClean="0"/>
                <a:t>-10.</a:t>
              </a:r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80583" y="2399533"/>
              <a:ext cx="3460306" cy="532073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lIns="108000" tIns="108000" rIns="108000" bIns="108000" rtlCol="0" anchor="ctr">
              <a:noAutofit/>
            </a:bodyPr>
            <a:lstStyle/>
            <a:p>
              <a:r>
                <a:rPr lang="en-GB" dirty="0" smtClean="0"/>
                <a:t>B is 5 less than C.</a:t>
              </a:r>
              <a:endParaRPr lang="en-GB" dirty="0"/>
            </a:p>
          </p:txBody>
        </p:sp>
      </p:grpSp>
      <p:cxnSp>
        <p:nvCxnSpPr>
          <p:cNvPr id="13" name="Straight Arrow Connector 12"/>
          <p:cNvCxnSpPr/>
          <p:nvPr/>
        </p:nvCxnSpPr>
        <p:spPr>
          <a:xfrm flipV="1">
            <a:off x="5928527" y="2407583"/>
            <a:ext cx="0" cy="34164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6708112" y="2407583"/>
            <a:ext cx="0" cy="34164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7487696" y="2407583"/>
            <a:ext cx="0" cy="34164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5747656" y="2749227"/>
            <a:ext cx="361742" cy="36174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A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6525145" y="2749227"/>
            <a:ext cx="361742" cy="36174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B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7311736" y="2749227"/>
            <a:ext cx="361742" cy="36174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C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0049" y="1393984"/>
            <a:ext cx="7588290" cy="495108"/>
          </a:xfrm>
          <a:prstGeom prst="rect">
            <a:avLst/>
          </a:prstGeom>
          <a:solidFill>
            <a:srgbClr val="6CBB84"/>
          </a:solidFill>
          <a:ln w="28575">
            <a:solidFill>
              <a:srgbClr val="6CBB84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>
                <a:solidFill>
                  <a:schemeClr val="bg1"/>
                </a:solidFill>
              </a:rPr>
              <a:t>Here is a number line. Each arrow is the position of a number.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55650" y="3591154"/>
            <a:ext cx="3735963" cy="772107"/>
          </a:xfrm>
          <a:prstGeom prst="rect">
            <a:avLst/>
          </a:prstGeom>
          <a:solidFill>
            <a:srgbClr val="653B8F"/>
          </a:solidFill>
          <a:ln w="28575">
            <a:solidFill>
              <a:srgbClr val="653B8F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What could the values of B and C be? Find all possibilities.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632291" y="3591154"/>
            <a:ext cx="3746012" cy="772107"/>
          </a:xfrm>
          <a:prstGeom prst="rect">
            <a:avLst/>
          </a:prstGeom>
          <a:solidFill>
            <a:srgbClr val="653B8F"/>
          </a:solidFill>
          <a:ln w="28575">
            <a:solidFill>
              <a:srgbClr val="653B8F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A is </a:t>
            </a:r>
            <a:r>
              <a:rPr lang="en-GB" b="1" dirty="0">
                <a:solidFill>
                  <a:schemeClr val="bg1"/>
                </a:solidFill>
              </a:rPr>
              <a:t>12 less than B. What could A be? Find all possibilities.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55649" y="4422107"/>
            <a:ext cx="3755044" cy="1603104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 smtClean="0"/>
              <a:t>If </a:t>
            </a:r>
            <a:r>
              <a:rPr lang="en-GB" dirty="0"/>
              <a:t>C = -5, B = -10.</a:t>
            </a:r>
          </a:p>
          <a:p>
            <a:r>
              <a:rPr lang="en-GB" dirty="0" smtClean="0"/>
              <a:t>If </a:t>
            </a:r>
            <a:r>
              <a:rPr lang="en-GB" dirty="0"/>
              <a:t>C = -6, B = -11.</a:t>
            </a:r>
          </a:p>
          <a:p>
            <a:r>
              <a:rPr lang="en-GB" dirty="0" smtClean="0"/>
              <a:t>If </a:t>
            </a:r>
            <a:r>
              <a:rPr lang="en-GB" dirty="0"/>
              <a:t>C = -7, B = -</a:t>
            </a:r>
            <a:r>
              <a:rPr lang="en-GB" dirty="0" smtClean="0"/>
              <a:t>12.</a:t>
            </a:r>
          </a:p>
          <a:p>
            <a:r>
              <a:rPr lang="en-GB" dirty="0" smtClean="0"/>
              <a:t>If </a:t>
            </a:r>
            <a:r>
              <a:rPr lang="en-GB" dirty="0"/>
              <a:t>C = -8, B = -</a:t>
            </a:r>
            <a:r>
              <a:rPr lang="en-GB" dirty="0" smtClean="0"/>
              <a:t>13.</a:t>
            </a:r>
          </a:p>
          <a:p>
            <a:r>
              <a:rPr lang="en-GB" dirty="0" smtClean="0"/>
              <a:t>If </a:t>
            </a:r>
            <a:r>
              <a:rPr lang="en-GB" dirty="0"/>
              <a:t>C = -9, B = -14.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632291" y="4423139"/>
            <a:ext cx="3746012" cy="1603104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Where B= -10, A = -22.</a:t>
            </a:r>
          </a:p>
          <a:p>
            <a:r>
              <a:rPr lang="en-GB" dirty="0"/>
              <a:t>Where B= -11, A = -23.</a:t>
            </a:r>
          </a:p>
          <a:p>
            <a:r>
              <a:rPr lang="en-GB" dirty="0"/>
              <a:t>Where B= -12, A = -24.</a:t>
            </a:r>
          </a:p>
          <a:p>
            <a:r>
              <a:rPr lang="en-GB" dirty="0"/>
              <a:t>Where B= -13, A = -25.</a:t>
            </a:r>
          </a:p>
          <a:p>
            <a:r>
              <a:rPr lang="en-GB" dirty="0"/>
              <a:t>Where B= -14, A = -26.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45574" y="700726"/>
            <a:ext cx="2058729" cy="3600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>
            <a:off x="2504303" y="700726"/>
            <a:ext cx="0" cy="360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422536"/>
              </p:ext>
            </p:extLst>
          </p:nvPr>
        </p:nvGraphicFramePr>
        <p:xfrm>
          <a:off x="761317" y="2530373"/>
          <a:ext cx="4776616" cy="3562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0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80560">
                <a:tc gridSpan="8"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Finish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-31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-31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0560">
                <a:tc gridSpan="8"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Start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763311"/>
              </p:ext>
            </p:extLst>
          </p:nvPr>
        </p:nvGraphicFramePr>
        <p:xfrm>
          <a:off x="760505" y="542355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Rectangular Callout 11"/>
          <p:cNvSpPr/>
          <p:nvPr/>
        </p:nvSpPr>
        <p:spPr>
          <a:xfrm>
            <a:off x="5807947" y="2529239"/>
            <a:ext cx="1426866" cy="1533031"/>
          </a:xfrm>
          <a:prstGeom prst="wedgeRectCallout">
            <a:avLst>
              <a:gd name="adj1" fmla="val 69111"/>
              <a:gd name="adj2" fmla="val 6253"/>
            </a:avLst>
          </a:prstGeom>
          <a:solidFill>
            <a:srgbClr val="AED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2504303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445574" y="700726"/>
            <a:ext cx="2058729" cy="3600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>
            <a:off x="2504303" y="700726"/>
            <a:ext cx="0" cy="360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755650" y="1234799"/>
            <a:ext cx="76327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Each alien has started from the number on their T</a:t>
            </a:r>
            <a:r>
              <a:rPr lang="en-GB" sz="1600" dirty="0" smtClean="0"/>
              <a:t>-shirt </a:t>
            </a:r>
            <a:r>
              <a:rPr lang="en-GB" sz="1600" dirty="0"/>
              <a:t>and worked their way up the maze to the finish </a:t>
            </a:r>
            <a:r>
              <a:rPr lang="en-GB" sz="1600" dirty="0" smtClean="0"/>
              <a:t>line.</a:t>
            </a:r>
            <a:endParaRPr lang="en-GB" sz="1600" dirty="0"/>
          </a:p>
        </p:txBody>
      </p:sp>
      <p:sp>
        <p:nvSpPr>
          <p:cNvPr id="7" name="Rectangle 6"/>
          <p:cNvSpPr/>
          <p:nvPr/>
        </p:nvSpPr>
        <p:spPr>
          <a:xfrm>
            <a:off x="5817998" y="2607497"/>
            <a:ext cx="1617786" cy="1376513"/>
          </a:xfrm>
          <a:prstGeom prst="rect">
            <a:avLst/>
          </a:prstGeom>
        </p:spPr>
        <p:txBody>
          <a:bodyPr wrap="square" lIns="72000" tIns="72000" rIns="72000" bIns="72000">
            <a:spAutoFit/>
          </a:bodyPr>
          <a:lstStyle/>
          <a:p>
            <a:r>
              <a:rPr lang="en-GB" sz="1600" dirty="0" smtClean="0"/>
              <a:t>Look </a:t>
            </a:r>
            <a:r>
              <a:rPr lang="en-GB" sz="1600" dirty="0"/>
              <a:t>for numbers counting backwards </a:t>
            </a:r>
            <a:r>
              <a:rPr lang="en-GB" sz="1600" dirty="0" smtClean="0"/>
              <a:t/>
            </a:r>
            <a:br>
              <a:rPr lang="en-GB" sz="1600" dirty="0" smtClean="0"/>
            </a:br>
            <a:r>
              <a:rPr lang="en-GB" sz="1600" dirty="0" smtClean="0"/>
              <a:t>in </a:t>
            </a:r>
            <a:r>
              <a:rPr lang="en-GB" sz="1600" dirty="0"/>
              <a:t>steps of 4</a:t>
            </a:r>
            <a:r>
              <a:rPr lang="en-GB" sz="1600" dirty="0" smtClean="0"/>
              <a:t>.</a:t>
            </a:r>
            <a:endParaRPr lang="en-GB" sz="1600" dirty="0"/>
          </a:p>
        </p:txBody>
      </p:sp>
      <p:sp>
        <p:nvSpPr>
          <p:cNvPr id="10" name="Rectangle 9"/>
          <p:cNvSpPr/>
          <p:nvPr/>
        </p:nvSpPr>
        <p:spPr>
          <a:xfrm>
            <a:off x="755651" y="1803190"/>
            <a:ext cx="7632700" cy="584775"/>
          </a:xfrm>
          <a:prstGeom prst="rect">
            <a:avLst/>
          </a:prstGeom>
          <a:solidFill>
            <a:srgbClr val="653B8F"/>
          </a:solidFill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Can you find each alien’s correct route? You can move horizontally, vertically or diagonally.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862"/>
          <a:stretch/>
        </p:blipFill>
        <p:spPr>
          <a:xfrm>
            <a:off x="7007367" y="2522135"/>
            <a:ext cx="1789766" cy="15401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3" b="13684"/>
          <a:stretch/>
        </p:blipFill>
        <p:spPr>
          <a:xfrm>
            <a:off x="7234812" y="4564444"/>
            <a:ext cx="1153537" cy="1533031"/>
          </a:xfrm>
          <a:prstGeom prst="rect">
            <a:avLst/>
          </a:prstGeom>
        </p:spPr>
      </p:pic>
      <p:sp>
        <p:nvSpPr>
          <p:cNvPr id="36" name="Rectangular Callout 35"/>
          <p:cNvSpPr/>
          <p:nvPr/>
        </p:nvSpPr>
        <p:spPr>
          <a:xfrm>
            <a:off x="5817998" y="4570177"/>
            <a:ext cx="1426866" cy="1533031"/>
          </a:xfrm>
          <a:prstGeom prst="wedgeRectCallout">
            <a:avLst>
              <a:gd name="adj1" fmla="val 66998"/>
              <a:gd name="adj2" fmla="val -11740"/>
            </a:avLst>
          </a:prstGeom>
          <a:solidFill>
            <a:srgbClr val="AED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817998" y="4648435"/>
            <a:ext cx="1431890" cy="1376513"/>
          </a:xfrm>
          <a:prstGeom prst="rect">
            <a:avLst/>
          </a:prstGeom>
        </p:spPr>
        <p:txBody>
          <a:bodyPr wrap="square" lIns="72000" tIns="72000" rIns="72000" bIns="72000">
            <a:spAutoFit/>
          </a:bodyPr>
          <a:lstStyle/>
          <a:p>
            <a:r>
              <a:rPr lang="en-GB" sz="1600" dirty="0" smtClean="0"/>
              <a:t>Look </a:t>
            </a:r>
            <a:r>
              <a:rPr lang="en-GB" sz="1600" dirty="0"/>
              <a:t>for numbers counting backwards in steps of </a:t>
            </a:r>
            <a:r>
              <a:rPr lang="en-GB" sz="1600" dirty="0" smtClean="0"/>
              <a:t>3.</a:t>
            </a:r>
            <a:endParaRPr lang="en-GB" sz="1600" dirty="0"/>
          </a:p>
        </p:txBody>
      </p:sp>
      <p:sp>
        <p:nvSpPr>
          <p:cNvPr id="22" name="Oval 21"/>
          <p:cNvSpPr/>
          <p:nvPr/>
        </p:nvSpPr>
        <p:spPr>
          <a:xfrm>
            <a:off x="7668470" y="5652258"/>
            <a:ext cx="334220" cy="33422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270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</a:rPr>
              <a:t>-1</a:t>
            </a:r>
            <a:endParaRPr lang="en-GB" sz="1600" b="1" dirty="0">
              <a:solidFill>
                <a:schemeClr val="tx1"/>
              </a:solidFill>
            </a:endParaRPr>
          </a:p>
        </p:txBody>
      </p:sp>
      <p:sp>
        <p:nvSpPr>
          <p:cNvPr id="39" name="Oval 38"/>
          <p:cNvSpPr/>
          <p:nvPr/>
        </p:nvSpPr>
        <p:spPr>
          <a:xfrm>
            <a:off x="7688566" y="3678653"/>
            <a:ext cx="334220" cy="334220"/>
          </a:xfrm>
          <a:prstGeom prst="ellipse">
            <a:avLst/>
          </a:prstGeom>
          <a:solidFill>
            <a:schemeClr val="bg1"/>
          </a:solidFill>
          <a:ln w="28575">
            <a:solidFill>
              <a:srgbClr val="3FB8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</a:rPr>
              <a:t>12</a:t>
            </a:r>
            <a:endParaRPr lang="en-GB" sz="1600" b="1" dirty="0">
              <a:solidFill>
                <a:schemeClr val="tx1"/>
              </a:solidFill>
            </a:endParaRP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081101"/>
              </p:ext>
            </p:extLst>
          </p:nvPr>
        </p:nvGraphicFramePr>
        <p:xfrm>
          <a:off x="1360030" y="2829916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194166"/>
              </p:ext>
            </p:extLst>
          </p:nvPr>
        </p:nvGraphicFramePr>
        <p:xfrm>
          <a:off x="760153" y="3198279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741173"/>
              </p:ext>
            </p:extLst>
          </p:nvPr>
        </p:nvGraphicFramePr>
        <p:xfrm>
          <a:off x="1360030" y="357332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5040907"/>
              </p:ext>
            </p:extLst>
          </p:nvPr>
        </p:nvGraphicFramePr>
        <p:xfrm>
          <a:off x="1956166" y="393701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5912885"/>
              </p:ext>
            </p:extLst>
          </p:nvPr>
        </p:nvGraphicFramePr>
        <p:xfrm>
          <a:off x="2552314" y="4313353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08811"/>
              </p:ext>
            </p:extLst>
          </p:nvPr>
        </p:nvGraphicFramePr>
        <p:xfrm>
          <a:off x="3150044" y="3942553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567447"/>
              </p:ext>
            </p:extLst>
          </p:nvPr>
        </p:nvGraphicFramePr>
        <p:xfrm>
          <a:off x="3746413" y="4313353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888685"/>
              </p:ext>
            </p:extLst>
          </p:nvPr>
        </p:nvGraphicFramePr>
        <p:xfrm>
          <a:off x="4344013" y="4684153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907424"/>
              </p:ext>
            </p:extLst>
          </p:nvPr>
        </p:nvGraphicFramePr>
        <p:xfrm>
          <a:off x="3746413" y="5050549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519976"/>
              </p:ext>
            </p:extLst>
          </p:nvPr>
        </p:nvGraphicFramePr>
        <p:xfrm>
          <a:off x="3148813" y="542355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530723"/>
              </p:ext>
            </p:extLst>
          </p:nvPr>
        </p:nvGraphicFramePr>
        <p:xfrm>
          <a:off x="1956166" y="2829532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491288"/>
              </p:ext>
            </p:extLst>
          </p:nvPr>
        </p:nvGraphicFramePr>
        <p:xfrm>
          <a:off x="1358917" y="3200056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5385334"/>
              </p:ext>
            </p:extLst>
          </p:nvPr>
        </p:nvGraphicFramePr>
        <p:xfrm>
          <a:off x="760328" y="3565698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5" name="Table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881460"/>
              </p:ext>
            </p:extLst>
          </p:nvPr>
        </p:nvGraphicFramePr>
        <p:xfrm>
          <a:off x="760328" y="3937048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1657374"/>
              </p:ext>
            </p:extLst>
          </p:nvPr>
        </p:nvGraphicFramePr>
        <p:xfrm>
          <a:off x="1358566" y="4306747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472553"/>
              </p:ext>
            </p:extLst>
          </p:nvPr>
        </p:nvGraphicFramePr>
        <p:xfrm>
          <a:off x="1358917" y="4679749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8" name="Table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032720"/>
              </p:ext>
            </p:extLst>
          </p:nvPr>
        </p:nvGraphicFramePr>
        <p:xfrm>
          <a:off x="761317" y="5054953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025835"/>
              </p:ext>
            </p:extLst>
          </p:nvPr>
        </p:nvGraphicFramePr>
        <p:xfrm>
          <a:off x="1360030" y="393701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991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614505"/>
              </p:ext>
            </p:extLst>
          </p:nvPr>
        </p:nvGraphicFramePr>
        <p:xfrm>
          <a:off x="761317" y="2530373"/>
          <a:ext cx="4776616" cy="3562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0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707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80560">
                <a:tc gridSpan="8"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Finish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-31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-31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13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0560">
                <a:tc gridSpan="8"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Start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83169" marR="83169" marT="41584" marB="4158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E0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5" name="Rectangle 34"/>
          <p:cNvSpPr/>
          <p:nvPr/>
        </p:nvSpPr>
        <p:spPr>
          <a:xfrm>
            <a:off x="2504303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445574" y="700726"/>
            <a:ext cx="2058729" cy="3600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>
            <a:off x="2504303" y="700726"/>
            <a:ext cx="0" cy="360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755650" y="1234799"/>
            <a:ext cx="76327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This sneaky little alien </a:t>
            </a:r>
            <a:r>
              <a:rPr lang="en-GB" sz="1600" dirty="0" smtClean="0"/>
              <a:t>has </a:t>
            </a:r>
            <a:r>
              <a:rPr lang="en-GB" sz="1600" dirty="0"/>
              <a:t>hidden another route but he won’t reveal </a:t>
            </a:r>
            <a:r>
              <a:rPr lang="en-GB" sz="1600" dirty="0" smtClean="0"/>
              <a:t>the</a:t>
            </a:r>
            <a:br>
              <a:rPr lang="en-GB" sz="1600" dirty="0" smtClean="0"/>
            </a:br>
            <a:r>
              <a:rPr lang="en-GB" sz="1600" dirty="0" smtClean="0"/>
              <a:t>counting </a:t>
            </a:r>
            <a:r>
              <a:rPr lang="en-GB" sz="1600" dirty="0"/>
              <a:t>instruction.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1" y="1803190"/>
            <a:ext cx="7632699" cy="560153"/>
          </a:xfrm>
          <a:prstGeom prst="rect">
            <a:avLst/>
          </a:prstGeom>
          <a:solidFill>
            <a:srgbClr val="653B8F"/>
          </a:solidFill>
        </p:spPr>
        <p:txBody>
          <a:bodyPr wrap="square">
            <a:spAutoFit/>
          </a:bodyPr>
          <a:lstStyle/>
          <a:p>
            <a:r>
              <a:rPr lang="en-GB" sz="1520" b="1" dirty="0">
                <a:solidFill>
                  <a:schemeClr val="bg1"/>
                </a:solidFill>
              </a:rPr>
              <a:t>Can you find another route from one of the starting numbers to a finish number, counting backwards in the same step each time and reveal the counting instruction?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8737979"/>
              </p:ext>
            </p:extLst>
          </p:nvPr>
        </p:nvGraphicFramePr>
        <p:xfrm>
          <a:off x="2552336" y="542277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AC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834381"/>
              </p:ext>
            </p:extLst>
          </p:nvPr>
        </p:nvGraphicFramePr>
        <p:xfrm>
          <a:off x="2552336" y="505197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AC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528455"/>
              </p:ext>
            </p:extLst>
          </p:nvPr>
        </p:nvGraphicFramePr>
        <p:xfrm>
          <a:off x="3149625" y="505197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AC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783173"/>
              </p:ext>
            </p:extLst>
          </p:nvPr>
        </p:nvGraphicFramePr>
        <p:xfrm>
          <a:off x="3747225" y="4684038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AC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4108287"/>
              </p:ext>
            </p:extLst>
          </p:nvPr>
        </p:nvGraphicFramePr>
        <p:xfrm>
          <a:off x="3149936" y="4684038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AC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278672"/>
              </p:ext>
            </p:extLst>
          </p:nvPr>
        </p:nvGraphicFramePr>
        <p:xfrm>
          <a:off x="3149625" y="4312658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AC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2840960"/>
              </p:ext>
            </p:extLst>
          </p:nvPr>
        </p:nvGraphicFramePr>
        <p:xfrm>
          <a:off x="2552165" y="3937739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-15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AC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3635779"/>
              </p:ext>
            </p:extLst>
          </p:nvPr>
        </p:nvGraphicFramePr>
        <p:xfrm>
          <a:off x="1954705" y="3571058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AC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532052"/>
              </p:ext>
            </p:extLst>
          </p:nvPr>
        </p:nvGraphicFramePr>
        <p:xfrm>
          <a:off x="1954565" y="3201402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AC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443967"/>
              </p:ext>
            </p:extLst>
          </p:nvPr>
        </p:nvGraphicFramePr>
        <p:xfrm>
          <a:off x="2552165" y="2827740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AC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0102231"/>
              </p:ext>
            </p:extLst>
          </p:nvPr>
        </p:nvGraphicFramePr>
        <p:xfrm>
          <a:off x="760505" y="542355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11735"/>
              </p:ext>
            </p:extLst>
          </p:nvPr>
        </p:nvGraphicFramePr>
        <p:xfrm>
          <a:off x="1360030" y="2829916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1819200"/>
              </p:ext>
            </p:extLst>
          </p:nvPr>
        </p:nvGraphicFramePr>
        <p:xfrm>
          <a:off x="760153" y="3198279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5291614"/>
              </p:ext>
            </p:extLst>
          </p:nvPr>
        </p:nvGraphicFramePr>
        <p:xfrm>
          <a:off x="1360030" y="357332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982596"/>
              </p:ext>
            </p:extLst>
          </p:nvPr>
        </p:nvGraphicFramePr>
        <p:xfrm>
          <a:off x="1956166" y="393701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944275"/>
              </p:ext>
            </p:extLst>
          </p:nvPr>
        </p:nvGraphicFramePr>
        <p:xfrm>
          <a:off x="2552314" y="4313353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6985880"/>
              </p:ext>
            </p:extLst>
          </p:nvPr>
        </p:nvGraphicFramePr>
        <p:xfrm>
          <a:off x="3150044" y="3942553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9667942"/>
              </p:ext>
            </p:extLst>
          </p:nvPr>
        </p:nvGraphicFramePr>
        <p:xfrm>
          <a:off x="3746413" y="4313353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043462"/>
              </p:ext>
            </p:extLst>
          </p:nvPr>
        </p:nvGraphicFramePr>
        <p:xfrm>
          <a:off x="4344013" y="4684153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966324"/>
              </p:ext>
            </p:extLst>
          </p:nvPr>
        </p:nvGraphicFramePr>
        <p:xfrm>
          <a:off x="3746413" y="5050549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412583"/>
              </p:ext>
            </p:extLst>
          </p:nvPr>
        </p:nvGraphicFramePr>
        <p:xfrm>
          <a:off x="3148813" y="542355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379691"/>
              </p:ext>
            </p:extLst>
          </p:nvPr>
        </p:nvGraphicFramePr>
        <p:xfrm>
          <a:off x="1956166" y="2829532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-22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166801"/>
              </p:ext>
            </p:extLst>
          </p:nvPr>
        </p:nvGraphicFramePr>
        <p:xfrm>
          <a:off x="1358917" y="3200056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-19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487366"/>
              </p:ext>
            </p:extLst>
          </p:nvPr>
        </p:nvGraphicFramePr>
        <p:xfrm>
          <a:off x="760328" y="3565698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5752627"/>
              </p:ext>
            </p:extLst>
          </p:nvPr>
        </p:nvGraphicFramePr>
        <p:xfrm>
          <a:off x="760328" y="3937048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-13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055887"/>
              </p:ext>
            </p:extLst>
          </p:nvPr>
        </p:nvGraphicFramePr>
        <p:xfrm>
          <a:off x="1358566" y="4306747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-10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388110"/>
              </p:ext>
            </p:extLst>
          </p:nvPr>
        </p:nvGraphicFramePr>
        <p:xfrm>
          <a:off x="1358917" y="4679749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-7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1714235"/>
              </p:ext>
            </p:extLst>
          </p:nvPr>
        </p:nvGraphicFramePr>
        <p:xfrm>
          <a:off x="761317" y="5054953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-4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E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511681"/>
              </p:ext>
            </p:extLst>
          </p:nvPr>
        </p:nvGraphicFramePr>
        <p:xfrm>
          <a:off x="1360030" y="3937011"/>
          <a:ext cx="597600" cy="37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-16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989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5670437" y="2512215"/>
            <a:ext cx="1431890" cy="1059988"/>
            <a:chOff x="5670437" y="2512215"/>
            <a:chExt cx="1431890" cy="1059988"/>
          </a:xfrm>
        </p:grpSpPr>
        <p:sp>
          <p:nvSpPr>
            <p:cNvPr id="52" name="Rectangular Callout 51"/>
            <p:cNvSpPr/>
            <p:nvPr/>
          </p:nvSpPr>
          <p:spPr>
            <a:xfrm>
              <a:off x="5670437" y="2512215"/>
              <a:ext cx="1426866" cy="1059988"/>
            </a:xfrm>
            <a:prstGeom prst="wedgeRectCallout">
              <a:avLst>
                <a:gd name="adj1" fmla="val 73964"/>
                <a:gd name="adj2" fmla="val 11702"/>
              </a:avLst>
            </a:prstGeom>
            <a:solidFill>
              <a:srgbClr val="AEDA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670437" y="2590472"/>
              <a:ext cx="1431890" cy="884070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r>
                <a:rPr lang="en-GB" sz="1600" dirty="0" smtClean="0"/>
                <a:t>I counted backwards in steps of 2.</a:t>
              </a:r>
              <a:endParaRPr lang="en-GB" sz="1600" dirty="0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17"/>
          <a:stretch/>
        </p:blipFill>
        <p:spPr>
          <a:xfrm flipH="1">
            <a:off x="6154460" y="2522134"/>
            <a:ext cx="2850394" cy="3888714"/>
          </a:xfrm>
          <a:prstGeom prst="rect">
            <a:avLst/>
          </a:prstGeom>
        </p:spPr>
      </p:pic>
      <p:sp>
        <p:nvSpPr>
          <p:cNvPr id="54" name="Oval 53"/>
          <p:cNvSpPr/>
          <p:nvPr/>
        </p:nvSpPr>
        <p:spPr>
          <a:xfrm>
            <a:off x="7372791" y="4520376"/>
            <a:ext cx="334220" cy="334220"/>
          </a:xfrm>
          <a:prstGeom prst="ellipse">
            <a:avLst/>
          </a:prstGeom>
          <a:solidFill>
            <a:schemeClr val="bg1"/>
          </a:solidFill>
          <a:ln w="28575">
            <a:solidFill>
              <a:srgbClr val="883E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</a:rPr>
              <a:t>-3</a:t>
            </a:r>
            <a:endParaRPr lang="en-GB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61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2606"/>
            <a:ext cx="2722089" cy="38504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6" name="Rectangle 15"/>
          <p:cNvSpPr/>
          <p:nvPr/>
        </p:nvSpPr>
        <p:spPr>
          <a:xfrm>
            <a:off x="445574" y="700726"/>
            <a:ext cx="2058729" cy="3600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321" y="2030899"/>
            <a:ext cx="2722089" cy="38504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518" y="2032606"/>
            <a:ext cx="2722089" cy="38504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" t="1739" r="52256" b="30000"/>
          <a:stretch/>
        </p:blipFill>
        <p:spPr>
          <a:xfrm rot="1558825">
            <a:off x="2587701" y="2924070"/>
            <a:ext cx="885406" cy="18784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9295"/>
          <a:stretch/>
        </p:blipFill>
        <p:spPr>
          <a:xfrm>
            <a:off x="755650" y="2062952"/>
            <a:ext cx="2106877" cy="2566638"/>
          </a:xfrm>
          <a:prstGeom prst="rect">
            <a:avLst/>
          </a:prstGeom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50" y="1928694"/>
            <a:ext cx="4038155" cy="416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43689DF9-D287-432E-9F40-D237B819A1A7}" vid="{5144CDE6-24FE-4389-99E0-1DDC4C0A7B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</TotalTime>
  <Words>914</Words>
  <Application>Microsoft Office PowerPoint</Application>
  <PresentationFormat>On-screen Show (4:3)</PresentationFormat>
  <Paragraphs>304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 Haigh</dc:creator>
  <cp:lastModifiedBy>StroverP</cp:lastModifiedBy>
  <cp:revision>35</cp:revision>
  <dcterms:created xsi:type="dcterms:W3CDTF">2019-09-16T12:50:48Z</dcterms:created>
  <dcterms:modified xsi:type="dcterms:W3CDTF">2021-01-06T10:26:20Z</dcterms:modified>
</cp:coreProperties>
</file>