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61" r:id="rId2"/>
    <p:sldId id="258" r:id="rId3"/>
    <p:sldId id="263" r:id="rId4"/>
    <p:sldId id="264" r:id="rId5"/>
    <p:sldId id="269" r:id="rId6"/>
    <p:sldId id="270" r:id="rId7"/>
    <p:sldId id="271" r:id="rId8"/>
    <p:sldId id="272" r:id="rId9"/>
    <p:sldId id="268" r:id="rId10"/>
    <p:sldId id="273" r:id="rId11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Twinkl" pitchFamily="2" charset="0"/>
      <p:regular r:id="rId19"/>
      <p:bold r:id="rId20"/>
    </p:embeddedFont>
    <p:embeddedFont>
      <p:font typeface="Tuffy-TTF" panose="020B0603060100000000" pitchFamily="3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 SemiBold" pitchFamily="2" charset="0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5080"/>
    <a:srgbClr val="DC215A"/>
    <a:srgbClr val="F2A4CB"/>
    <a:srgbClr val="3399FF"/>
    <a:srgbClr val="E34192"/>
    <a:srgbClr val="57D9D2"/>
    <a:srgbClr val="DB5183"/>
    <a:srgbClr val="FF7E00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70" autoAdjust="0"/>
    <p:restoredTop sz="94660"/>
  </p:normalViewPr>
  <p:slideViewPr>
    <p:cSldViewPr snapToGrid="0" showGuides="1">
      <p:cViewPr>
        <p:scale>
          <a:sx n="93" d="100"/>
          <a:sy n="93" d="100"/>
        </p:scale>
        <p:origin x="1356" y="60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11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10.png"/><Relationship Id="rId2" Type="http://schemas.openxmlformats.org/officeDocument/2006/relationships/audio" Target="../media/media1.wav"/><Relationship Id="rId16" Type="http://schemas.openxmlformats.org/officeDocument/2006/relationships/image" Target="../media/image14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9.png"/><Relationship Id="rId5" Type="http://schemas.microsoft.com/office/2007/relationships/media" Target="../media/media3.wav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10.png"/><Relationship Id="rId5" Type="http://schemas.microsoft.com/office/2007/relationships/media" Target="../media/media3.wav"/><Relationship Id="rId10" Type="http://schemas.openxmlformats.org/officeDocument/2006/relationships/image" Target="../media/image8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openxmlformats.org/officeDocument/2006/relationships/image" Target="../media/image21.png"/><Relationship Id="rId3" Type="http://schemas.microsoft.com/office/2007/relationships/media" Target="../media/media6.wav"/><Relationship Id="rId7" Type="http://schemas.microsoft.com/office/2007/relationships/media" Target="../media/media8.wav"/><Relationship Id="rId12" Type="http://schemas.openxmlformats.org/officeDocument/2006/relationships/image" Target="../media/image20.png"/><Relationship Id="rId2" Type="http://schemas.openxmlformats.org/officeDocument/2006/relationships/audio" Target="../media/media5.wav"/><Relationship Id="rId16" Type="http://schemas.openxmlformats.org/officeDocument/2006/relationships/image" Target="../media/image11.png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7.png"/><Relationship Id="rId5" Type="http://schemas.microsoft.com/office/2007/relationships/media" Target="../media/media7.wav"/><Relationship Id="rId1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</a:rPr>
              <a:t> | Year 3 | Food, Glorious Food | Preferences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</a:rPr>
              <a:t>Food, Glorious Food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</a:rPr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28650" y="1099259"/>
            <a:ext cx="7886700" cy="1325563"/>
          </a:xfr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dirty="0"/>
              <a:t>Title slide (themed) here</a:t>
            </a: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750898"/>
            <a:ext cx="9144000" cy="1836132"/>
          </a:xfrm>
          <a:prstGeom prst="rect">
            <a:avLst/>
          </a:prstGeom>
          <a:solidFill>
            <a:srgbClr val="57D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7"/>
          <p:cNvSpPr txBox="1">
            <a:spLocks/>
          </p:cNvSpPr>
          <p:nvPr/>
        </p:nvSpPr>
        <p:spPr>
          <a:xfrm>
            <a:off x="0" y="1006183"/>
            <a:ext cx="9144000" cy="13255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6000" dirty="0">
                <a:solidFill>
                  <a:srgbClr val="E34192"/>
                </a:solidFill>
                <a:latin typeface="Twinkl" pitchFamily="2" charset="0"/>
              </a:rPr>
              <a:t>Preferences</a:t>
            </a:r>
          </a:p>
        </p:txBody>
      </p:sp>
      <p:sp>
        <p:nvSpPr>
          <p:cNvPr id="7" name="Oval 6"/>
          <p:cNvSpPr/>
          <p:nvPr/>
        </p:nvSpPr>
        <p:spPr>
          <a:xfrm>
            <a:off x="3076950" y="2818237"/>
            <a:ext cx="2962544" cy="313515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454" y="6166338"/>
            <a:ext cx="561092" cy="3577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509" y="2994926"/>
            <a:ext cx="1945426" cy="254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 smtClean="0"/>
              <a:t>To</a:t>
            </a:r>
            <a:r>
              <a:rPr lang="en-GB" dirty="0" smtClean="0"/>
              <a:t> </a:t>
            </a:r>
            <a:r>
              <a:rPr lang="en-GB" dirty="0"/>
              <a:t>use the definite article when generalising.</a:t>
            </a:r>
          </a:p>
          <a:p>
            <a:r>
              <a:rPr lang="en-GB" dirty="0" smtClean="0"/>
              <a:t>To </a:t>
            </a:r>
            <a:r>
              <a:rPr lang="en-GB" dirty="0"/>
              <a:t>give a preference for or against things.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 smtClean="0">
                <a:latin typeface="Twinkl" pitchFamily="2" charset="0"/>
              </a:rPr>
              <a:t>To </a:t>
            </a:r>
            <a:r>
              <a:rPr lang="en-GB" dirty="0" smtClean="0">
                <a:latin typeface="Twinkl" pitchFamily="2" charset="0"/>
              </a:rPr>
              <a:t>use </a:t>
            </a:r>
            <a:r>
              <a:rPr lang="en-GB" dirty="0">
                <a:latin typeface="Twinkl" pitchFamily="2" charset="0"/>
              </a:rPr>
              <a:t>definite articles le/la/les to mean ‘the’.</a:t>
            </a:r>
          </a:p>
          <a:p>
            <a:pPr lvl="0"/>
            <a:r>
              <a:rPr lang="en-GB" dirty="0" smtClean="0">
                <a:latin typeface="Twinkl" pitchFamily="2" charset="0"/>
              </a:rPr>
              <a:t>To choose </a:t>
            </a:r>
            <a:r>
              <a:rPr lang="en-GB" dirty="0">
                <a:latin typeface="Twinkl" pitchFamily="2" charset="0"/>
              </a:rPr>
              <a:t>the correct article when talking about food.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lvl="0"/>
            <a:r>
              <a:rPr lang="en-GB" dirty="0" smtClean="0">
                <a:latin typeface="Twinkl" pitchFamily="2" charset="0"/>
              </a:rPr>
              <a:t>To say </a:t>
            </a:r>
            <a:r>
              <a:rPr lang="en-GB" dirty="0">
                <a:latin typeface="Twinkl" pitchFamily="2" charset="0"/>
              </a:rPr>
              <a:t>if I like or dislike a food.</a:t>
            </a:r>
          </a:p>
          <a:p>
            <a:r>
              <a:rPr lang="en-GB" dirty="0" smtClean="0">
                <a:latin typeface="Twinkl" pitchFamily="2" charset="0"/>
              </a:rPr>
              <a:t>To make </a:t>
            </a:r>
            <a:r>
              <a:rPr lang="en-GB" dirty="0">
                <a:latin typeface="Twinkl" pitchFamily="2" charset="0"/>
              </a:rPr>
              <a:t>my preferences stronger.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466621"/>
            <a:ext cx="7632700" cy="305461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                                      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618" y="1974861"/>
            <a:ext cx="1619382" cy="411796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309695" y="4346830"/>
            <a:ext cx="90591" cy="812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03"/>
          <a:stretch/>
        </p:blipFill>
        <p:spPr>
          <a:xfrm>
            <a:off x="4910666" y="1857910"/>
            <a:ext cx="1122043" cy="4351867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863534" y="1565610"/>
            <a:ext cx="1727200" cy="1430867"/>
          </a:xfrm>
          <a:prstGeom prst="wedgeEllipseCallout">
            <a:avLst>
              <a:gd name="adj1" fmla="val 79998"/>
              <a:gd name="adj2" fmla="val 1243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32134" y="3001765"/>
            <a:ext cx="90591" cy="812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558852" y="3431708"/>
            <a:ext cx="1608609" cy="129227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34422" y="4099523"/>
            <a:ext cx="2110254" cy="2110254"/>
          </a:xfrm>
          <a:prstGeom prst="ellipse">
            <a:avLst/>
          </a:prstGeom>
          <a:solidFill>
            <a:srgbClr val="F2A4C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8220" y="1895648"/>
            <a:ext cx="1722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latin typeface="Twinkl" pitchFamily="2" charset="0"/>
              </a:rPr>
              <a:t>Qu’est-ce que tu aimes </a:t>
            </a:r>
            <a:r>
              <a:rPr lang="fr-FR" sz="1600" dirty="0" smtClean="0">
                <a:latin typeface="Twinkl" pitchFamily="2" charset="0"/>
              </a:rPr>
              <a:t>manger  ?</a:t>
            </a:r>
            <a:endParaRPr lang="en-GB" sz="1600" dirty="0">
              <a:latin typeface="Twinkl" pitchFamily="2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6491391" y="1756441"/>
            <a:ext cx="1727200" cy="1430867"/>
          </a:xfrm>
          <a:prstGeom prst="wedgeEllipseCallout">
            <a:avLst>
              <a:gd name="adj1" fmla="val -72275"/>
              <a:gd name="adj2" fmla="val -63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35140" y="2047087"/>
            <a:ext cx="1656621" cy="61555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fr-FR" sz="1700" dirty="0">
                <a:latin typeface="Twinkl" pitchFamily="2" charset="0"/>
              </a:rPr>
              <a:t>J’aime la tarte aux cerises.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86572" y="3637709"/>
            <a:ext cx="13891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700" dirty="0">
                <a:latin typeface="Twinkl" pitchFamily="2" charset="0"/>
              </a:rPr>
              <a:t>J’aime le saucisson.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317921" y="4652543"/>
            <a:ext cx="76201" cy="2497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588045" y="4881315"/>
            <a:ext cx="1533893" cy="120214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05622" y="5049059"/>
            <a:ext cx="127658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700" dirty="0">
                <a:latin typeface="Twinkl" pitchFamily="2" charset="0"/>
              </a:rPr>
              <a:t>J’aime les pommes.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340690" y="3128415"/>
            <a:ext cx="77924" cy="3534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3" name="Qu’est-ce que tu aimes manger  ?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549" y="25112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J’aime la tarte aux cerises.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676" y="26955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J’aime le saucisson.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676" y="427845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J’aime les pommes.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676" y="5689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32" name="Rectangle 31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38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 dirty="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39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Qu-est-ce que tu aimes mang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975911" y="774406"/>
            <a:ext cx="609600" cy="609600"/>
          </a:xfrm>
          <a:prstGeom prst="rect">
            <a:avLst/>
          </a:prstGeom>
        </p:spPr>
      </p:pic>
      <p:pic>
        <p:nvPicPr>
          <p:cNvPr id="10" name="Jaime la tarte aux ceris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980597" y="1476000"/>
            <a:ext cx="609600" cy="609600"/>
          </a:xfrm>
          <a:prstGeom prst="rect">
            <a:avLst/>
          </a:prstGeom>
        </p:spPr>
      </p:pic>
      <p:pic>
        <p:nvPicPr>
          <p:cNvPr id="11" name="Jaime le saucisso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975911" y="2217959"/>
            <a:ext cx="609600" cy="609600"/>
          </a:xfrm>
          <a:prstGeom prst="rect">
            <a:avLst/>
          </a:prstGeom>
        </p:spPr>
      </p:pic>
      <p:pic>
        <p:nvPicPr>
          <p:cNvPr id="17" name="Jaime les pomme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02265" y="2953658"/>
            <a:ext cx="609600" cy="6096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861202" y="4574824"/>
            <a:ext cx="1571004" cy="1204808"/>
            <a:chOff x="861202" y="4574824"/>
            <a:chExt cx="1571004" cy="1204808"/>
          </a:xfrm>
        </p:grpSpPr>
        <p:grpSp>
          <p:nvGrpSpPr>
            <p:cNvPr id="37" name="Group 36"/>
            <p:cNvGrpSpPr/>
            <p:nvPr/>
          </p:nvGrpSpPr>
          <p:grpSpPr>
            <a:xfrm>
              <a:off x="861202" y="4574824"/>
              <a:ext cx="1571004" cy="1204808"/>
              <a:chOff x="861202" y="4574824"/>
              <a:chExt cx="1571004" cy="1204808"/>
            </a:xfrm>
          </p:grpSpPr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202" y="4574824"/>
                <a:ext cx="1031206" cy="930499"/>
              </a:xfrm>
              <a:prstGeom prst="rect">
                <a:avLst/>
              </a:prstGeom>
            </p:spPr>
          </p:pic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51952" y="4804876"/>
                <a:ext cx="1080254" cy="974756"/>
              </a:xfrm>
              <a:prstGeom prst="rect">
                <a:avLst/>
              </a:prstGeom>
            </p:spPr>
          </p:pic>
        </p:grpSp>
        <p:sp>
          <p:nvSpPr>
            <p:cNvPr id="26" name="Rectangle 25"/>
            <p:cNvSpPr/>
            <p:nvPr/>
          </p:nvSpPr>
          <p:spPr>
            <a:xfrm rot="20823369">
              <a:off x="1519332" y="4925194"/>
              <a:ext cx="532088" cy="136550"/>
            </a:xfrm>
            <a:prstGeom prst="rect">
              <a:avLst/>
            </a:prstGeom>
            <a:solidFill>
              <a:srgbClr val="DC21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 rot="20823369">
              <a:off x="1015334" y="4682612"/>
              <a:ext cx="535936" cy="136550"/>
            </a:xfrm>
            <a:prstGeom prst="rect">
              <a:avLst/>
            </a:prstGeom>
            <a:solidFill>
              <a:srgbClr val="4150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 rot="20879719">
              <a:off x="975439" y="4618023"/>
              <a:ext cx="5860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>
                  <a:solidFill>
                    <a:schemeClr val="bg1"/>
                  </a:solidFill>
                  <a:latin typeface="Twinkl" pitchFamily="2" charset="0"/>
                </a:rPr>
                <a:t>Français</a:t>
              </a:r>
              <a:endParaRPr lang="en-GB" sz="800" b="1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 rot="20743862">
              <a:off x="1473330" y="4859804"/>
              <a:ext cx="62965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b="1" dirty="0">
                  <a:solidFill>
                    <a:schemeClr val="bg1"/>
                  </a:solidFill>
                  <a:latin typeface="Twinkl" pitchFamily="2" charset="0"/>
                </a:rPr>
                <a:t>Sciences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9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77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22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08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466621"/>
            <a:ext cx="7632700" cy="305461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                                      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12575" y="485773"/>
            <a:ext cx="7517960" cy="1595581"/>
          </a:xfrm>
        </p:spPr>
        <p:txBody>
          <a:bodyPr>
            <a:normAutofit/>
          </a:bodyPr>
          <a:lstStyle/>
          <a:p>
            <a:pPr algn="ctr"/>
            <a:r>
              <a:rPr lang="en-GB" sz="3200" dirty="0" err="1"/>
              <a:t>Qu’est-ce</a:t>
            </a:r>
            <a:r>
              <a:rPr lang="en-GB" sz="3200" dirty="0"/>
              <a:t> que </a:t>
            </a:r>
            <a:r>
              <a:rPr lang="en-GB" sz="3200" dirty="0" err="1"/>
              <a:t>tu</a:t>
            </a:r>
            <a:r>
              <a:rPr lang="en-GB" sz="3200" dirty="0"/>
              <a:t> </a:t>
            </a:r>
            <a:r>
              <a:rPr lang="en-GB" sz="3200" dirty="0" err="1"/>
              <a:t>aimes</a:t>
            </a:r>
            <a:r>
              <a:rPr lang="en-GB" sz="3200" dirty="0"/>
              <a:t> manger ?</a:t>
            </a:r>
            <a:br>
              <a:rPr lang="en-GB" sz="3200" dirty="0"/>
            </a:br>
            <a:r>
              <a:rPr lang="en-GB" sz="2500" dirty="0"/>
              <a:t>(What do you like to eat?)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309695" y="4354774"/>
            <a:ext cx="90591" cy="812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03"/>
          <a:stretch/>
        </p:blipFill>
        <p:spPr>
          <a:xfrm>
            <a:off x="4910666" y="1857910"/>
            <a:ext cx="1122043" cy="4351867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863534" y="1859810"/>
            <a:ext cx="1727200" cy="1430867"/>
          </a:xfrm>
          <a:prstGeom prst="wedgeEllipseCallout">
            <a:avLst>
              <a:gd name="adj1" fmla="val 88745"/>
              <a:gd name="adj2" fmla="val -645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32134" y="3009709"/>
            <a:ext cx="90591" cy="812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558852" y="3439652"/>
            <a:ext cx="1608609" cy="129227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1" name="Pink oval"/>
          <p:cNvSpPr/>
          <p:nvPr/>
        </p:nvSpPr>
        <p:spPr>
          <a:xfrm>
            <a:off x="534422" y="4099523"/>
            <a:ext cx="2110254" cy="2110254"/>
          </a:xfrm>
          <a:prstGeom prst="ellipse">
            <a:avLst/>
          </a:prstGeom>
          <a:solidFill>
            <a:srgbClr val="F2A4C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3534" y="2189848"/>
            <a:ext cx="17811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700" dirty="0">
                <a:latin typeface="Twinkl" pitchFamily="2" charset="0"/>
              </a:rPr>
              <a:t>Qu’est-ce que tu aimes manger ?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6491391" y="1764385"/>
            <a:ext cx="1727200" cy="1430867"/>
          </a:xfrm>
          <a:prstGeom prst="wedgeEllipseCallout">
            <a:avLst>
              <a:gd name="adj1" fmla="val -72735"/>
              <a:gd name="adj2" fmla="val -63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91391" y="2055031"/>
            <a:ext cx="1739144" cy="61555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fr-FR" sz="1700" dirty="0">
                <a:latin typeface="Twinkl" pitchFamily="2" charset="0"/>
              </a:rPr>
              <a:t>J’aime </a:t>
            </a:r>
            <a:r>
              <a:rPr lang="fr-FR" sz="1700" b="1" dirty="0">
                <a:latin typeface="Twinkl" pitchFamily="2" charset="0"/>
              </a:rPr>
              <a:t>la</a:t>
            </a:r>
            <a:r>
              <a:rPr lang="fr-FR" sz="1700" dirty="0">
                <a:latin typeface="Twinkl" pitchFamily="2" charset="0"/>
              </a:rPr>
              <a:t> tarte aux cerises.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83991" y="3645653"/>
            <a:ext cx="158347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700" dirty="0">
                <a:latin typeface="Twinkl" pitchFamily="2" charset="0"/>
              </a:rPr>
              <a:t>J’aime </a:t>
            </a:r>
            <a:r>
              <a:rPr lang="fr-FR" sz="1700" b="1" dirty="0">
                <a:latin typeface="Twinkl" pitchFamily="2" charset="0"/>
              </a:rPr>
              <a:t>le</a:t>
            </a:r>
            <a:r>
              <a:rPr lang="fr-FR" sz="1700" dirty="0">
                <a:latin typeface="Twinkl" pitchFamily="2" charset="0"/>
              </a:rPr>
              <a:t> saucisson.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317921" y="4660487"/>
            <a:ext cx="76201" cy="2497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588045" y="4889259"/>
            <a:ext cx="1533893" cy="120214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83990" y="5061502"/>
            <a:ext cx="15379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700" dirty="0">
                <a:latin typeface="Twinkl" pitchFamily="2" charset="0"/>
              </a:rPr>
              <a:t>J’aime </a:t>
            </a:r>
            <a:r>
              <a:rPr lang="fr-FR" sz="1700" b="1" dirty="0">
                <a:latin typeface="Twinkl" pitchFamily="2" charset="0"/>
              </a:rPr>
              <a:t>les</a:t>
            </a:r>
            <a:r>
              <a:rPr lang="fr-FR" sz="1700" dirty="0">
                <a:latin typeface="Twinkl" pitchFamily="2" charset="0"/>
              </a:rPr>
              <a:t> pommes.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340690" y="3136359"/>
            <a:ext cx="77924" cy="3534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3" name="Qu’est-ce que tu aimes manger ?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549" y="28054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J’aime la tarte aux cerises.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676" y="270348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J’aime le saucisson.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676" y="428639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J’aime les pommes.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676" y="569774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618" y="1974861"/>
            <a:ext cx="1619382" cy="4117964"/>
          </a:xfrm>
          <a:prstGeom prst="rect">
            <a:avLst/>
          </a:prstGeom>
        </p:spPr>
      </p:pic>
      <p:sp>
        <p:nvSpPr>
          <p:cNvPr id="10" name="A"/>
          <p:cNvSpPr/>
          <p:nvPr/>
        </p:nvSpPr>
        <p:spPr>
          <a:xfrm>
            <a:off x="721817" y="4585264"/>
            <a:ext cx="173546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00" dirty="0">
                <a:latin typeface="Twinkl" pitchFamily="2" charset="0"/>
              </a:rPr>
              <a:t>Which word(s) came just before the food noun last time?</a:t>
            </a:r>
          </a:p>
        </p:txBody>
      </p:sp>
      <p:sp>
        <p:nvSpPr>
          <p:cNvPr id="30" name="B"/>
          <p:cNvSpPr/>
          <p:nvPr/>
        </p:nvSpPr>
        <p:spPr>
          <a:xfrm>
            <a:off x="715653" y="4585264"/>
            <a:ext cx="173546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00" dirty="0">
                <a:latin typeface="Twinkl" pitchFamily="2" charset="0"/>
              </a:rPr>
              <a:t>What do you think the highlighted words mean?</a:t>
            </a:r>
          </a:p>
        </p:txBody>
      </p:sp>
      <p:pic>
        <p:nvPicPr>
          <p:cNvPr id="31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Qu-est-ce que tu aimes mang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877658" y="739200"/>
            <a:ext cx="609600" cy="609600"/>
          </a:xfrm>
          <a:prstGeom prst="rect">
            <a:avLst/>
          </a:prstGeom>
        </p:spPr>
      </p:pic>
      <p:pic>
        <p:nvPicPr>
          <p:cNvPr id="17" name="Jaime la tarte aux ceris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877658" y="1553110"/>
            <a:ext cx="609601" cy="609600"/>
          </a:xfrm>
          <a:prstGeom prst="rect">
            <a:avLst/>
          </a:prstGeom>
        </p:spPr>
      </p:pic>
      <p:pic>
        <p:nvPicPr>
          <p:cNvPr id="19" name="Jaime le saucisso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877658" y="2434040"/>
            <a:ext cx="609600" cy="609600"/>
          </a:xfrm>
          <a:prstGeom prst="rect">
            <a:avLst/>
          </a:prstGeom>
        </p:spPr>
      </p:pic>
      <p:pic>
        <p:nvPicPr>
          <p:cNvPr id="29" name="Jaime les pomme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877658" y="3245616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5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91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22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4084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77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Le, la or les?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759131"/>
            <a:ext cx="7632700" cy="433369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                                    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62" y="1917883"/>
            <a:ext cx="2841259" cy="401619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937" y="1917883"/>
            <a:ext cx="2841259" cy="401619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912" y="1917557"/>
            <a:ext cx="2841259" cy="4016841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887" y="1917291"/>
            <a:ext cx="2841259" cy="401737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862" y="1916738"/>
            <a:ext cx="2841258" cy="4018479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2376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87" y="485773"/>
            <a:ext cx="7641773" cy="1595581"/>
          </a:xfrm>
        </p:spPr>
        <p:txBody>
          <a:bodyPr/>
          <a:lstStyle/>
          <a:p>
            <a:r>
              <a:rPr lang="en-GB" dirty="0" err="1"/>
              <a:t>Qu’est-ce</a:t>
            </a:r>
            <a:r>
              <a:rPr lang="en-GB" dirty="0"/>
              <a:t> que </a:t>
            </a:r>
            <a:r>
              <a:rPr lang="en-GB" dirty="0" err="1"/>
              <a:t>tu</a:t>
            </a:r>
            <a:r>
              <a:rPr lang="en-GB" dirty="0"/>
              <a:t> </a:t>
            </a:r>
            <a:r>
              <a:rPr lang="en-GB" dirty="0" err="1"/>
              <a:t>préfères</a:t>
            </a:r>
            <a:r>
              <a:rPr lang="en-GB" dirty="0"/>
              <a:t>?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2965719"/>
            <a:ext cx="7632700" cy="198982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                                       </a:t>
            </a:r>
          </a:p>
        </p:txBody>
      </p:sp>
      <p:sp>
        <p:nvSpPr>
          <p:cNvPr id="18" name="Oval 17"/>
          <p:cNvSpPr/>
          <p:nvPr/>
        </p:nvSpPr>
        <p:spPr>
          <a:xfrm>
            <a:off x="4790668" y="4224394"/>
            <a:ext cx="1429550" cy="1429550"/>
          </a:xfrm>
          <a:prstGeom prst="ellipse">
            <a:avLst/>
          </a:prstGeom>
          <a:solidFill>
            <a:srgbClr val="F2A4C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033162" y="4224394"/>
            <a:ext cx="1429550" cy="1429550"/>
          </a:xfrm>
          <a:prstGeom prst="ellipse">
            <a:avLst/>
          </a:prstGeom>
          <a:solidFill>
            <a:srgbClr val="F2A4C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482" y="4354635"/>
            <a:ext cx="844909" cy="1106675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6669421" y="4224394"/>
            <a:ext cx="1429550" cy="1429550"/>
          </a:xfrm>
          <a:prstGeom prst="ellipse">
            <a:avLst/>
          </a:prstGeom>
          <a:solidFill>
            <a:srgbClr val="F2A4C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741" y="4432632"/>
            <a:ext cx="844909" cy="1106676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911915" y="4231874"/>
            <a:ext cx="1429550" cy="1429550"/>
          </a:xfrm>
          <a:prstGeom prst="ellipse">
            <a:avLst/>
          </a:prstGeom>
          <a:solidFill>
            <a:srgbClr val="F2A4C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755" y="4631728"/>
            <a:ext cx="578876" cy="7582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883" y="4631256"/>
            <a:ext cx="578876" cy="7582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804" y="4546469"/>
            <a:ext cx="531829" cy="69659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817" y="4534063"/>
            <a:ext cx="531829" cy="696598"/>
          </a:xfrm>
          <a:prstGeom prst="rect">
            <a:avLst/>
          </a:prstGeom>
        </p:spPr>
      </p:pic>
      <p:grpSp>
        <p:nvGrpSpPr>
          <p:cNvPr id="24" name="Gateau"/>
          <p:cNvGrpSpPr/>
          <p:nvPr/>
        </p:nvGrpSpPr>
        <p:grpSpPr>
          <a:xfrm>
            <a:off x="3772142" y="1828793"/>
            <a:ext cx="1599716" cy="1391819"/>
            <a:chOff x="3772142" y="2081354"/>
            <a:chExt cx="1599716" cy="1391819"/>
          </a:xfrm>
        </p:grpSpPr>
        <p:sp>
          <p:nvSpPr>
            <p:cNvPr id="6" name="Oval Callout 5"/>
            <p:cNvSpPr/>
            <p:nvPr/>
          </p:nvSpPr>
          <p:spPr>
            <a:xfrm>
              <a:off x="3772142" y="2081354"/>
              <a:ext cx="1599716" cy="1391819"/>
            </a:xfrm>
            <a:prstGeom prst="wedgeEllipseCallout">
              <a:avLst>
                <a:gd name="adj1" fmla="val -731"/>
                <a:gd name="adj2" fmla="val 73811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931570" y="2454098"/>
              <a:ext cx="12808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Twinkl" pitchFamily="2" charset="0"/>
                </a:rPr>
                <a:t>J’aime le </a:t>
              </a:r>
              <a:r>
                <a:rPr lang="en-GB" dirty="0" err="1">
                  <a:latin typeface="Twinkl" pitchFamily="2" charset="0"/>
                </a:rPr>
                <a:t>gâteau</a:t>
              </a:r>
              <a:r>
                <a:rPr lang="en-GB" dirty="0">
                  <a:latin typeface="Twinkl" pitchFamily="2" charset="0"/>
                </a:rPr>
                <a:t>.</a:t>
              </a:r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25" name="Pasteque"/>
          <p:cNvGrpSpPr/>
          <p:nvPr/>
        </p:nvGrpSpPr>
        <p:grpSpPr>
          <a:xfrm>
            <a:off x="3772142" y="1823668"/>
            <a:ext cx="1599716" cy="1391819"/>
            <a:chOff x="3772142" y="2081354"/>
            <a:chExt cx="1599716" cy="1391819"/>
          </a:xfrm>
        </p:grpSpPr>
        <p:sp>
          <p:nvSpPr>
            <p:cNvPr id="26" name="Oval Callout 25"/>
            <p:cNvSpPr/>
            <p:nvPr/>
          </p:nvSpPr>
          <p:spPr>
            <a:xfrm>
              <a:off x="3772142" y="2081354"/>
              <a:ext cx="1599716" cy="1391819"/>
            </a:xfrm>
            <a:prstGeom prst="wedgeEllipseCallout">
              <a:avLst>
                <a:gd name="adj1" fmla="val -731"/>
                <a:gd name="adj2" fmla="val 73811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931570" y="2300076"/>
              <a:ext cx="128086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>
                  <a:latin typeface="Twinkl" pitchFamily="2" charset="0"/>
                </a:rPr>
                <a:t>Je n’aime pas la pastèque.</a:t>
              </a:r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28" name="Sucettes"/>
          <p:cNvGrpSpPr/>
          <p:nvPr/>
        </p:nvGrpSpPr>
        <p:grpSpPr>
          <a:xfrm>
            <a:off x="3764429" y="1828321"/>
            <a:ext cx="1599716" cy="1391819"/>
            <a:chOff x="3772142" y="2081354"/>
            <a:chExt cx="1599716" cy="1391819"/>
          </a:xfrm>
        </p:grpSpPr>
        <p:sp>
          <p:nvSpPr>
            <p:cNvPr id="29" name="Oval Callout 28"/>
            <p:cNvSpPr/>
            <p:nvPr/>
          </p:nvSpPr>
          <p:spPr>
            <a:xfrm>
              <a:off x="3772142" y="2081354"/>
              <a:ext cx="1599716" cy="1391819"/>
            </a:xfrm>
            <a:prstGeom prst="wedgeEllipseCallout">
              <a:avLst>
                <a:gd name="adj1" fmla="val -731"/>
                <a:gd name="adj2" fmla="val 73811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931569" y="2489787"/>
              <a:ext cx="12808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J’adore</a:t>
              </a:r>
              <a:r>
                <a:rPr lang="en-GB" dirty="0">
                  <a:latin typeface="Twinkl" pitchFamily="2" charset="0"/>
                </a:rPr>
                <a:t> les </a:t>
              </a:r>
              <a:r>
                <a:rPr lang="en-GB" dirty="0" err="1">
                  <a:latin typeface="Twinkl" pitchFamily="2" charset="0"/>
                </a:rPr>
                <a:t>sucettes</a:t>
              </a:r>
              <a:r>
                <a:rPr lang="en-GB" dirty="0">
                  <a:latin typeface="Twinkl" pitchFamily="2" charset="0"/>
                </a:rPr>
                <a:t>!</a:t>
              </a:r>
            </a:p>
          </p:txBody>
        </p:sp>
      </p:grpSp>
      <p:grpSp>
        <p:nvGrpSpPr>
          <p:cNvPr id="31" name="Sucettes"/>
          <p:cNvGrpSpPr/>
          <p:nvPr/>
        </p:nvGrpSpPr>
        <p:grpSpPr>
          <a:xfrm>
            <a:off x="3772142" y="1832974"/>
            <a:ext cx="1599716" cy="1391819"/>
            <a:chOff x="3772142" y="2081354"/>
            <a:chExt cx="1599716" cy="1391819"/>
          </a:xfrm>
        </p:grpSpPr>
        <p:sp>
          <p:nvSpPr>
            <p:cNvPr id="32" name="Oval Callout 31"/>
            <p:cNvSpPr/>
            <p:nvPr/>
          </p:nvSpPr>
          <p:spPr>
            <a:xfrm>
              <a:off x="3772142" y="2081354"/>
              <a:ext cx="1599716" cy="1391819"/>
            </a:xfrm>
            <a:prstGeom prst="wedgeEllipseCallout">
              <a:avLst>
                <a:gd name="adj1" fmla="val -731"/>
                <a:gd name="adj2" fmla="val 73811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851855" y="2455481"/>
              <a:ext cx="14248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Twinkl" pitchFamily="2" charset="0"/>
                </a:rPr>
                <a:t>Je </a:t>
              </a:r>
              <a:r>
                <a:rPr lang="en-GB" sz="1600" dirty="0" err="1" smtClean="0">
                  <a:latin typeface="Twinkl" pitchFamily="2" charset="0"/>
                </a:rPr>
                <a:t>déteste</a:t>
              </a:r>
              <a:r>
                <a:rPr lang="en-GB" sz="1600" dirty="0" smtClean="0">
                  <a:latin typeface="Twinkl" pitchFamily="2" charset="0"/>
                </a:rPr>
                <a:t> les cornichons!</a:t>
              </a:r>
              <a:endParaRPr lang="en-GB" sz="1600" dirty="0">
                <a:latin typeface="Twinkl" pitchFamily="2" charset="0"/>
              </a:endParaRPr>
            </a:p>
          </p:txBody>
        </p:sp>
      </p:grpSp>
      <p:pic>
        <p:nvPicPr>
          <p:cNvPr id="3" name="Jaime le gatea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933030" y="866400"/>
            <a:ext cx="609600" cy="609600"/>
          </a:xfrm>
          <a:prstGeom prst="rect">
            <a:avLst/>
          </a:prstGeom>
        </p:spPr>
      </p:pic>
      <p:pic>
        <p:nvPicPr>
          <p:cNvPr id="38" name="Play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Je naime pas la pastequ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933030" y="1737590"/>
            <a:ext cx="609600" cy="609600"/>
          </a:xfrm>
          <a:prstGeom prst="rect">
            <a:avLst/>
          </a:prstGeom>
        </p:spPr>
      </p:pic>
      <p:pic>
        <p:nvPicPr>
          <p:cNvPr id="12" name="Jadore les sucett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933030" y="2615193"/>
            <a:ext cx="609600" cy="609600"/>
          </a:xfrm>
          <a:prstGeom prst="rect">
            <a:avLst/>
          </a:prstGeom>
        </p:spPr>
      </p:pic>
      <p:pic>
        <p:nvPicPr>
          <p:cNvPr id="13" name="Je deteste les cornichon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933030" y="3492796"/>
            <a:ext cx="609600" cy="609600"/>
          </a:xfrm>
          <a:prstGeom prst="rect">
            <a:avLst/>
          </a:prstGeom>
        </p:spPr>
      </p:pic>
      <p:pic>
        <p:nvPicPr>
          <p:cNvPr id="34" name="1 gateau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009" y="36543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3 sucettes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282" y="36543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4 cornichons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555" y="36543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2 pasteque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101" y="36543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562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-0.30469 0.1210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43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3066 0.1245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-0.0967 0.121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44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0573 0.1238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78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3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509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463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426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915885"/>
            <a:ext cx="7632700" cy="41769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                                      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12" y="2207581"/>
            <a:ext cx="2556187" cy="36157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443" y="2207581"/>
            <a:ext cx="2556187" cy="36157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833" y="2207581"/>
            <a:ext cx="2556187" cy="36157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431" y="2207581"/>
            <a:ext cx="2550656" cy="360794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79" y="2207581"/>
            <a:ext cx="5113402" cy="3615766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0" t="3976" r="17611" b="4414"/>
          <a:stretch/>
        </p:blipFill>
        <p:spPr>
          <a:xfrm>
            <a:off x="5513538" y="3691787"/>
            <a:ext cx="1939546" cy="193954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Allons</a:t>
            </a:r>
            <a:r>
              <a:rPr lang="en-GB" dirty="0"/>
              <a:t> </a:t>
            </a:r>
            <a:r>
              <a:rPr lang="en-GB" dirty="0" err="1"/>
              <a:t>jouer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(Let’s Play!)</a:t>
            </a:r>
          </a:p>
        </p:txBody>
      </p:sp>
      <p:pic>
        <p:nvPicPr>
          <p:cNvPr id="4" name="Group Work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" t="49414" r="49290" b="25665"/>
          <a:stretch/>
        </p:blipFill>
        <p:spPr>
          <a:xfrm>
            <a:off x="7076725" y="4008812"/>
            <a:ext cx="1240149" cy="890169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03" t="49414" r="1688" b="25665"/>
          <a:stretch/>
        </p:blipFill>
        <p:spPr>
          <a:xfrm>
            <a:off x="7076725" y="4563794"/>
            <a:ext cx="1240149" cy="890169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04" t="73696" r="1387" b="1383"/>
          <a:stretch/>
        </p:blipFill>
        <p:spPr>
          <a:xfrm>
            <a:off x="7076725" y="5118776"/>
            <a:ext cx="1240149" cy="890169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" t="1065" r="49617" b="74228"/>
          <a:stretch/>
        </p:blipFill>
        <p:spPr>
          <a:xfrm rot="5400000">
            <a:off x="6873189" y="2508594"/>
            <a:ext cx="1334698" cy="96164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6" t="3365" r="50049" b="85488"/>
          <a:stretch/>
        </p:blipFill>
        <p:spPr>
          <a:xfrm>
            <a:off x="2817652" y="5573888"/>
            <a:ext cx="444137" cy="46155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00" t="3365" r="42315" b="85488"/>
          <a:stretch/>
        </p:blipFill>
        <p:spPr>
          <a:xfrm>
            <a:off x="3221480" y="5497284"/>
            <a:ext cx="444137" cy="46155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49" t="14722" r="42166" b="74131"/>
          <a:stretch/>
        </p:blipFill>
        <p:spPr>
          <a:xfrm>
            <a:off x="3581317" y="5631333"/>
            <a:ext cx="444137" cy="46155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00" t="26079" r="42315" b="62774"/>
          <a:stretch/>
        </p:blipFill>
        <p:spPr>
          <a:xfrm>
            <a:off x="3933762" y="5558918"/>
            <a:ext cx="444137" cy="46155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8132" b="53200"/>
          <a:stretch/>
        </p:blipFill>
        <p:spPr>
          <a:xfrm>
            <a:off x="6400761" y="3850589"/>
            <a:ext cx="198461" cy="100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9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mtClean="0"/>
              <a:t>To use the definite article when generalising.</a:t>
            </a:r>
          </a:p>
          <a:p>
            <a:r>
              <a:rPr lang="en-GB" smtClean="0"/>
              <a:t>To give a preference for or against things.</a:t>
            </a:r>
            <a:endParaRPr lang="en-GB" dirty="0"/>
          </a:p>
        </p:txBody>
      </p:sp>
      <p:sp>
        <p:nvSpPr>
          <p:cNvPr id="1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 smtClean="0">
                <a:latin typeface="Twinkl" pitchFamily="2" charset="0"/>
              </a:rPr>
              <a:t>To </a:t>
            </a:r>
            <a:r>
              <a:rPr lang="en-GB" dirty="0" smtClean="0">
                <a:latin typeface="Twinkl" pitchFamily="2" charset="0"/>
              </a:rPr>
              <a:t>use </a:t>
            </a:r>
            <a:r>
              <a:rPr lang="en-GB" dirty="0">
                <a:latin typeface="Twinkl" pitchFamily="2" charset="0"/>
              </a:rPr>
              <a:t>definite articles le/la/les to mean ‘the’.</a:t>
            </a:r>
          </a:p>
          <a:p>
            <a:pPr lvl="0"/>
            <a:r>
              <a:rPr lang="en-GB" dirty="0" smtClean="0">
                <a:latin typeface="Twinkl" pitchFamily="2" charset="0"/>
              </a:rPr>
              <a:t>To choose </a:t>
            </a:r>
            <a:r>
              <a:rPr lang="en-GB" dirty="0">
                <a:latin typeface="Twinkl" pitchFamily="2" charset="0"/>
              </a:rPr>
              <a:t>the correct article when talking about food.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lvl="0"/>
            <a:r>
              <a:rPr lang="en-GB" dirty="0" smtClean="0">
                <a:latin typeface="Twinkl" pitchFamily="2" charset="0"/>
              </a:rPr>
              <a:t>To say </a:t>
            </a:r>
            <a:r>
              <a:rPr lang="en-GB" dirty="0">
                <a:latin typeface="Twinkl" pitchFamily="2" charset="0"/>
              </a:rPr>
              <a:t>if I like or dislike a food.</a:t>
            </a:r>
          </a:p>
          <a:p>
            <a:r>
              <a:rPr lang="en-GB" dirty="0" smtClean="0">
                <a:latin typeface="Twinkl" pitchFamily="2" charset="0"/>
              </a:rPr>
              <a:t>To make </a:t>
            </a:r>
            <a:r>
              <a:rPr lang="en-GB" dirty="0">
                <a:latin typeface="Twinkl" pitchFamily="2" charset="0"/>
              </a:rPr>
              <a:t>my preferences stronger.</a:t>
            </a:r>
          </a:p>
        </p:txBody>
      </p:sp>
    </p:spTree>
    <p:extLst>
      <p:ext uri="{BB962C8B-B14F-4D97-AF65-F5344CB8AC3E}">
        <p14:creationId xmlns:p14="http://schemas.microsoft.com/office/powerpoint/2010/main" val="2226104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579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1264</TotalTime>
  <Words>232</Words>
  <Application>Microsoft Office PowerPoint</Application>
  <PresentationFormat>On-screen Show (4:3)</PresentationFormat>
  <Paragraphs>55</Paragraphs>
  <Slides>10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BPreplay</vt:lpstr>
      <vt:lpstr>Sassoon Infant Rg</vt:lpstr>
      <vt:lpstr>Twinkl</vt:lpstr>
      <vt:lpstr>Tuffy-TTF</vt:lpstr>
      <vt:lpstr>Calibri</vt:lpstr>
      <vt:lpstr>Twinkl SemiBold</vt:lpstr>
      <vt:lpstr>Office Theme</vt:lpstr>
      <vt:lpstr>French</vt:lpstr>
      <vt:lpstr>Title slide (themed) here</vt:lpstr>
      <vt:lpstr>PowerPoint Presentation</vt:lpstr>
      <vt:lpstr>Introduction</vt:lpstr>
      <vt:lpstr>Qu’est-ce que tu aimes manger ? (What do you like to eat?)</vt:lpstr>
      <vt:lpstr>Le, la or les?</vt:lpstr>
      <vt:lpstr>Qu’est-ce que tu préfères?</vt:lpstr>
      <vt:lpstr>Allons jouer! (Let’s Play!)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Abi Haigh</cp:lastModifiedBy>
  <cp:revision>97</cp:revision>
  <dcterms:created xsi:type="dcterms:W3CDTF">2014-10-01T16:09:27Z</dcterms:created>
  <dcterms:modified xsi:type="dcterms:W3CDTF">2019-06-12T10:56:15Z</dcterms:modified>
</cp:coreProperties>
</file>