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6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49C"/>
    <a:srgbClr val="01407D"/>
    <a:srgbClr val="3E9FD9"/>
    <a:srgbClr val="4DB1E3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120" d="100"/>
          <a:sy n="120" d="100"/>
        </p:scale>
        <p:origin x="-690" y="-3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urriculum-for-excellence-first-mathematics/curriculum-for-excellence-first-mathematics-number-money-and-measure/curriculum-for-excellence-first-mathematics-number-money-and-measure-money" TargetMode="External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hyperlink" Target="https://www.twinkl.co.uk/resources/curriculum-for-excellence-first-mathematics/curriculum-for-excellence-first-mathematics-number-money-and-measure/curriculum-for-excellence-first-mathematics-number-money-and-measure-money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3"/>
          </p:cNvPr>
          <p:cNvSpPr/>
          <p:nvPr userDrawn="1"/>
        </p:nvSpPr>
        <p:spPr>
          <a:xfrm>
            <a:off x="3865418" y="5228705"/>
            <a:ext cx="1438102" cy="1122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92"/>
            <a:ext cx="9144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6" y="-11906"/>
            <a:ext cx="9159875" cy="6869906"/>
          </a:xfrm>
          <a:prstGeom prst="rect">
            <a:avLst/>
          </a:prstGeom>
        </p:spPr>
      </p:pic>
      <p:sp>
        <p:nvSpPr>
          <p:cNvPr id="7" name="Rounded Rectangle 6"/>
          <p:cNvSpPr/>
          <p:nvPr userDrawn="1"/>
        </p:nvSpPr>
        <p:spPr bwMode="auto">
          <a:xfrm>
            <a:off x="457197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4"/>
          </p:cNvPr>
          <p:cNvSpPr/>
          <p:nvPr userDrawn="1"/>
        </p:nvSpPr>
        <p:spPr>
          <a:xfrm>
            <a:off x="3852949" y="2867890"/>
            <a:ext cx="1438102" cy="1122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178" y="6114969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urriculum-for-excellence-first-mathematics/curriculum-for-excellence-first-mathematics-number-money-and-measure/curriculum-for-excellence-first-mathematics-number-money-and-measure-money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tiff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13" Type="http://schemas.openxmlformats.org/officeDocument/2006/relationships/image" Target="../media/image19.png"/><Relationship Id="rId3" Type="http://schemas.openxmlformats.org/officeDocument/2006/relationships/image" Target="../media/image6.tiff"/><Relationship Id="rId7" Type="http://schemas.openxmlformats.org/officeDocument/2006/relationships/image" Target="../media/image16.tiff"/><Relationship Id="rId12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f"/><Relationship Id="rId11" Type="http://schemas.openxmlformats.org/officeDocument/2006/relationships/image" Target="../media/image10.png"/><Relationship Id="rId5" Type="http://schemas.openxmlformats.org/officeDocument/2006/relationships/image" Target="../media/image14.tiff"/><Relationship Id="rId10" Type="http://schemas.openxmlformats.org/officeDocument/2006/relationships/image" Target="../media/image18.png"/><Relationship Id="rId4" Type="http://schemas.openxmlformats.org/officeDocument/2006/relationships/image" Target="../media/image13.tiff"/><Relationship Id="rId9" Type="http://schemas.openxmlformats.org/officeDocument/2006/relationships/image" Target="../media/image11.pn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13" Type="http://schemas.openxmlformats.org/officeDocument/2006/relationships/image" Target="../media/image21.png"/><Relationship Id="rId3" Type="http://schemas.openxmlformats.org/officeDocument/2006/relationships/image" Target="../media/image6.tiff"/><Relationship Id="rId7" Type="http://schemas.openxmlformats.org/officeDocument/2006/relationships/image" Target="../media/image16.tiff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f"/><Relationship Id="rId11" Type="http://schemas.openxmlformats.org/officeDocument/2006/relationships/image" Target="../media/image7.png"/><Relationship Id="rId5" Type="http://schemas.openxmlformats.org/officeDocument/2006/relationships/image" Target="../media/image14.tiff"/><Relationship Id="rId10" Type="http://schemas.openxmlformats.org/officeDocument/2006/relationships/image" Target="../media/image10.png"/><Relationship Id="rId4" Type="http://schemas.openxmlformats.org/officeDocument/2006/relationships/image" Target="../media/image13.tiff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13" Type="http://schemas.openxmlformats.org/officeDocument/2006/relationships/image" Target="../media/image23.png"/><Relationship Id="rId3" Type="http://schemas.openxmlformats.org/officeDocument/2006/relationships/image" Target="../media/image6.tiff"/><Relationship Id="rId7" Type="http://schemas.openxmlformats.org/officeDocument/2006/relationships/image" Target="../media/image16.tiff"/><Relationship Id="rId12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f"/><Relationship Id="rId11" Type="http://schemas.openxmlformats.org/officeDocument/2006/relationships/image" Target="../media/image10.png"/><Relationship Id="rId5" Type="http://schemas.openxmlformats.org/officeDocument/2006/relationships/image" Target="../media/image14.tiff"/><Relationship Id="rId15" Type="http://schemas.openxmlformats.org/officeDocument/2006/relationships/image" Target="../media/image24.png"/><Relationship Id="rId10" Type="http://schemas.openxmlformats.org/officeDocument/2006/relationships/image" Target="../media/image18.png"/><Relationship Id="rId4" Type="http://schemas.openxmlformats.org/officeDocument/2006/relationships/image" Target="../media/image13.tiff"/><Relationship Id="rId9" Type="http://schemas.openxmlformats.org/officeDocument/2006/relationships/image" Target="../media/image22.png"/><Relationship Id="rId1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13" Type="http://schemas.openxmlformats.org/officeDocument/2006/relationships/image" Target="../media/image25.png"/><Relationship Id="rId3" Type="http://schemas.openxmlformats.org/officeDocument/2006/relationships/image" Target="../media/image6.tiff"/><Relationship Id="rId7" Type="http://schemas.openxmlformats.org/officeDocument/2006/relationships/image" Target="../media/image16.tiff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f"/><Relationship Id="rId11" Type="http://schemas.openxmlformats.org/officeDocument/2006/relationships/image" Target="../media/image7.png"/><Relationship Id="rId5" Type="http://schemas.openxmlformats.org/officeDocument/2006/relationships/image" Target="../media/image14.tiff"/><Relationship Id="rId10" Type="http://schemas.openxmlformats.org/officeDocument/2006/relationships/image" Target="../media/image23.png"/><Relationship Id="rId4" Type="http://schemas.openxmlformats.org/officeDocument/2006/relationships/image" Target="../media/image13.tiff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image" Target="../media/image6.tiff"/><Relationship Id="rId7" Type="http://schemas.openxmlformats.org/officeDocument/2006/relationships/image" Target="../media/image16.tiff"/><Relationship Id="rId12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f"/><Relationship Id="rId11" Type="http://schemas.openxmlformats.org/officeDocument/2006/relationships/image" Target="../media/image8.png"/><Relationship Id="rId5" Type="http://schemas.openxmlformats.org/officeDocument/2006/relationships/image" Target="../media/image14.tiff"/><Relationship Id="rId10" Type="http://schemas.openxmlformats.org/officeDocument/2006/relationships/image" Target="../media/image7.png"/><Relationship Id="rId4" Type="http://schemas.openxmlformats.org/officeDocument/2006/relationships/image" Target="../media/image13.tiff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13" Type="http://schemas.openxmlformats.org/officeDocument/2006/relationships/image" Target="../media/image28.png"/><Relationship Id="rId3" Type="http://schemas.openxmlformats.org/officeDocument/2006/relationships/image" Target="../media/image6.tiff"/><Relationship Id="rId7" Type="http://schemas.openxmlformats.org/officeDocument/2006/relationships/image" Target="../media/image16.tiff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f"/><Relationship Id="rId11" Type="http://schemas.openxmlformats.org/officeDocument/2006/relationships/image" Target="../media/image7.png"/><Relationship Id="rId5" Type="http://schemas.openxmlformats.org/officeDocument/2006/relationships/image" Target="../media/image14.tiff"/><Relationship Id="rId10" Type="http://schemas.openxmlformats.org/officeDocument/2006/relationships/image" Target="../media/image23.png"/><Relationship Id="rId4" Type="http://schemas.openxmlformats.org/officeDocument/2006/relationships/image" Target="../media/image13.tiff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13" Type="http://schemas.openxmlformats.org/officeDocument/2006/relationships/image" Target="../media/image8.png"/><Relationship Id="rId3" Type="http://schemas.openxmlformats.org/officeDocument/2006/relationships/image" Target="../media/image6.tiff"/><Relationship Id="rId7" Type="http://schemas.openxmlformats.org/officeDocument/2006/relationships/image" Target="../media/image16.tiff"/><Relationship Id="rId12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f"/><Relationship Id="rId11" Type="http://schemas.openxmlformats.org/officeDocument/2006/relationships/image" Target="../media/image23.png"/><Relationship Id="rId5" Type="http://schemas.openxmlformats.org/officeDocument/2006/relationships/image" Target="../media/image14.tiff"/><Relationship Id="rId10" Type="http://schemas.openxmlformats.org/officeDocument/2006/relationships/image" Target="../media/image18.png"/><Relationship Id="rId4" Type="http://schemas.openxmlformats.org/officeDocument/2006/relationships/image" Target="../media/image13.tiff"/><Relationship Id="rId9" Type="http://schemas.openxmlformats.org/officeDocument/2006/relationships/image" Target="../media/image22.png"/><Relationship Id="rId1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13" Type="http://schemas.openxmlformats.org/officeDocument/2006/relationships/image" Target="../media/image8.png"/><Relationship Id="rId3" Type="http://schemas.openxmlformats.org/officeDocument/2006/relationships/image" Target="../media/image6.tiff"/><Relationship Id="rId7" Type="http://schemas.openxmlformats.org/officeDocument/2006/relationships/image" Target="../media/image16.tiff"/><Relationship Id="rId12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f"/><Relationship Id="rId11" Type="http://schemas.openxmlformats.org/officeDocument/2006/relationships/image" Target="../media/image7.png"/><Relationship Id="rId5" Type="http://schemas.openxmlformats.org/officeDocument/2006/relationships/image" Target="../media/image14.tiff"/><Relationship Id="rId10" Type="http://schemas.openxmlformats.org/officeDocument/2006/relationships/image" Target="../media/image30.png"/><Relationship Id="rId4" Type="http://schemas.openxmlformats.org/officeDocument/2006/relationships/image" Target="../media/image13.tiff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urriculum-for-excellence-first-mathematics/curriculum-for-excellence-first-mathematics-number-money-and-measure/curriculum-for-excellence-first-mathematics-number-money-and-measure-money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3848100" y="5381625"/>
            <a:ext cx="1457325" cy="885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88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070E1C15-CDA7-43AD-9B7B-0E791BEB8117}"/>
              </a:ext>
            </a:extLst>
          </p:cNvPr>
          <p:cNvSpPr/>
          <p:nvPr/>
        </p:nvSpPr>
        <p:spPr>
          <a:xfrm>
            <a:off x="561230" y="560331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24">
            <a:extLst>
              <a:ext uri="{FF2B5EF4-FFF2-40B4-BE49-F238E27FC236}">
                <a16:creationId xmlns:a16="http://schemas.microsoft.com/office/drawing/2014/main" xmlns="" id="{A540DCF6-5C25-412F-9BDF-E649E20A5E77}"/>
              </a:ext>
            </a:extLst>
          </p:cNvPr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8p?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an apple for 12p.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080434" y="3657827"/>
            <a:ext cx="1207130" cy="899631"/>
            <a:chOff x="1080434" y="3542453"/>
            <a:chExt cx="1207130" cy="89963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207130" y="3646202"/>
              <a:ext cx="1080434" cy="391471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0434" y="3968942"/>
              <a:ext cx="419268" cy="473142"/>
            </a:xfrm>
            <a:prstGeom prst="rect">
              <a:avLst/>
            </a:prstGeom>
          </p:spPr>
        </p:pic>
        <p:sp>
          <p:nvSpPr>
            <p:cNvPr id="33" name="Rounded Rectangle 32"/>
            <p:cNvSpPr/>
            <p:nvPr/>
          </p:nvSpPr>
          <p:spPr>
            <a:xfrm rot="19578206">
              <a:off x="1585432" y="3542453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12p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072" y="-1302189"/>
            <a:ext cx="1247872" cy="125021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348" y="-1164649"/>
            <a:ext cx="1138585" cy="113711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685" y="-1980206"/>
            <a:ext cx="1962774" cy="1962119"/>
          </a:xfrm>
          <a:prstGeom prst="rect">
            <a:avLst/>
          </a:prstGeom>
        </p:spPr>
      </p:pic>
      <p:sp>
        <p:nvSpPr>
          <p:cNvPr id="16" name="Rounded Rectangle 30">
            <a:extLst>
              <a:ext uri="{FF2B5EF4-FFF2-40B4-BE49-F238E27FC236}">
                <a16:creationId xmlns:a16="http://schemas.microsoft.com/office/drawing/2014/main" xmlns="" id="{8D317960-C3AD-4EA6-87C3-D546E71991FC}"/>
              </a:ext>
            </a:extLst>
          </p:cNvPr>
          <p:cNvSpPr/>
          <p:nvPr/>
        </p:nvSpPr>
        <p:spPr>
          <a:xfrm>
            <a:off x="5939252" y="4505240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Try counting up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from 12 to 20.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35261 -0.0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22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00139 0.5662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831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00781 0.8888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4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0625 0.6048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3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3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3" grpId="0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47A06D37-36C6-476E-9DFE-D6F03635D0E6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toy train for 4p.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2107166"/>
            <a:ext cx="1514549" cy="15042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20" y="2518299"/>
            <a:ext cx="1147360" cy="1139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15" y="3012286"/>
            <a:ext cx="836820" cy="83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4" y="3544680"/>
            <a:ext cx="587190" cy="5831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05" y="3912437"/>
            <a:ext cx="377559" cy="3749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348" y="-1164649"/>
            <a:ext cx="1138585" cy="11371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71" y="-1980206"/>
            <a:ext cx="1965603" cy="1962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072" y="-1302189"/>
            <a:ext cx="1247872" cy="1250219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16p?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4" y="1458466"/>
            <a:ext cx="1514549" cy="150421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939252" y="4505240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Try taking 4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away from 20.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927110" y="3776522"/>
            <a:ext cx="1346607" cy="911234"/>
            <a:chOff x="975236" y="3526269"/>
            <a:chExt cx="1346607" cy="91123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5236" y="4017633"/>
              <a:ext cx="694189" cy="419870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241409" y="3630018"/>
              <a:ext cx="1080434" cy="391471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 rot="19578206">
              <a:off x="1619711" y="3526269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4p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534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37726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5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00781 0.88889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4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60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00139 0.5662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600"/>
                            </p:stCondLst>
                            <p:childTnLst>
                              <p:par>
                                <p:cTn id="8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0625 0.60487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3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600"/>
                            </p:stCondLst>
                            <p:childTnLst>
                              <p:par>
                                <p:cTn id="9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animBg="1"/>
      <p:bldP spid="31" grpId="0" animBg="1"/>
      <p:bldP spid="3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9116BAB5-C691-46D7-B219-3E65CE4E6040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24">
            <a:extLst>
              <a:ext uri="{FF2B5EF4-FFF2-40B4-BE49-F238E27FC236}">
                <a16:creationId xmlns:a16="http://schemas.microsoft.com/office/drawing/2014/main" xmlns="" id="{630C062C-5302-438C-8AD7-3F01C7306ABD}"/>
              </a:ext>
            </a:extLst>
          </p:cNvPr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10p?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T-shirt for 10p.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71" y="-1980206"/>
            <a:ext cx="1965603" cy="1962119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57289" y="3253556"/>
            <a:ext cx="1617570" cy="1277801"/>
            <a:chOff x="757289" y="3151287"/>
            <a:chExt cx="1617570" cy="127780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289" y="3649412"/>
              <a:ext cx="865937" cy="77967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294425" y="3255036"/>
              <a:ext cx="1080434" cy="391471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 rot="19578206">
              <a:off x="1672727" y="3151287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10p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Rounded Rectangle 30">
            <a:extLst>
              <a:ext uri="{FF2B5EF4-FFF2-40B4-BE49-F238E27FC236}">
                <a16:creationId xmlns:a16="http://schemas.microsoft.com/office/drawing/2014/main" xmlns="" id="{603D682D-EE38-428C-AB1C-5BF99B7D6509}"/>
              </a:ext>
            </a:extLst>
          </p:cNvPr>
          <p:cNvSpPr/>
          <p:nvPr/>
        </p:nvSpPr>
        <p:spPr>
          <a:xfrm>
            <a:off x="5939252" y="4505240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" pitchFamily="2" charset="0"/>
              </a:rPr>
              <a:t>Use your knowledge of halves to solve this one.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What is half of 20?</a:t>
            </a:r>
            <a:endParaRPr lang="en-GB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62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41406 -0.00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9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00781 0.888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4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3" grpId="0"/>
      <p:bldP spid="14" grpId="0" animBg="1"/>
      <p:bldP spid="1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F4B93BFF-AD38-4F60-BD74-8589937874C1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ruler for 5p.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2107166"/>
            <a:ext cx="1514549" cy="15042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20" y="2518299"/>
            <a:ext cx="1147360" cy="1139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15" y="3012286"/>
            <a:ext cx="836820" cy="83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4" y="3544680"/>
            <a:ext cx="587190" cy="5831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05" y="3912437"/>
            <a:ext cx="377559" cy="37498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71" y="-1980206"/>
            <a:ext cx="1965603" cy="1962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072" y="-1302189"/>
            <a:ext cx="1247872" cy="1250219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15p?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4" y="1458466"/>
            <a:ext cx="1514549" cy="150421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939252" y="4505240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Try counting up from 15 to 20.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09841" y="3776522"/>
            <a:ext cx="1325873" cy="672497"/>
            <a:chOff x="827889" y="3590768"/>
            <a:chExt cx="1325873" cy="67249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073328" y="3694517"/>
              <a:ext cx="1080434" cy="391471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 rot="19578206">
              <a:off x="1451630" y="3590768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5p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10214">
              <a:off x="827889" y="4111459"/>
              <a:ext cx="851177" cy="1518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233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37378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00781 0.88889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4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60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00139 0.5662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6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animBg="1"/>
      <p:bldP spid="31" grpId="0" animBg="1"/>
      <p:bldP spid="3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xmlns="" id="{E1AC8BF1-AF71-4F3F-A4CE-26D97AB1485F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teddy for 2p.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2107166"/>
            <a:ext cx="1514549" cy="15042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20" y="2518299"/>
            <a:ext cx="1147360" cy="1139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15" y="3012286"/>
            <a:ext cx="836820" cy="83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4" y="3544680"/>
            <a:ext cx="587190" cy="5831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05" y="3912437"/>
            <a:ext cx="377559" cy="3749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860" y="-1859249"/>
            <a:ext cx="1840945" cy="18403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71" y="-2044942"/>
            <a:ext cx="1965603" cy="1962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-1250219"/>
            <a:ext cx="1247872" cy="1250219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5845805" y="544507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18p?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4" y="1458466"/>
            <a:ext cx="1514549" cy="150421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49735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939252" y="4505240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Try counting back 2 from 20.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358" y="-1295100"/>
            <a:ext cx="1247872" cy="1246257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993653" y="3251337"/>
            <a:ext cx="1391744" cy="1322200"/>
            <a:chOff x="1029551" y="3135471"/>
            <a:chExt cx="1391744" cy="1322200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340861" y="3239220"/>
              <a:ext cx="1080434" cy="391471"/>
            </a:xfrm>
            <a:prstGeom prst="rect">
              <a:avLst/>
            </a:prstGeom>
          </p:spPr>
        </p:pic>
        <p:sp>
          <p:nvSpPr>
            <p:cNvPr id="30" name="Rounded Rectangle 29"/>
            <p:cNvSpPr/>
            <p:nvPr/>
          </p:nvSpPr>
          <p:spPr>
            <a:xfrm rot="19578206">
              <a:off x="1719163" y="3135471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2p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551" y="3631544"/>
              <a:ext cx="752075" cy="8261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9067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38646 0.003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23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10393 L 0.00625 0.9314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4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60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2 -0.0294 L -0.00399 0.4958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600"/>
                            </p:stCondLst>
                            <p:childTnLst>
                              <p:par>
                                <p:cTn id="8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243 L 0.00625 0.6294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3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600"/>
                            </p:stCondLst>
                            <p:childTnLst>
                              <p:par>
                                <p:cTn id="9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-0.05902 L 0.0184 0.68704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3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600"/>
                            </p:stCondLst>
                            <p:childTnLst>
                              <p:par>
                                <p:cTn id="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animBg="1"/>
      <p:bldP spid="31" grpId="0" animBg="1"/>
      <p:bldP spid="3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D6CE0DCD-A789-4410-9EA0-E104BD2A2BFE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pencil for 9p.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2107166"/>
            <a:ext cx="1514549" cy="15042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20" y="2518299"/>
            <a:ext cx="1147360" cy="1139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15" y="3012286"/>
            <a:ext cx="836820" cy="83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4" y="3544680"/>
            <a:ext cx="587190" cy="5831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05" y="3912437"/>
            <a:ext cx="377559" cy="37498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71" y="-1980206"/>
            <a:ext cx="1965603" cy="1962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-1248238"/>
            <a:ext cx="1247872" cy="1246257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11p?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4" y="1458466"/>
            <a:ext cx="1514549" cy="150421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939252" y="4174273"/>
            <a:ext cx="2524006" cy="2065493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Try counting up from 9 to 20. This could be easier if you count to the next ten, then add in tens until you reach the answer.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71960" y="3281640"/>
            <a:ext cx="1235395" cy="1261594"/>
            <a:chOff x="1074571" y="3124856"/>
            <a:chExt cx="1235395" cy="126159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229532" y="3228605"/>
              <a:ext cx="1080434" cy="391471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 rot="19578206">
              <a:off x="1607834" y="3124856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9p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07063">
              <a:off x="1074571" y="3577695"/>
              <a:ext cx="347971" cy="8087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889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34063 -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10393 L -0.00035 0.8770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3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60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2 -0.0294 L 0.00591 0.5368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6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animBg="1"/>
      <p:bldP spid="31" grpId="0" animBg="1"/>
      <p:bldP spid="3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E56C2850-25F3-4092-8E62-248441E27E65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rubber for 18p.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2107166"/>
            <a:ext cx="1514549" cy="15042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20" y="2518299"/>
            <a:ext cx="1147360" cy="1139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15" y="3012286"/>
            <a:ext cx="836820" cy="83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4" y="3544680"/>
            <a:ext cx="587190" cy="5831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05" y="3912437"/>
            <a:ext cx="377559" cy="3749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860" y="-1859249"/>
            <a:ext cx="1840945" cy="1840332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2p?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4" y="1458466"/>
            <a:ext cx="1514549" cy="150421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939252" y="4505240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Try counting up from 18 to 20.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14159" y="3790818"/>
            <a:ext cx="1242374" cy="811888"/>
            <a:chOff x="1029552" y="3515861"/>
            <a:chExt cx="1242374" cy="81188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191492" y="3657169"/>
              <a:ext cx="1080434" cy="391471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 rot="19578206">
              <a:off x="1612919" y="3515861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18p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552" y="3994080"/>
              <a:ext cx="443142" cy="3336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496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3698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900"/>
                            </p:stCondLst>
                            <p:childTnLst>
                              <p:par>
                                <p:cTn id="8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00625 0.60487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3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900"/>
                            </p:stCondLst>
                            <p:childTnLst>
                              <p:par>
                                <p:cTn id="8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animBg="1"/>
      <p:bldP spid="31" grpId="0" animBg="1"/>
      <p:bldP spid="3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DE2F497C-B1D2-4D23-B742-E5931CCEF362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ball for 14p.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2107166"/>
            <a:ext cx="1514549" cy="15042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20" y="2518299"/>
            <a:ext cx="1147360" cy="1139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15" y="3012286"/>
            <a:ext cx="836820" cy="83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4" y="3544680"/>
            <a:ext cx="587190" cy="5831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05" y="3912437"/>
            <a:ext cx="377559" cy="37498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902" y="-1321572"/>
            <a:ext cx="1355801" cy="13583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-1248238"/>
            <a:ext cx="1247872" cy="1246257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6p?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4" y="1458466"/>
            <a:ext cx="1514549" cy="150421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939252" y="4787939"/>
            <a:ext cx="2524006" cy="1223030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How many more is it from 14 up to 20?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36811" y="3427840"/>
            <a:ext cx="1355827" cy="1194208"/>
            <a:chOff x="895030" y="3232778"/>
            <a:chExt cx="1355827" cy="119420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170423" y="3336527"/>
              <a:ext cx="1080434" cy="391471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 rot="19578206">
              <a:off x="1548725" y="3232778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14p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07063">
              <a:off x="895030" y="3700763"/>
              <a:ext cx="726223" cy="7262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658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35278 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39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10394 L -0.00034 0.8770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3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60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2 -0.0294 L 0.00591 0.5368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6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animBg="1"/>
      <p:bldP spid="31" grpId="0" animBg="1"/>
      <p:bldP spid="3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BBB9E9A0-9A12-4908-9ECB-416502AE14DD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sweet for 7p.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2107166"/>
            <a:ext cx="1514549" cy="15042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20" y="2518299"/>
            <a:ext cx="1147360" cy="1139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15" y="3012286"/>
            <a:ext cx="836820" cy="83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4" y="3544680"/>
            <a:ext cx="587190" cy="5831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05" y="3912437"/>
            <a:ext cx="377559" cy="3749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860" y="-1859249"/>
            <a:ext cx="1840945" cy="184033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71" y="-1980206"/>
            <a:ext cx="1965603" cy="1962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-1248238"/>
            <a:ext cx="1247872" cy="1246257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13p?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4" y="1458466"/>
            <a:ext cx="1514549" cy="150421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939252" y="4505240"/>
            <a:ext cx="2524006" cy="1848119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How many more is it from 7 to 10? Then, how many is it from 10 to 20? Add the two numbers together.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987401" y="3412275"/>
            <a:ext cx="1397996" cy="1092965"/>
            <a:chOff x="1088433" y="3364706"/>
            <a:chExt cx="1397996" cy="1092965"/>
          </a:xfrm>
        </p:grpSpPr>
        <p:grpSp>
          <p:nvGrpSpPr>
            <p:cNvPr id="2" name="Group 1"/>
            <p:cNvGrpSpPr/>
            <p:nvPr/>
          </p:nvGrpSpPr>
          <p:grpSpPr>
            <a:xfrm>
              <a:off x="1405995" y="3364706"/>
              <a:ext cx="1080434" cy="495220"/>
              <a:chOff x="1405995" y="3364706"/>
              <a:chExt cx="1080434" cy="495220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9587203">
                <a:off x="1405995" y="3468455"/>
                <a:ext cx="1080434" cy="391471"/>
              </a:xfrm>
              <a:prstGeom prst="rect">
                <a:avLst/>
              </a:prstGeom>
            </p:spPr>
          </p:pic>
          <p:sp>
            <p:nvSpPr>
              <p:cNvPr id="24" name="Rounded Rectangle 23"/>
              <p:cNvSpPr/>
              <p:nvPr/>
            </p:nvSpPr>
            <p:spPr>
              <a:xfrm rot="19578206">
                <a:off x="1784297" y="3364706"/>
                <a:ext cx="620905" cy="409930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  <a:latin typeface="Twinkl" pitchFamily="2" charset="0"/>
                  </a:rPr>
                  <a:t>7p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8433" y="3631544"/>
              <a:ext cx="634310" cy="8261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3979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1366 L 0.33108 0.003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10393 L 0.00625 0.9078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4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60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2 -0.0294 L 0.00591 0.5368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600"/>
                            </p:stCondLst>
                            <p:childTnLst>
                              <p:par>
                                <p:cTn id="8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00625 0.60487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3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600"/>
                            </p:stCondLst>
                            <p:childTnLst>
                              <p:par>
                                <p:cTn id="9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animBg="1"/>
      <p:bldP spid="31" grpId="0" animBg="1"/>
      <p:bldP spid="3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FD617BC7-FE11-4027-9631-42D96EEAF286}"/>
              </a:ext>
            </a:extLst>
          </p:cNvPr>
          <p:cNvSpPr/>
          <p:nvPr/>
        </p:nvSpPr>
        <p:spPr>
          <a:xfrm>
            <a:off x="561230" y="554315"/>
            <a:ext cx="8043019" cy="575259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64736" y="319088"/>
            <a:ext cx="6497638" cy="2357437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rgbClr val="3E9FD9"/>
                </a:solidFill>
              </a:rPr>
              <a:t>I bought a yo-yo for 5p.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I paid using a 20p coin.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What is my change? </a:t>
            </a:r>
            <a:br>
              <a:rPr lang="en-GB" sz="3200" dirty="0">
                <a:solidFill>
                  <a:srgbClr val="3E9FD9"/>
                </a:solidFill>
              </a:rPr>
            </a:br>
            <a:r>
              <a:rPr lang="en-GB" sz="3200" dirty="0">
                <a:solidFill>
                  <a:srgbClr val="3E9FD9"/>
                </a:solidFill>
              </a:rPr>
              <a:t>Use coins to make my change.</a:t>
            </a:r>
            <a:endParaRPr lang="en-GB" sz="3200" dirty="0">
              <a:solidFill>
                <a:srgbClr val="3E9FD9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9" y="2676525"/>
            <a:ext cx="4983059" cy="3596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62" y="829725"/>
            <a:ext cx="2046823" cy="203285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97637" y="3191747"/>
            <a:ext cx="1676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3E9FD9"/>
                </a:solidFill>
              </a:rPr>
              <a:t>Answer</a:t>
            </a:r>
            <a:endParaRPr lang="en-GB" b="1" dirty="0">
              <a:solidFill>
                <a:srgbClr val="3E9FD9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3" y="2107166"/>
            <a:ext cx="1514549" cy="15042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20" y="2518299"/>
            <a:ext cx="1147360" cy="1139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15" y="3012286"/>
            <a:ext cx="836820" cy="831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4" y="3544680"/>
            <a:ext cx="587190" cy="5831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05" y="3912437"/>
            <a:ext cx="377559" cy="37498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71" y="-1980206"/>
            <a:ext cx="1965603" cy="1962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170" y="-1248238"/>
            <a:ext cx="1243917" cy="1246257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5845805" y="795359"/>
            <a:ext cx="2524006" cy="144443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Can you think of another way of making 15p?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4" y="1458466"/>
            <a:ext cx="1514549" cy="150421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432902" y="3657827"/>
            <a:ext cx="1536707" cy="2649081"/>
            <a:chOff x="6432902" y="3657827"/>
            <a:chExt cx="1536707" cy="2649081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902" y="3657827"/>
              <a:ext cx="1536707" cy="2649081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6686826" y="5227456"/>
              <a:ext cx="12334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0649C"/>
                  </a:solidFill>
                </a:rPr>
                <a:t>Hint</a:t>
              </a:r>
              <a:endParaRPr lang="en-GB" b="1" dirty="0">
                <a:solidFill>
                  <a:srgbClr val="00649C"/>
                </a:solidFill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939252" y="4827953"/>
            <a:ext cx="2524006" cy="1143001"/>
          </a:xfrm>
          <a:prstGeom prst="roundRect">
            <a:avLst/>
          </a:prstGeom>
          <a:solidFill>
            <a:srgbClr val="3E9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2" charset="0"/>
              </a:rPr>
              <a:t>Use the sum 20-5= to work out the answer.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85407" y="3611376"/>
            <a:ext cx="1200765" cy="980633"/>
            <a:chOff x="1101300" y="3477038"/>
            <a:chExt cx="1200765" cy="980633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1300" y="3989373"/>
              <a:ext cx="344977" cy="46829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87203">
              <a:off x="1221631" y="3580787"/>
              <a:ext cx="1080434" cy="391471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 rot="19578206">
              <a:off x="1599933" y="3477038"/>
              <a:ext cx="620905" cy="40993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5p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0618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37223 0.0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1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10393 L 0.00625 0.9078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4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60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2 -0.0294 L 0.00591 0.5368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6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animBg="1"/>
      <p:bldP spid="31" grpId="0" animBg="1"/>
      <p:bldP spid="3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838575" y="2952750"/>
            <a:ext cx="1457325" cy="885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356</TotalTime>
  <Words>319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I bought an apple for 12p. I paid using a 20p coin.  What is my change?  Use coins to make my change.</vt:lpstr>
      <vt:lpstr>I bought a toy train for 4p. I paid using a 20p coin.  What is my change?  Use coins to make my change.</vt:lpstr>
      <vt:lpstr>I bought a T-shirt for 10p. I paid using a 20p coin.  What is my change?  Use coins to make my change.</vt:lpstr>
      <vt:lpstr>I bought a ruler for 5p.  I paid using a 20p coin.  What is my change?  Use coins to make my change.</vt:lpstr>
      <vt:lpstr>I bought a teddy for 2p. I paid using a 20p coin.  What is my change?  Use coins to make my change.</vt:lpstr>
      <vt:lpstr>I bought a pencil for 9p. I paid using a 20p coin.  What is my change?  Use coins to make my change.</vt:lpstr>
      <vt:lpstr>I bought a rubber for 18p. I paid using a 20p coin.  What is my change?  Use coins to make my change.</vt:lpstr>
      <vt:lpstr>I bought a ball for 14p. I paid using a 20p coin.  What is my change?  Use coins to make my change.</vt:lpstr>
      <vt:lpstr>I bought a sweet for 7p. I paid using a 20p coin.  What is my change?  Use coins to make my change.</vt:lpstr>
      <vt:lpstr>I bought a yo-yo for 5p. I paid using a 20p coin.  What is my change?  Use coins to make my change.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Carly Rogers</dc:creator>
  <cp:lastModifiedBy>fergusons@tesco.net</cp:lastModifiedBy>
  <cp:revision>23</cp:revision>
  <dcterms:created xsi:type="dcterms:W3CDTF">2020-01-14T09:31:32Z</dcterms:created>
  <dcterms:modified xsi:type="dcterms:W3CDTF">2021-01-03T16:14:20Z</dcterms:modified>
</cp:coreProperties>
</file>