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75" r:id="rId2"/>
    <p:sldId id="278" r:id="rId3"/>
    <p:sldId id="290" r:id="rId4"/>
    <p:sldId id="279" r:id="rId5"/>
    <p:sldId id="282" r:id="rId6"/>
    <p:sldId id="284" r:id="rId7"/>
    <p:sldId id="288" r:id="rId8"/>
  </p:sldIdLst>
  <p:sldSz cx="9144000" cy="6858000" type="screen4x3"/>
  <p:notesSz cx="6858000" cy="9144000"/>
  <p:embeddedFontLst>
    <p:embeddedFont>
      <p:font typeface="Twinkl" panose="020B0604020202020204" charset="0"/>
      <p:regular r:id="rId11"/>
      <p:bold r:id="rId12"/>
    </p:embeddedFont>
    <p:embeddedFont>
      <p:font typeface="Calibri" panose="020F0502020204030204" pitchFamily="34" charset="0"/>
      <p:regular r:id="rId13"/>
      <p:bold r:id="rId14"/>
      <p:italic r:id="rId15"/>
      <p:boldItalic r:id="rId16"/>
    </p:embeddedFont>
    <p:embeddedFont>
      <p:font typeface="Kalam" panose="020B0604020202020204" charset="0"/>
      <p:regular r:id="rId17"/>
      <p:bold r:id="rId18"/>
    </p:embeddedFont>
    <p:embeddedFont>
      <p:font typeface="Tuffy" panose="020B0603060100000000"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32" userDrawn="1">
          <p15:clr>
            <a:srgbClr val="A4A3A4"/>
          </p15:clr>
        </p15:guide>
        <p15:guide id="8" pos="476" userDrawn="1">
          <p15:clr>
            <a:srgbClr val="A4A3A4"/>
          </p15:clr>
        </p15:guide>
        <p15:guide id="9" orient="horz" pos="472"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8"/>
    <a:srgbClr val="009285"/>
    <a:srgbClr val="0078C3"/>
    <a:srgbClr val="EF8214"/>
    <a:srgbClr val="00A7E6"/>
    <a:srgbClr val="0175B0"/>
    <a:srgbClr val="AFDEF8"/>
    <a:srgbClr val="019442"/>
    <a:srgbClr val="6CBB84"/>
    <a:srgbClr val="653B8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4660"/>
  </p:normalViewPr>
  <p:slideViewPr>
    <p:cSldViewPr snapToGrid="0" showGuides="1">
      <p:cViewPr varScale="1">
        <p:scale>
          <a:sx n="69" d="100"/>
          <a:sy n="69" d="100"/>
        </p:scale>
        <p:origin x="1224" y="40"/>
      </p:cViewPr>
      <p:guideLst>
        <p:guide orient="horz" pos="2160"/>
        <p:guide pos="2880"/>
        <p:guide pos="340"/>
        <p:guide orient="horz" pos="3952"/>
        <p:guide pos="5420"/>
        <p:guide orient="horz" pos="332"/>
        <p:guide pos="476"/>
        <p:guide orient="horz" pos="472"/>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presProps" Target="presProps.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font" Target="fonts/font1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pic>
        <p:nvPicPr>
          <p:cNvPr id="4" name="Picture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1-multiplication-and-division-year-5-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white-rose-maths-resources/year-5-white-rose-maths-resources-key-stage-1-year-1-year-2/spring-block-1-multiplication-and-division-year-5-white-rose-maths-supporting-resources-key-stage-1"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twinkl.co.uk/resources/white-rose-maths-resources/year-5-white-rose-maths-resources-key-stage-1-year-1-year-2/spring-block-1-multiplication-and-division-year-5-white-rose-maths-supporting-resources-key-stage-1"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hyperlink" Target="https://www.twinkl.co.uk/resources/white-rose-maths-resources/year-5-white-rose-maths-resources-key-stage-1-year-1-year-2/spring-block-1-multiplication-and-division-year-5-white-rose-maths-supporting-resources-key-stage-1"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hyperlink" Target="https://www.twinkl.co.uk/resources/white-rose-maths-resources/year-5-white-rose-maths-resources-key-stage-1-year-1-year-2/spring-block-1-multiplication-and-division-year-5-white-rose-maths-supporting-resources-key-stage-1"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hyperlink" Target="https://www.twinkl.co.uk/resources/white-rose-maths-resources/year-5-white-rose-maths-resources-key-stage-1-year-1-year-2/spring-block-1-multiplication-and-division-year-5-white-rose-maths-supporting-resources-key-stage-1" TargetMode="Externa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hyperlink" Target="https://www.twinkl.co.uk/resources/white-rose-maths-resources/year-5-white-rose-maths-resources-key-stage-1-year-1-year-2/spring-block-1-multiplication-and-division-year-5-white-rose-maths-supporting-resources-key-stage-1" TargetMode="External"/><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500859" y="5826919"/>
            <a:ext cx="819150" cy="5461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t>Divide numbers up to 4 digits by a one-digit number using the formal written method of short division and interpret remainders appropriately for the context.</a:t>
            </a:r>
            <a:endParaRPr lang="en-GB" dirty="0">
              <a:solidFill>
                <a:srgbClr val="000000"/>
              </a:solidFill>
            </a:endParaRPr>
          </a:p>
        </p:txBody>
      </p:sp>
      <p:sp>
        <p:nvSpPr>
          <p:cNvPr id="5" name="Rectangle 4">
            <a:hlinkClick r:id="rId2"/>
          </p:cNvPr>
          <p:cNvSpPr/>
          <p:nvPr/>
        </p:nvSpPr>
        <p:spPr>
          <a:xfrm>
            <a:off x="8499107" y="6660681"/>
            <a:ext cx="616018" cy="158749"/>
          </a:xfrm>
          <a:prstGeom prst="rect">
            <a:avLst/>
          </a:prstGeom>
          <a:solidFill>
            <a:schemeClr val="tx1">
              <a:lumMod val="10000"/>
              <a:lumOff val="90000"/>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Tree>
    <p:extLst>
      <p:ext uri="{BB962C8B-B14F-4D97-AF65-F5344CB8AC3E}">
        <p14:creationId xmlns:p14="http://schemas.microsoft.com/office/powerpoint/2010/main" val="3643935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 name="Table 34"/>
          <p:cNvGraphicFramePr>
            <a:graphicFrameLocks noGrp="1"/>
          </p:cNvGraphicFramePr>
          <p:nvPr>
            <p:extLst>
              <p:ext uri="{D42A27DB-BD31-4B8C-83A1-F6EECF244321}">
                <p14:modId xmlns:p14="http://schemas.microsoft.com/office/powerpoint/2010/main" val="212397383"/>
              </p:ext>
            </p:extLst>
          </p:nvPr>
        </p:nvGraphicFramePr>
        <p:xfrm>
          <a:off x="995282" y="2726593"/>
          <a:ext cx="6032660" cy="839506"/>
        </p:xfrm>
        <a:graphic>
          <a:graphicData uri="http://schemas.openxmlformats.org/drawingml/2006/table">
            <a:tbl>
              <a:tblPr firstRow="1" bandRow="1">
                <a:tableStyleId>{073A0DAA-6AF3-43AB-8588-CEC1D06C72B9}</a:tableStyleId>
              </a:tblPr>
              <a:tblGrid>
                <a:gridCol w="1508165">
                  <a:extLst>
                    <a:ext uri="{9D8B030D-6E8A-4147-A177-3AD203B41FA5}">
                      <a16:colId xmlns:a16="http://schemas.microsoft.com/office/drawing/2014/main" val="490912421"/>
                    </a:ext>
                  </a:extLst>
                </a:gridCol>
                <a:gridCol w="1508165">
                  <a:extLst>
                    <a:ext uri="{9D8B030D-6E8A-4147-A177-3AD203B41FA5}">
                      <a16:colId xmlns:a16="http://schemas.microsoft.com/office/drawing/2014/main" val="610128754"/>
                    </a:ext>
                  </a:extLst>
                </a:gridCol>
                <a:gridCol w="1508165">
                  <a:extLst>
                    <a:ext uri="{9D8B030D-6E8A-4147-A177-3AD203B41FA5}">
                      <a16:colId xmlns:a16="http://schemas.microsoft.com/office/drawing/2014/main" val="1013737258"/>
                    </a:ext>
                  </a:extLst>
                </a:gridCol>
                <a:gridCol w="1508165">
                  <a:extLst>
                    <a:ext uri="{9D8B030D-6E8A-4147-A177-3AD203B41FA5}">
                      <a16:colId xmlns:a16="http://schemas.microsoft.com/office/drawing/2014/main" val="1137365767"/>
                    </a:ext>
                  </a:extLst>
                </a:gridCol>
              </a:tblGrid>
              <a:tr h="219165">
                <a:tc>
                  <a:txBody>
                    <a:bodyPr/>
                    <a:lstStyle/>
                    <a:p>
                      <a:pPr algn="ctr"/>
                      <a:r>
                        <a:rPr lang="en-GB" sz="1000" b="1" dirty="0" err="1">
                          <a:solidFill>
                            <a:schemeClr val="bg1"/>
                          </a:solidFill>
                        </a:rPr>
                        <a:t>Th</a:t>
                      </a:r>
                      <a:endParaRPr lang="en-GB" sz="10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tc>
                  <a:txBody>
                    <a:bodyPr/>
                    <a:lstStyle/>
                    <a:p>
                      <a:pPr algn="ctr"/>
                      <a:r>
                        <a:rPr lang="en-GB" sz="1000" b="1" dirty="0">
                          <a:solidFill>
                            <a:schemeClr val="bg1"/>
                          </a:solidFill>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tc>
                  <a:txBody>
                    <a:bodyPr/>
                    <a:lstStyle/>
                    <a:p>
                      <a:pPr algn="ctr"/>
                      <a:r>
                        <a:rPr lang="en-GB" sz="1000" b="1" dirty="0">
                          <a:solidFill>
                            <a:schemeClr val="bg1"/>
                          </a:solidFill>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tc>
                  <a:txBody>
                    <a:bodyPr/>
                    <a:lstStyle/>
                    <a:p>
                      <a:pPr algn="ctr"/>
                      <a:r>
                        <a:rPr lang="en-GB" sz="1000" b="1" dirty="0">
                          <a:solidFill>
                            <a:schemeClr val="bg1"/>
                          </a:solidFill>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extLst>
                  <a:ext uri="{0D108BD9-81ED-4DB2-BD59-A6C34878D82A}">
                    <a16:rowId xmlns:a16="http://schemas.microsoft.com/office/drawing/2014/main" val="305287664"/>
                  </a:ext>
                </a:extLst>
              </a:tr>
              <a:tr h="595666">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9874220"/>
                  </a:ext>
                </a:extLst>
              </a:tr>
            </a:tbl>
          </a:graphicData>
        </a:graphic>
      </p:graphicFrame>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7" name="Rectangle 96"/>
          <p:cNvSpPr/>
          <p:nvPr/>
        </p:nvSpPr>
        <p:spPr>
          <a:xfrm>
            <a:off x="3160696"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graphicFrame>
        <p:nvGraphicFramePr>
          <p:cNvPr id="113" name="Table 112"/>
          <p:cNvGraphicFramePr>
            <a:graphicFrameLocks noGrp="1"/>
          </p:cNvGraphicFramePr>
          <p:nvPr>
            <p:extLst>
              <p:ext uri="{D42A27DB-BD31-4B8C-83A1-F6EECF244321}">
                <p14:modId xmlns:p14="http://schemas.microsoft.com/office/powerpoint/2010/main" val="2149263729"/>
              </p:ext>
            </p:extLst>
          </p:nvPr>
        </p:nvGraphicFramePr>
        <p:xfrm>
          <a:off x="6471904" y="3772366"/>
          <a:ext cx="1866781" cy="684736"/>
        </p:xfrm>
        <a:graphic>
          <a:graphicData uri="http://schemas.openxmlformats.org/drawingml/2006/table">
            <a:tbl>
              <a:tblPr firstRow="1" bandRow="1">
                <a:tableStyleId>{5C22544A-7EE6-4342-B048-85BDC9FD1C3A}</a:tableStyleId>
              </a:tblPr>
              <a:tblGrid>
                <a:gridCol w="373628">
                  <a:extLst>
                    <a:ext uri="{9D8B030D-6E8A-4147-A177-3AD203B41FA5}">
                      <a16:colId xmlns:a16="http://schemas.microsoft.com/office/drawing/2014/main" val="2723552859"/>
                    </a:ext>
                  </a:extLst>
                </a:gridCol>
                <a:gridCol w="373628">
                  <a:extLst>
                    <a:ext uri="{9D8B030D-6E8A-4147-A177-3AD203B41FA5}">
                      <a16:colId xmlns:a16="http://schemas.microsoft.com/office/drawing/2014/main" val="373645278"/>
                    </a:ext>
                  </a:extLst>
                </a:gridCol>
                <a:gridCol w="373175">
                  <a:extLst>
                    <a:ext uri="{9D8B030D-6E8A-4147-A177-3AD203B41FA5}">
                      <a16:colId xmlns:a16="http://schemas.microsoft.com/office/drawing/2014/main" val="2066185207"/>
                    </a:ext>
                  </a:extLst>
                </a:gridCol>
                <a:gridCol w="373175">
                  <a:extLst>
                    <a:ext uri="{9D8B030D-6E8A-4147-A177-3AD203B41FA5}">
                      <a16:colId xmlns:a16="http://schemas.microsoft.com/office/drawing/2014/main" val="154007935"/>
                    </a:ext>
                  </a:extLst>
                </a:gridCol>
                <a:gridCol w="373175">
                  <a:extLst>
                    <a:ext uri="{9D8B030D-6E8A-4147-A177-3AD203B41FA5}">
                      <a16:colId xmlns:a16="http://schemas.microsoft.com/office/drawing/2014/main" val="1131474949"/>
                    </a:ext>
                  </a:extLst>
                </a:gridCol>
              </a:tblGrid>
              <a:tr h="342368">
                <a:tc>
                  <a:txBody>
                    <a:bodyPr/>
                    <a:lstStyle/>
                    <a:p>
                      <a:pPr algn="l">
                        <a:lnSpc>
                          <a:spcPct val="107000"/>
                        </a:lnSpc>
                      </a:pPr>
                      <a:endParaRPr lang="en-GB" sz="700" dirty="0">
                        <a:effectLst/>
                        <a:latin typeface="Calibri" panose="020F0502020204030204" pitchFamily="34" charset="0"/>
                        <a:cs typeface="Times New Roman" panose="02020603050405020304" pitchFamily="18" charset="0"/>
                      </a:endParaRPr>
                    </a:p>
                  </a:txBody>
                  <a:tcPr marL="54416" marR="54416" marT="27207" marB="27207">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lnSpc>
                          <a:spcPct val="107000"/>
                        </a:lnSpc>
                      </a:pPr>
                      <a:r>
                        <a:rPr lang="en-GB" sz="1100" b="0" dirty="0">
                          <a:solidFill>
                            <a:schemeClr val="tx1"/>
                          </a:solidFill>
                          <a:effectLst/>
                          <a:latin typeface="+mn-lt"/>
                          <a:ea typeface="+mn-ea"/>
                          <a:cs typeface="+mn-cs"/>
                        </a:rPr>
                        <a:t>1</a:t>
                      </a:r>
                      <a:endParaRPr lang="en-GB" sz="1100" dirty="0">
                        <a:effectLst/>
                        <a:latin typeface="Calibri" panose="020F0502020204030204" pitchFamily="34" charset="0"/>
                        <a:cs typeface="Times New Roman" panose="02020603050405020304" pitchFamily="18" charset="0"/>
                      </a:endParaRPr>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dirty="0">
                          <a:solidFill>
                            <a:schemeClr val="tx1"/>
                          </a:solidFill>
                          <a:effectLst/>
                          <a:latin typeface="+mn-lt"/>
                          <a:ea typeface="+mn-ea"/>
                          <a:cs typeface="+mn-cs"/>
                        </a:rPr>
                        <a:t>0</a:t>
                      </a:r>
                      <a:endParaRPr lang="en-GB" sz="7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kern="1200" dirty="0">
                          <a:solidFill>
                            <a:schemeClr val="tx1"/>
                          </a:solidFill>
                          <a:effectLst/>
                          <a:latin typeface="+mn-lt"/>
                          <a:ea typeface="+mn-ea"/>
                          <a:cs typeface="+mn-cs"/>
                        </a:rPr>
                        <a:t>1</a:t>
                      </a:r>
                      <a:endParaRPr lang="en-GB" sz="7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dirty="0">
                          <a:solidFill>
                            <a:schemeClr val="tx1"/>
                          </a:solidFill>
                          <a:effectLst/>
                          <a:latin typeface="+mn-lt"/>
                          <a:ea typeface="+mn-ea"/>
                          <a:cs typeface="+mn-cs"/>
                        </a:rPr>
                        <a:t>2</a:t>
                      </a:r>
                      <a:endParaRPr lang="en-GB" sz="7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435984"/>
                  </a:ext>
                </a:extLst>
              </a:tr>
              <a:tr h="342368">
                <a:tc>
                  <a:txBody>
                    <a:bodyPr/>
                    <a:lstStyle/>
                    <a:p>
                      <a:pPr algn="ctr">
                        <a:lnSpc>
                          <a:spcPct val="107000"/>
                        </a:lnSpc>
                        <a:spcAft>
                          <a:spcPts val="0"/>
                        </a:spcAft>
                      </a:pPr>
                      <a:r>
                        <a:rPr lang="en-GB" sz="1100" kern="1200" dirty="0">
                          <a:effectLst/>
                          <a:latin typeface="+mn-lt"/>
                          <a:ea typeface="+mn-ea"/>
                          <a:cs typeface="+mn-cs"/>
                        </a:rPr>
                        <a:t>6</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kern="1200" dirty="0">
                          <a:effectLst/>
                          <a:latin typeface="+mn-lt"/>
                          <a:ea typeface="+mn-ea"/>
                          <a:cs typeface="+mn-cs"/>
                        </a:rPr>
                        <a:t>6</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kern="1200" baseline="0" dirty="0">
                          <a:solidFill>
                            <a:schemeClr val="tx1"/>
                          </a:solidFill>
                          <a:effectLst/>
                          <a:latin typeface="+mn-lt"/>
                          <a:ea typeface="+mn-ea"/>
                          <a:cs typeface="+mn-cs"/>
                        </a:rPr>
                        <a:t>0</a:t>
                      </a:r>
                      <a:endParaRPr lang="en-GB" sz="70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dirty="0">
                          <a:effectLst/>
                          <a:latin typeface="+mn-lt"/>
                          <a:ea typeface="+mn-ea"/>
                          <a:cs typeface="+mn-cs"/>
                        </a:rPr>
                        <a:t>7</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kern="1200" baseline="30000" dirty="0">
                          <a:effectLst/>
                          <a:latin typeface="+mn-lt"/>
                          <a:ea typeface="+mn-ea"/>
                          <a:cs typeface="+mn-cs"/>
                        </a:rPr>
                        <a:t>1</a:t>
                      </a:r>
                      <a:r>
                        <a:rPr lang="en-GB" sz="1100" kern="1200" baseline="0" dirty="0">
                          <a:effectLst/>
                          <a:latin typeface="+mn-lt"/>
                          <a:ea typeface="+mn-ea"/>
                          <a:cs typeface="+mn-cs"/>
                        </a:rPr>
                        <a:t>2</a:t>
                      </a: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409642967"/>
                  </a:ext>
                </a:extLst>
              </a:tr>
            </a:tbl>
          </a:graphicData>
        </a:graphic>
      </p:graphicFrame>
      <p:graphicFrame>
        <p:nvGraphicFramePr>
          <p:cNvPr id="114" name="Table 113"/>
          <p:cNvGraphicFramePr>
            <a:graphicFrameLocks noGrp="1"/>
          </p:cNvGraphicFramePr>
          <p:nvPr>
            <p:extLst>
              <p:ext uri="{D42A27DB-BD31-4B8C-83A1-F6EECF244321}">
                <p14:modId xmlns:p14="http://schemas.microsoft.com/office/powerpoint/2010/main" val="3298286003"/>
              </p:ext>
            </p:extLst>
          </p:nvPr>
        </p:nvGraphicFramePr>
        <p:xfrm>
          <a:off x="6471904" y="4580398"/>
          <a:ext cx="1866781" cy="684736"/>
        </p:xfrm>
        <a:graphic>
          <a:graphicData uri="http://schemas.openxmlformats.org/drawingml/2006/table">
            <a:tbl>
              <a:tblPr firstRow="1" bandRow="1">
                <a:tableStyleId>{5C22544A-7EE6-4342-B048-85BDC9FD1C3A}</a:tableStyleId>
              </a:tblPr>
              <a:tblGrid>
                <a:gridCol w="373628">
                  <a:extLst>
                    <a:ext uri="{9D8B030D-6E8A-4147-A177-3AD203B41FA5}">
                      <a16:colId xmlns:a16="http://schemas.microsoft.com/office/drawing/2014/main" val="2723552859"/>
                    </a:ext>
                  </a:extLst>
                </a:gridCol>
                <a:gridCol w="373628">
                  <a:extLst>
                    <a:ext uri="{9D8B030D-6E8A-4147-A177-3AD203B41FA5}">
                      <a16:colId xmlns:a16="http://schemas.microsoft.com/office/drawing/2014/main" val="373645278"/>
                    </a:ext>
                  </a:extLst>
                </a:gridCol>
                <a:gridCol w="373175">
                  <a:extLst>
                    <a:ext uri="{9D8B030D-6E8A-4147-A177-3AD203B41FA5}">
                      <a16:colId xmlns:a16="http://schemas.microsoft.com/office/drawing/2014/main" val="2066185207"/>
                    </a:ext>
                  </a:extLst>
                </a:gridCol>
                <a:gridCol w="373175">
                  <a:extLst>
                    <a:ext uri="{9D8B030D-6E8A-4147-A177-3AD203B41FA5}">
                      <a16:colId xmlns:a16="http://schemas.microsoft.com/office/drawing/2014/main" val="154007935"/>
                    </a:ext>
                  </a:extLst>
                </a:gridCol>
                <a:gridCol w="373175">
                  <a:extLst>
                    <a:ext uri="{9D8B030D-6E8A-4147-A177-3AD203B41FA5}">
                      <a16:colId xmlns:a16="http://schemas.microsoft.com/office/drawing/2014/main" val="1131474949"/>
                    </a:ext>
                  </a:extLst>
                </a:gridCol>
              </a:tblGrid>
              <a:tr h="342368">
                <a:tc>
                  <a:txBody>
                    <a:bodyPr/>
                    <a:lstStyle/>
                    <a:p>
                      <a:pPr algn="l">
                        <a:lnSpc>
                          <a:spcPct val="107000"/>
                        </a:lnSpc>
                      </a:pPr>
                      <a:endParaRPr lang="en-GB" sz="700" dirty="0">
                        <a:effectLst/>
                        <a:latin typeface="Calibri" panose="020F0502020204030204" pitchFamily="34" charset="0"/>
                        <a:cs typeface="Times New Roman" panose="02020603050405020304" pitchFamily="18" charset="0"/>
                      </a:endParaRPr>
                    </a:p>
                  </a:txBody>
                  <a:tcPr marL="54416" marR="54416" marT="27207" marB="27207">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lnSpc>
                          <a:spcPct val="107000"/>
                        </a:lnSpc>
                      </a:pPr>
                      <a:r>
                        <a:rPr lang="en-GB" sz="1100" b="0" dirty="0">
                          <a:solidFill>
                            <a:schemeClr val="tx1"/>
                          </a:solidFill>
                          <a:effectLst/>
                          <a:latin typeface="+mn-lt"/>
                          <a:ea typeface="+mn-ea"/>
                          <a:cs typeface="+mn-cs"/>
                        </a:rPr>
                        <a:t>1</a:t>
                      </a:r>
                      <a:endParaRPr lang="en-GB" sz="1100" dirty="0">
                        <a:effectLst/>
                        <a:latin typeface="Calibri" panose="020F0502020204030204" pitchFamily="34" charset="0"/>
                        <a:cs typeface="Times New Roman" panose="02020603050405020304" pitchFamily="18" charset="0"/>
                      </a:endParaRPr>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dirty="0">
                          <a:solidFill>
                            <a:schemeClr val="tx1"/>
                          </a:solidFill>
                          <a:effectLst/>
                          <a:latin typeface="+mn-lt"/>
                          <a:ea typeface="+mn-ea"/>
                          <a:cs typeface="+mn-cs"/>
                        </a:rPr>
                        <a:t>4</a:t>
                      </a:r>
                      <a:endParaRPr lang="en-GB" sz="7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kern="1200" dirty="0">
                          <a:solidFill>
                            <a:schemeClr val="tx1"/>
                          </a:solidFill>
                          <a:effectLst/>
                          <a:latin typeface="+mn-lt"/>
                          <a:ea typeface="+mn-ea"/>
                          <a:cs typeface="+mn-cs"/>
                        </a:rPr>
                        <a:t>0</a:t>
                      </a:r>
                      <a:endParaRPr lang="en-GB" sz="7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dirty="0">
                          <a:solidFill>
                            <a:schemeClr val="tx1"/>
                          </a:solidFill>
                          <a:effectLst/>
                          <a:latin typeface="+mn-lt"/>
                          <a:ea typeface="+mn-ea"/>
                          <a:cs typeface="+mn-cs"/>
                        </a:rPr>
                        <a:t>3</a:t>
                      </a:r>
                      <a:endParaRPr lang="en-GB" sz="7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435984"/>
                  </a:ext>
                </a:extLst>
              </a:tr>
              <a:tr h="342368">
                <a:tc>
                  <a:txBody>
                    <a:bodyPr/>
                    <a:lstStyle/>
                    <a:p>
                      <a:pPr algn="ctr">
                        <a:lnSpc>
                          <a:spcPct val="107000"/>
                        </a:lnSpc>
                        <a:spcAft>
                          <a:spcPts val="0"/>
                        </a:spcAft>
                      </a:pPr>
                      <a:r>
                        <a:rPr lang="en-GB" sz="1100" kern="1200" dirty="0">
                          <a:effectLst/>
                          <a:latin typeface="+mn-lt"/>
                          <a:ea typeface="+mn-ea"/>
                          <a:cs typeface="+mn-cs"/>
                        </a:rPr>
                        <a:t>3</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kern="1200" dirty="0">
                          <a:effectLst/>
                          <a:latin typeface="+mn-lt"/>
                          <a:ea typeface="+mn-ea"/>
                          <a:cs typeface="+mn-cs"/>
                        </a:rPr>
                        <a:t>4</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kern="1200" baseline="30000" dirty="0">
                          <a:solidFill>
                            <a:schemeClr val="tx1"/>
                          </a:solidFill>
                          <a:effectLst/>
                          <a:latin typeface="+mn-lt"/>
                          <a:ea typeface="+mn-ea"/>
                          <a:cs typeface="+mn-cs"/>
                        </a:rPr>
                        <a:t>1</a:t>
                      </a:r>
                      <a:r>
                        <a:rPr lang="en-GB" sz="1100" b="0" kern="1200" baseline="0" dirty="0">
                          <a:solidFill>
                            <a:schemeClr val="tx1"/>
                          </a:solidFill>
                          <a:effectLst/>
                          <a:latin typeface="+mn-lt"/>
                          <a:ea typeface="+mn-ea"/>
                          <a:cs typeface="+mn-cs"/>
                        </a:rPr>
                        <a:t>2</a:t>
                      </a:r>
                      <a:endParaRPr lang="en-GB" sz="70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dirty="0">
                          <a:effectLst/>
                          <a:latin typeface="+mn-lt"/>
                          <a:ea typeface="+mn-ea"/>
                          <a:cs typeface="+mn-cs"/>
                        </a:rPr>
                        <a:t>0</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kern="1200" baseline="0" dirty="0">
                          <a:effectLst/>
                          <a:latin typeface="+mn-lt"/>
                          <a:ea typeface="+mn-ea"/>
                          <a:cs typeface="+mn-cs"/>
                        </a:rPr>
                        <a:t>9</a:t>
                      </a: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409642967"/>
                  </a:ext>
                </a:extLst>
              </a:tr>
            </a:tbl>
          </a:graphicData>
        </a:graphic>
      </p:graphicFrame>
      <p:graphicFrame>
        <p:nvGraphicFramePr>
          <p:cNvPr id="115" name="Table 114"/>
          <p:cNvGraphicFramePr>
            <a:graphicFrameLocks noGrp="1"/>
          </p:cNvGraphicFramePr>
          <p:nvPr>
            <p:extLst>
              <p:ext uri="{D42A27DB-BD31-4B8C-83A1-F6EECF244321}">
                <p14:modId xmlns:p14="http://schemas.microsoft.com/office/powerpoint/2010/main" val="2950096940"/>
              </p:ext>
            </p:extLst>
          </p:nvPr>
        </p:nvGraphicFramePr>
        <p:xfrm>
          <a:off x="6471904" y="5373164"/>
          <a:ext cx="1866781" cy="684736"/>
        </p:xfrm>
        <a:graphic>
          <a:graphicData uri="http://schemas.openxmlformats.org/drawingml/2006/table">
            <a:tbl>
              <a:tblPr firstRow="1" bandRow="1">
                <a:tableStyleId>{5C22544A-7EE6-4342-B048-85BDC9FD1C3A}</a:tableStyleId>
              </a:tblPr>
              <a:tblGrid>
                <a:gridCol w="373628">
                  <a:extLst>
                    <a:ext uri="{9D8B030D-6E8A-4147-A177-3AD203B41FA5}">
                      <a16:colId xmlns:a16="http://schemas.microsoft.com/office/drawing/2014/main" val="2723552859"/>
                    </a:ext>
                  </a:extLst>
                </a:gridCol>
                <a:gridCol w="373628">
                  <a:extLst>
                    <a:ext uri="{9D8B030D-6E8A-4147-A177-3AD203B41FA5}">
                      <a16:colId xmlns:a16="http://schemas.microsoft.com/office/drawing/2014/main" val="373645278"/>
                    </a:ext>
                  </a:extLst>
                </a:gridCol>
                <a:gridCol w="373175">
                  <a:extLst>
                    <a:ext uri="{9D8B030D-6E8A-4147-A177-3AD203B41FA5}">
                      <a16:colId xmlns:a16="http://schemas.microsoft.com/office/drawing/2014/main" val="2066185207"/>
                    </a:ext>
                  </a:extLst>
                </a:gridCol>
                <a:gridCol w="373175">
                  <a:extLst>
                    <a:ext uri="{9D8B030D-6E8A-4147-A177-3AD203B41FA5}">
                      <a16:colId xmlns:a16="http://schemas.microsoft.com/office/drawing/2014/main" val="154007935"/>
                    </a:ext>
                  </a:extLst>
                </a:gridCol>
                <a:gridCol w="373175">
                  <a:extLst>
                    <a:ext uri="{9D8B030D-6E8A-4147-A177-3AD203B41FA5}">
                      <a16:colId xmlns:a16="http://schemas.microsoft.com/office/drawing/2014/main" val="1131474949"/>
                    </a:ext>
                  </a:extLst>
                </a:gridCol>
              </a:tblGrid>
              <a:tr h="342368">
                <a:tc>
                  <a:txBody>
                    <a:bodyPr/>
                    <a:lstStyle/>
                    <a:p>
                      <a:pPr algn="l">
                        <a:lnSpc>
                          <a:spcPct val="107000"/>
                        </a:lnSpc>
                      </a:pPr>
                      <a:endParaRPr lang="en-GB" sz="700" dirty="0">
                        <a:effectLst/>
                        <a:latin typeface="Calibri" panose="020F0502020204030204" pitchFamily="34" charset="0"/>
                        <a:cs typeface="Times New Roman" panose="02020603050405020304" pitchFamily="18" charset="0"/>
                      </a:endParaRPr>
                    </a:p>
                  </a:txBody>
                  <a:tcPr marL="54416" marR="54416" marT="27207" marB="27207">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lnSpc>
                          <a:spcPct val="107000"/>
                        </a:lnSpc>
                      </a:pPr>
                      <a:r>
                        <a:rPr lang="en-GB" sz="1100" b="0" dirty="0">
                          <a:solidFill>
                            <a:schemeClr val="tx1"/>
                          </a:solidFill>
                          <a:effectLst/>
                          <a:latin typeface="+mn-lt"/>
                          <a:ea typeface="+mn-ea"/>
                          <a:cs typeface="+mn-cs"/>
                        </a:rPr>
                        <a:t>0</a:t>
                      </a:r>
                      <a:endParaRPr lang="en-GB" sz="1100" dirty="0">
                        <a:effectLst/>
                        <a:latin typeface="Calibri" panose="020F0502020204030204" pitchFamily="34" charset="0"/>
                        <a:cs typeface="Times New Roman" panose="02020603050405020304" pitchFamily="18" charset="0"/>
                      </a:endParaRPr>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dirty="0">
                          <a:solidFill>
                            <a:schemeClr val="tx1"/>
                          </a:solidFill>
                          <a:effectLst/>
                          <a:latin typeface="+mn-lt"/>
                          <a:ea typeface="+mn-ea"/>
                          <a:cs typeface="+mn-cs"/>
                        </a:rPr>
                        <a:t>2</a:t>
                      </a:r>
                      <a:endParaRPr lang="en-GB" sz="7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kern="1200" dirty="0">
                          <a:solidFill>
                            <a:schemeClr val="tx1"/>
                          </a:solidFill>
                          <a:effectLst/>
                          <a:latin typeface="+mn-lt"/>
                          <a:ea typeface="+mn-ea"/>
                          <a:cs typeface="+mn-cs"/>
                        </a:rPr>
                        <a:t>1</a:t>
                      </a:r>
                      <a:endParaRPr lang="en-GB" sz="7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dirty="0">
                          <a:solidFill>
                            <a:schemeClr val="tx1"/>
                          </a:solidFill>
                          <a:effectLst/>
                          <a:latin typeface="+mn-lt"/>
                          <a:ea typeface="+mn-ea"/>
                          <a:cs typeface="+mn-cs"/>
                        </a:rPr>
                        <a:t>1</a:t>
                      </a:r>
                      <a:endParaRPr lang="en-GB" sz="7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435984"/>
                  </a:ext>
                </a:extLst>
              </a:tr>
              <a:tr h="342368">
                <a:tc>
                  <a:txBody>
                    <a:bodyPr/>
                    <a:lstStyle/>
                    <a:p>
                      <a:pPr algn="ctr">
                        <a:lnSpc>
                          <a:spcPct val="107000"/>
                        </a:lnSpc>
                        <a:spcAft>
                          <a:spcPts val="0"/>
                        </a:spcAft>
                      </a:pPr>
                      <a:r>
                        <a:rPr lang="en-GB" sz="1100" kern="1200" dirty="0">
                          <a:effectLst/>
                          <a:latin typeface="+mn-lt"/>
                          <a:ea typeface="+mn-ea"/>
                          <a:cs typeface="+mn-cs"/>
                        </a:rPr>
                        <a:t>5</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kern="1200" dirty="0">
                          <a:effectLst/>
                          <a:latin typeface="+mn-lt"/>
                          <a:ea typeface="+mn-ea"/>
                          <a:cs typeface="+mn-cs"/>
                        </a:rPr>
                        <a:t>1</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b="0" kern="1200" baseline="30000" dirty="0">
                          <a:solidFill>
                            <a:schemeClr val="tx1"/>
                          </a:solidFill>
                          <a:effectLst/>
                          <a:latin typeface="+mn-lt"/>
                          <a:ea typeface="+mn-ea"/>
                          <a:cs typeface="+mn-cs"/>
                        </a:rPr>
                        <a:t>1</a:t>
                      </a:r>
                      <a:r>
                        <a:rPr lang="en-GB" sz="1100" b="0" kern="1200" baseline="0" dirty="0">
                          <a:solidFill>
                            <a:schemeClr val="tx1"/>
                          </a:solidFill>
                          <a:effectLst/>
                          <a:latin typeface="+mn-lt"/>
                          <a:ea typeface="+mn-ea"/>
                          <a:cs typeface="+mn-cs"/>
                        </a:rPr>
                        <a:t>0</a:t>
                      </a:r>
                      <a:endParaRPr lang="en-GB" sz="70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dirty="0">
                          <a:effectLst/>
                          <a:latin typeface="+mn-lt"/>
                          <a:ea typeface="+mn-ea"/>
                          <a:cs typeface="+mn-cs"/>
                        </a:rPr>
                        <a:t>5</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100" kern="1200" baseline="0" dirty="0">
                          <a:effectLst/>
                          <a:latin typeface="+mn-lt"/>
                          <a:ea typeface="+mn-ea"/>
                          <a:cs typeface="+mn-cs"/>
                        </a:rPr>
                        <a:t>5</a:t>
                      </a:r>
                      <a:endParaRPr lang="en-GB" sz="11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409642967"/>
                  </a:ext>
                </a:extLst>
              </a:tr>
            </a:tbl>
          </a:graphicData>
        </a:graphic>
      </p:graphicFrame>
      <p:sp>
        <p:nvSpPr>
          <p:cNvPr id="2" name="TextBox 1"/>
          <p:cNvSpPr txBox="1"/>
          <p:nvPr/>
        </p:nvSpPr>
        <p:spPr>
          <a:xfrm>
            <a:off x="678932" y="1224829"/>
            <a:ext cx="7925318" cy="646331"/>
          </a:xfrm>
          <a:prstGeom prst="rect">
            <a:avLst/>
          </a:prstGeom>
          <a:noFill/>
        </p:spPr>
        <p:txBody>
          <a:bodyPr wrap="square" rtlCol="0">
            <a:spAutoFit/>
          </a:bodyPr>
          <a:lstStyle/>
          <a:p>
            <a:r>
              <a:rPr lang="en-GB" dirty="0"/>
              <a:t>Match each division question with its place value representation and short division calculation. Click each division to reveal the answer.</a:t>
            </a:r>
          </a:p>
        </p:txBody>
      </p:sp>
      <p:sp>
        <p:nvSpPr>
          <p:cNvPr id="3" name="Rectangle 2"/>
          <p:cNvSpPr/>
          <p:nvPr/>
        </p:nvSpPr>
        <p:spPr>
          <a:xfrm>
            <a:off x="-587582" y="2424113"/>
            <a:ext cx="451168" cy="4167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p:cNvGrpSpPr/>
          <p:nvPr/>
        </p:nvGrpSpPr>
        <p:grpSpPr>
          <a:xfrm>
            <a:off x="971875" y="3016212"/>
            <a:ext cx="1576455" cy="244475"/>
            <a:chOff x="743275" y="3194050"/>
            <a:chExt cx="1576455" cy="244475"/>
          </a:xfrm>
        </p:grpSpPr>
        <p:sp>
          <p:nvSpPr>
            <p:cNvPr id="173" name="Rounded Rectangle 172"/>
            <p:cNvSpPr/>
            <p:nvPr/>
          </p:nvSpPr>
          <p:spPr>
            <a:xfrm>
              <a:off x="792626" y="3194050"/>
              <a:ext cx="14541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2" name="Group 21"/>
            <p:cNvGrpSpPr/>
            <p:nvPr/>
          </p:nvGrpSpPr>
          <p:grpSpPr>
            <a:xfrm>
              <a:off x="743275" y="3221729"/>
              <a:ext cx="1576455" cy="196082"/>
              <a:chOff x="743275" y="3221729"/>
              <a:chExt cx="1576455" cy="196082"/>
            </a:xfrm>
          </p:grpSpPr>
          <p:grpSp>
            <p:nvGrpSpPr>
              <p:cNvPr id="124" name="Group 123"/>
              <p:cNvGrpSpPr/>
              <p:nvPr/>
            </p:nvGrpSpPr>
            <p:grpSpPr>
              <a:xfrm>
                <a:off x="743275" y="3221729"/>
                <a:ext cx="392912" cy="196082"/>
                <a:chOff x="700557" y="3207043"/>
                <a:chExt cx="392912" cy="196082"/>
              </a:xfrm>
            </p:grpSpPr>
            <p:sp>
              <p:nvSpPr>
                <p:cNvPr id="130" name="Oval 129"/>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131" name="TextBox 130"/>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nvGrpSpPr>
              <p:cNvPr id="138" name="Group 137"/>
              <p:cNvGrpSpPr/>
              <p:nvPr/>
            </p:nvGrpSpPr>
            <p:grpSpPr>
              <a:xfrm>
                <a:off x="979984" y="3221729"/>
                <a:ext cx="392912" cy="196082"/>
                <a:chOff x="700557" y="3207043"/>
                <a:chExt cx="392912" cy="196082"/>
              </a:xfrm>
            </p:grpSpPr>
            <p:sp>
              <p:nvSpPr>
                <p:cNvPr id="139" name="Oval 138"/>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140" name="TextBox 139"/>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nvGrpSpPr>
              <p:cNvPr id="110" name="Group 109"/>
              <p:cNvGrpSpPr/>
              <p:nvPr/>
            </p:nvGrpSpPr>
            <p:grpSpPr>
              <a:xfrm>
                <a:off x="1216693" y="3221729"/>
                <a:ext cx="392912" cy="196082"/>
                <a:chOff x="700557" y="3207043"/>
                <a:chExt cx="392912" cy="196082"/>
              </a:xfrm>
            </p:grpSpPr>
            <p:sp>
              <p:nvSpPr>
                <p:cNvPr id="111" name="Oval 110"/>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112" name="TextBox 111"/>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nvGrpSpPr>
              <p:cNvPr id="132" name="Group 131"/>
              <p:cNvGrpSpPr/>
              <p:nvPr/>
            </p:nvGrpSpPr>
            <p:grpSpPr>
              <a:xfrm>
                <a:off x="1453402" y="3221729"/>
                <a:ext cx="392912" cy="196082"/>
                <a:chOff x="700557" y="3207043"/>
                <a:chExt cx="392912" cy="196082"/>
              </a:xfrm>
            </p:grpSpPr>
            <p:sp>
              <p:nvSpPr>
                <p:cNvPr id="134" name="Oval 133"/>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141" name="TextBox 140"/>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nvGrpSpPr>
              <p:cNvPr id="142" name="Group 141"/>
              <p:cNvGrpSpPr/>
              <p:nvPr/>
            </p:nvGrpSpPr>
            <p:grpSpPr>
              <a:xfrm>
                <a:off x="1690111" y="3221729"/>
                <a:ext cx="392912" cy="196082"/>
                <a:chOff x="700557" y="3207043"/>
                <a:chExt cx="392912" cy="196082"/>
              </a:xfrm>
            </p:grpSpPr>
            <p:sp>
              <p:nvSpPr>
                <p:cNvPr id="143" name="Oval 142"/>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144" name="TextBox 143"/>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nvGrpSpPr>
              <p:cNvPr id="145" name="Group 144"/>
              <p:cNvGrpSpPr/>
              <p:nvPr/>
            </p:nvGrpSpPr>
            <p:grpSpPr>
              <a:xfrm>
                <a:off x="1926818" y="3221729"/>
                <a:ext cx="392912" cy="196082"/>
                <a:chOff x="700557" y="3207043"/>
                <a:chExt cx="392912" cy="196082"/>
              </a:xfrm>
            </p:grpSpPr>
            <p:sp>
              <p:nvSpPr>
                <p:cNvPr id="146" name="Oval 145"/>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147" name="TextBox 146"/>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grpSp>
      <p:grpSp>
        <p:nvGrpSpPr>
          <p:cNvPr id="25" name="Group 24"/>
          <p:cNvGrpSpPr/>
          <p:nvPr/>
        </p:nvGrpSpPr>
        <p:grpSpPr>
          <a:xfrm>
            <a:off x="4041657" y="3017569"/>
            <a:ext cx="1454108" cy="244475"/>
            <a:chOff x="3813057" y="3195407"/>
            <a:chExt cx="1454108" cy="244475"/>
          </a:xfrm>
        </p:grpSpPr>
        <p:sp>
          <p:nvSpPr>
            <p:cNvPr id="172" name="Rounded Rectangle 171"/>
            <p:cNvSpPr/>
            <p:nvPr/>
          </p:nvSpPr>
          <p:spPr>
            <a:xfrm>
              <a:off x="3813057" y="3195407"/>
              <a:ext cx="14541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p:cNvGrpSpPr/>
            <p:nvPr/>
          </p:nvGrpSpPr>
          <p:grpSpPr>
            <a:xfrm>
              <a:off x="3835245" y="3219603"/>
              <a:ext cx="1399590" cy="196082"/>
              <a:chOff x="3835245" y="3221377"/>
              <a:chExt cx="1399590" cy="196082"/>
            </a:xfrm>
          </p:grpSpPr>
          <p:sp>
            <p:nvSpPr>
              <p:cNvPr id="49" name="Oval 48"/>
              <p:cNvSpPr/>
              <p:nvPr/>
            </p:nvSpPr>
            <p:spPr>
              <a:xfrm>
                <a:off x="3835245"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sp>
            <p:nvSpPr>
              <p:cNvPr id="50" name="Oval 49"/>
              <p:cNvSpPr/>
              <p:nvPr/>
            </p:nvSpPr>
            <p:spPr>
              <a:xfrm>
                <a:off x="4075947"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sp>
            <p:nvSpPr>
              <p:cNvPr id="151" name="Oval 150"/>
              <p:cNvSpPr/>
              <p:nvPr/>
            </p:nvSpPr>
            <p:spPr>
              <a:xfrm>
                <a:off x="4316649"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sp>
            <p:nvSpPr>
              <p:cNvPr id="152" name="Oval 151"/>
              <p:cNvSpPr/>
              <p:nvPr/>
            </p:nvSpPr>
            <p:spPr>
              <a:xfrm>
                <a:off x="4557351"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sp>
            <p:nvSpPr>
              <p:cNvPr id="153" name="Oval 152"/>
              <p:cNvSpPr/>
              <p:nvPr/>
            </p:nvSpPr>
            <p:spPr>
              <a:xfrm>
                <a:off x="4798053"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sp>
            <p:nvSpPr>
              <p:cNvPr id="154" name="Oval 153"/>
              <p:cNvSpPr/>
              <p:nvPr/>
            </p:nvSpPr>
            <p:spPr>
              <a:xfrm>
                <a:off x="5038753"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grpSp>
      </p:grpSp>
      <p:sp>
        <p:nvSpPr>
          <p:cNvPr id="155" name="Oval 154"/>
          <p:cNvSpPr/>
          <p:nvPr/>
        </p:nvSpPr>
        <p:spPr>
          <a:xfrm>
            <a:off x="4063845" y="3301441"/>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grpSp>
        <p:nvGrpSpPr>
          <p:cNvPr id="13" name="Group 12"/>
          <p:cNvGrpSpPr/>
          <p:nvPr/>
        </p:nvGrpSpPr>
        <p:grpSpPr>
          <a:xfrm>
            <a:off x="5546767" y="3016212"/>
            <a:ext cx="1454108" cy="244475"/>
            <a:chOff x="5318167" y="3194050"/>
            <a:chExt cx="1454108" cy="244475"/>
          </a:xfrm>
        </p:grpSpPr>
        <p:sp>
          <p:nvSpPr>
            <p:cNvPr id="9" name="Rounded Rectangle 8"/>
            <p:cNvSpPr/>
            <p:nvPr/>
          </p:nvSpPr>
          <p:spPr>
            <a:xfrm>
              <a:off x="5318167" y="3194050"/>
              <a:ext cx="14541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p:cNvGrpSpPr/>
            <p:nvPr/>
          </p:nvGrpSpPr>
          <p:grpSpPr>
            <a:xfrm>
              <a:off x="5353873" y="3216597"/>
              <a:ext cx="1388056" cy="196082"/>
              <a:chOff x="5353873" y="3216597"/>
              <a:chExt cx="1388056" cy="196082"/>
            </a:xfrm>
          </p:grpSpPr>
          <p:sp>
            <p:nvSpPr>
              <p:cNvPr id="156" name="Oval 155"/>
              <p:cNvSpPr/>
              <p:nvPr/>
            </p:nvSpPr>
            <p:spPr>
              <a:xfrm>
                <a:off x="5353873"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57" name="Oval 156"/>
              <p:cNvSpPr/>
              <p:nvPr/>
            </p:nvSpPr>
            <p:spPr>
              <a:xfrm>
                <a:off x="5592268"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58" name="Oval 157"/>
              <p:cNvSpPr/>
              <p:nvPr/>
            </p:nvSpPr>
            <p:spPr>
              <a:xfrm>
                <a:off x="5830663"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59" name="Oval 158"/>
              <p:cNvSpPr/>
              <p:nvPr/>
            </p:nvSpPr>
            <p:spPr>
              <a:xfrm>
                <a:off x="6069058"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60" name="Oval 159"/>
              <p:cNvSpPr/>
              <p:nvPr/>
            </p:nvSpPr>
            <p:spPr>
              <a:xfrm>
                <a:off x="6307453"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62" name="Oval 161"/>
              <p:cNvSpPr/>
              <p:nvPr/>
            </p:nvSpPr>
            <p:spPr>
              <a:xfrm>
                <a:off x="6545847"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grpSp>
      </p:grpSp>
      <p:grpSp>
        <p:nvGrpSpPr>
          <p:cNvPr id="24" name="Group 23"/>
          <p:cNvGrpSpPr/>
          <p:nvPr/>
        </p:nvGrpSpPr>
        <p:grpSpPr>
          <a:xfrm>
            <a:off x="5549942" y="3284387"/>
            <a:ext cx="1454108" cy="244475"/>
            <a:chOff x="5321342" y="3462225"/>
            <a:chExt cx="1454108" cy="244475"/>
          </a:xfrm>
        </p:grpSpPr>
        <p:sp>
          <p:nvSpPr>
            <p:cNvPr id="164" name="Rounded Rectangle 163"/>
            <p:cNvSpPr/>
            <p:nvPr/>
          </p:nvSpPr>
          <p:spPr>
            <a:xfrm>
              <a:off x="5321342" y="3462225"/>
              <a:ext cx="14541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5" name="Group 164"/>
            <p:cNvGrpSpPr/>
            <p:nvPr/>
          </p:nvGrpSpPr>
          <p:grpSpPr>
            <a:xfrm>
              <a:off x="5357048" y="3484772"/>
              <a:ext cx="1388056" cy="196082"/>
              <a:chOff x="5353873" y="3216597"/>
              <a:chExt cx="1388056" cy="196082"/>
            </a:xfrm>
          </p:grpSpPr>
          <p:sp>
            <p:nvSpPr>
              <p:cNvPr id="166" name="Oval 165"/>
              <p:cNvSpPr/>
              <p:nvPr/>
            </p:nvSpPr>
            <p:spPr>
              <a:xfrm>
                <a:off x="5353873"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67" name="Oval 166"/>
              <p:cNvSpPr/>
              <p:nvPr/>
            </p:nvSpPr>
            <p:spPr>
              <a:xfrm>
                <a:off x="5592268"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68" name="Oval 167"/>
              <p:cNvSpPr/>
              <p:nvPr/>
            </p:nvSpPr>
            <p:spPr>
              <a:xfrm>
                <a:off x="5830663"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69" name="Oval 168"/>
              <p:cNvSpPr/>
              <p:nvPr/>
            </p:nvSpPr>
            <p:spPr>
              <a:xfrm>
                <a:off x="6069058"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70" name="Oval 169"/>
              <p:cNvSpPr/>
              <p:nvPr/>
            </p:nvSpPr>
            <p:spPr>
              <a:xfrm>
                <a:off x="6307453"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171" name="Oval 170"/>
              <p:cNvSpPr/>
              <p:nvPr/>
            </p:nvSpPr>
            <p:spPr>
              <a:xfrm>
                <a:off x="6545847" y="3216597"/>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grpSp>
      </p:grpSp>
      <p:cxnSp>
        <p:nvCxnSpPr>
          <p:cNvPr id="19" name="Straight Arrow Connector 18"/>
          <p:cNvCxnSpPr/>
          <p:nvPr/>
        </p:nvCxnSpPr>
        <p:spPr>
          <a:xfrm>
            <a:off x="4293746" y="3399005"/>
            <a:ext cx="1140424" cy="0"/>
          </a:xfrm>
          <a:prstGeom prst="straightConnector1">
            <a:avLst/>
          </a:prstGeom>
          <a:ln>
            <a:solidFill>
              <a:srgbClr val="0175B0"/>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74" name="Table 173"/>
          <p:cNvGraphicFramePr>
            <a:graphicFrameLocks noGrp="1"/>
          </p:cNvGraphicFramePr>
          <p:nvPr>
            <p:extLst>
              <p:ext uri="{D42A27DB-BD31-4B8C-83A1-F6EECF244321}">
                <p14:modId xmlns:p14="http://schemas.microsoft.com/office/powerpoint/2010/main" val="444949849"/>
              </p:ext>
            </p:extLst>
          </p:nvPr>
        </p:nvGraphicFramePr>
        <p:xfrm>
          <a:off x="1002632" y="4734571"/>
          <a:ext cx="3248804" cy="1323329"/>
        </p:xfrm>
        <a:graphic>
          <a:graphicData uri="http://schemas.openxmlformats.org/drawingml/2006/table">
            <a:tbl>
              <a:tblPr firstRow="1" bandRow="1">
                <a:tableStyleId>{073A0DAA-6AF3-43AB-8588-CEC1D06C72B9}</a:tableStyleId>
              </a:tblPr>
              <a:tblGrid>
                <a:gridCol w="812201">
                  <a:extLst>
                    <a:ext uri="{9D8B030D-6E8A-4147-A177-3AD203B41FA5}">
                      <a16:colId xmlns:a16="http://schemas.microsoft.com/office/drawing/2014/main" val="490912421"/>
                    </a:ext>
                  </a:extLst>
                </a:gridCol>
                <a:gridCol w="812201">
                  <a:extLst>
                    <a:ext uri="{9D8B030D-6E8A-4147-A177-3AD203B41FA5}">
                      <a16:colId xmlns:a16="http://schemas.microsoft.com/office/drawing/2014/main" val="610128754"/>
                    </a:ext>
                  </a:extLst>
                </a:gridCol>
                <a:gridCol w="812201">
                  <a:extLst>
                    <a:ext uri="{9D8B030D-6E8A-4147-A177-3AD203B41FA5}">
                      <a16:colId xmlns:a16="http://schemas.microsoft.com/office/drawing/2014/main" val="1013737258"/>
                    </a:ext>
                  </a:extLst>
                </a:gridCol>
                <a:gridCol w="812201">
                  <a:extLst>
                    <a:ext uri="{9D8B030D-6E8A-4147-A177-3AD203B41FA5}">
                      <a16:colId xmlns:a16="http://schemas.microsoft.com/office/drawing/2014/main" val="1137365767"/>
                    </a:ext>
                  </a:extLst>
                </a:gridCol>
              </a:tblGrid>
              <a:tr h="152617">
                <a:tc>
                  <a:txBody>
                    <a:bodyPr/>
                    <a:lstStyle/>
                    <a:p>
                      <a:pPr algn="ctr"/>
                      <a:r>
                        <a:rPr lang="en-GB" sz="1000" b="1" dirty="0" err="1">
                          <a:solidFill>
                            <a:schemeClr val="bg1"/>
                          </a:solidFill>
                        </a:rPr>
                        <a:t>Th</a:t>
                      </a:r>
                      <a:endParaRPr lang="en-GB" sz="10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tc>
                  <a:txBody>
                    <a:bodyPr/>
                    <a:lstStyle/>
                    <a:p>
                      <a:pPr algn="ctr"/>
                      <a:r>
                        <a:rPr lang="en-GB" sz="1000" b="1" dirty="0">
                          <a:solidFill>
                            <a:schemeClr val="bg1"/>
                          </a:solidFill>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tc>
                  <a:txBody>
                    <a:bodyPr/>
                    <a:lstStyle/>
                    <a:p>
                      <a:pPr algn="ctr"/>
                      <a:r>
                        <a:rPr lang="en-GB" sz="1000" b="1" dirty="0">
                          <a:solidFill>
                            <a:schemeClr val="bg1"/>
                          </a:solidFill>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tc>
                  <a:txBody>
                    <a:bodyPr/>
                    <a:lstStyle/>
                    <a:p>
                      <a:pPr algn="ctr"/>
                      <a:r>
                        <a:rPr lang="en-GB" sz="1000" b="1" dirty="0">
                          <a:solidFill>
                            <a:schemeClr val="bg1"/>
                          </a:solidFill>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extLst>
                  <a:ext uri="{0D108BD9-81ED-4DB2-BD59-A6C34878D82A}">
                    <a16:rowId xmlns:a16="http://schemas.microsoft.com/office/drawing/2014/main" val="305287664"/>
                  </a:ext>
                </a:extLst>
              </a:tr>
              <a:tr h="228925">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9874220"/>
                  </a:ext>
                </a:extLst>
              </a:tr>
              <a:tr h="713729">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21709172"/>
                  </a:ext>
                </a:extLst>
              </a:tr>
            </a:tbl>
          </a:graphicData>
        </a:graphic>
      </p:graphicFrame>
      <p:grpSp>
        <p:nvGrpSpPr>
          <p:cNvPr id="30" name="Group 29"/>
          <p:cNvGrpSpPr/>
          <p:nvPr/>
        </p:nvGrpSpPr>
        <p:grpSpPr>
          <a:xfrm>
            <a:off x="995075" y="5023469"/>
            <a:ext cx="866330" cy="244475"/>
            <a:chOff x="742408" y="4248769"/>
            <a:chExt cx="866330" cy="244475"/>
          </a:xfrm>
        </p:grpSpPr>
        <p:sp>
          <p:nvSpPr>
            <p:cNvPr id="176" name="Rounded Rectangle 175"/>
            <p:cNvSpPr/>
            <p:nvPr/>
          </p:nvSpPr>
          <p:spPr>
            <a:xfrm>
              <a:off x="791759" y="4248769"/>
              <a:ext cx="7410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8" name="Group 177"/>
            <p:cNvGrpSpPr/>
            <p:nvPr/>
          </p:nvGrpSpPr>
          <p:grpSpPr>
            <a:xfrm>
              <a:off x="742408" y="4276448"/>
              <a:ext cx="392912" cy="196082"/>
              <a:chOff x="700557" y="3207043"/>
              <a:chExt cx="392912" cy="196082"/>
            </a:xfrm>
          </p:grpSpPr>
          <p:sp>
            <p:nvSpPr>
              <p:cNvPr id="194" name="Oval 193"/>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195" name="TextBox 194"/>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nvGrpSpPr>
            <p:cNvPr id="179" name="Group 178"/>
            <p:cNvGrpSpPr/>
            <p:nvPr/>
          </p:nvGrpSpPr>
          <p:grpSpPr>
            <a:xfrm>
              <a:off x="979117" y="4276448"/>
              <a:ext cx="392912" cy="196082"/>
              <a:chOff x="700557" y="3207043"/>
              <a:chExt cx="392912" cy="196082"/>
            </a:xfrm>
          </p:grpSpPr>
          <p:sp>
            <p:nvSpPr>
              <p:cNvPr id="192" name="Oval 191"/>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193" name="TextBox 192"/>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nvGrpSpPr>
            <p:cNvPr id="180" name="Group 179"/>
            <p:cNvGrpSpPr/>
            <p:nvPr/>
          </p:nvGrpSpPr>
          <p:grpSpPr>
            <a:xfrm>
              <a:off x="1215826" y="4276448"/>
              <a:ext cx="392912" cy="196082"/>
              <a:chOff x="700557" y="3207043"/>
              <a:chExt cx="392912" cy="196082"/>
            </a:xfrm>
          </p:grpSpPr>
          <p:sp>
            <p:nvSpPr>
              <p:cNvPr id="190" name="Oval 189"/>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191" name="TextBox 190"/>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grpSp>
        <p:nvGrpSpPr>
          <p:cNvPr id="202" name="Group 201"/>
          <p:cNvGrpSpPr/>
          <p:nvPr/>
        </p:nvGrpSpPr>
        <p:grpSpPr>
          <a:xfrm>
            <a:off x="989350" y="5304564"/>
            <a:ext cx="392912" cy="196082"/>
            <a:chOff x="700557" y="3207043"/>
            <a:chExt cx="392912" cy="196082"/>
          </a:xfrm>
        </p:grpSpPr>
        <p:sp>
          <p:nvSpPr>
            <p:cNvPr id="203" name="Oval 202"/>
            <p:cNvSpPr/>
            <p:nvPr/>
          </p:nvSpPr>
          <p:spPr>
            <a:xfrm>
              <a:off x="779922" y="3207043"/>
              <a:ext cx="196082" cy="196082"/>
            </a:xfrm>
            <a:prstGeom prst="ellipse">
              <a:avLst/>
            </a:prstGeom>
            <a:solidFill>
              <a:srgbClr val="18A0DB"/>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600" dirty="0"/>
            </a:p>
          </p:txBody>
        </p:sp>
        <p:sp>
          <p:nvSpPr>
            <p:cNvPr id="204" name="TextBox 203"/>
            <p:cNvSpPr txBox="1"/>
            <p:nvPr/>
          </p:nvSpPr>
          <p:spPr>
            <a:xfrm>
              <a:off x="700557" y="3212663"/>
              <a:ext cx="392912" cy="185330"/>
            </a:xfrm>
            <a:prstGeom prst="rect">
              <a:avLst/>
            </a:prstGeom>
            <a:noFill/>
            <a:ln w="9525">
              <a:noFill/>
            </a:ln>
          </p:spPr>
          <p:txBody>
            <a:bodyPr wrap="square" rtlCol="0">
              <a:spAutoFit/>
            </a:bodyPr>
            <a:lstStyle/>
            <a:p>
              <a:r>
                <a:rPr lang="en-GB" sz="600" dirty="0">
                  <a:solidFill>
                    <a:schemeClr val="bg1"/>
                  </a:solidFill>
                </a:rPr>
                <a:t>1000</a:t>
              </a:r>
            </a:p>
          </p:txBody>
        </p:sp>
      </p:grpSp>
      <p:grpSp>
        <p:nvGrpSpPr>
          <p:cNvPr id="31" name="Group 30"/>
          <p:cNvGrpSpPr/>
          <p:nvPr/>
        </p:nvGrpSpPr>
        <p:grpSpPr>
          <a:xfrm>
            <a:off x="1855986" y="5020659"/>
            <a:ext cx="741008" cy="244475"/>
            <a:chOff x="1622369" y="4245959"/>
            <a:chExt cx="741008" cy="244475"/>
          </a:xfrm>
        </p:grpSpPr>
        <p:sp>
          <p:nvSpPr>
            <p:cNvPr id="206" name="Rounded Rectangle 205"/>
            <p:cNvSpPr/>
            <p:nvPr/>
          </p:nvSpPr>
          <p:spPr>
            <a:xfrm>
              <a:off x="1622369" y="4245959"/>
              <a:ext cx="7410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8" name="Oval 227"/>
            <p:cNvSpPr/>
            <p:nvPr/>
          </p:nvSpPr>
          <p:spPr>
            <a:xfrm>
              <a:off x="1646683"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29" name="Oval 228"/>
            <p:cNvSpPr/>
            <p:nvPr/>
          </p:nvSpPr>
          <p:spPr>
            <a:xfrm>
              <a:off x="1890302"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30" name="Oval 229"/>
            <p:cNvSpPr/>
            <p:nvPr/>
          </p:nvSpPr>
          <p:spPr>
            <a:xfrm>
              <a:off x="2133921"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grpSp>
      <p:grpSp>
        <p:nvGrpSpPr>
          <p:cNvPr id="232" name="Group 231"/>
          <p:cNvGrpSpPr/>
          <p:nvPr/>
        </p:nvGrpSpPr>
        <p:grpSpPr>
          <a:xfrm>
            <a:off x="1854820" y="5278564"/>
            <a:ext cx="741008" cy="244475"/>
            <a:chOff x="1622369" y="4245959"/>
            <a:chExt cx="741008" cy="244475"/>
          </a:xfrm>
        </p:grpSpPr>
        <p:sp>
          <p:nvSpPr>
            <p:cNvPr id="233" name="Rounded Rectangle 232"/>
            <p:cNvSpPr/>
            <p:nvPr/>
          </p:nvSpPr>
          <p:spPr>
            <a:xfrm>
              <a:off x="1622369" y="4245959"/>
              <a:ext cx="7410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4" name="Oval 233"/>
            <p:cNvSpPr/>
            <p:nvPr/>
          </p:nvSpPr>
          <p:spPr>
            <a:xfrm>
              <a:off x="1646683"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35" name="Oval 234"/>
            <p:cNvSpPr/>
            <p:nvPr/>
          </p:nvSpPr>
          <p:spPr>
            <a:xfrm>
              <a:off x="1890302"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36" name="Oval 235"/>
            <p:cNvSpPr/>
            <p:nvPr/>
          </p:nvSpPr>
          <p:spPr>
            <a:xfrm>
              <a:off x="2133921"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grpSp>
      <p:grpSp>
        <p:nvGrpSpPr>
          <p:cNvPr id="237" name="Group 236"/>
          <p:cNvGrpSpPr/>
          <p:nvPr/>
        </p:nvGrpSpPr>
        <p:grpSpPr>
          <a:xfrm>
            <a:off x="1855986" y="5536469"/>
            <a:ext cx="741008" cy="244475"/>
            <a:chOff x="1622369" y="4245959"/>
            <a:chExt cx="741008" cy="244475"/>
          </a:xfrm>
        </p:grpSpPr>
        <p:sp>
          <p:nvSpPr>
            <p:cNvPr id="238" name="Rounded Rectangle 237"/>
            <p:cNvSpPr/>
            <p:nvPr/>
          </p:nvSpPr>
          <p:spPr>
            <a:xfrm>
              <a:off x="1622369" y="4245959"/>
              <a:ext cx="7410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9" name="Oval 238"/>
            <p:cNvSpPr/>
            <p:nvPr/>
          </p:nvSpPr>
          <p:spPr>
            <a:xfrm>
              <a:off x="1646683"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40" name="Oval 239"/>
            <p:cNvSpPr/>
            <p:nvPr/>
          </p:nvSpPr>
          <p:spPr>
            <a:xfrm>
              <a:off x="1890302"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41" name="Oval 240"/>
            <p:cNvSpPr/>
            <p:nvPr/>
          </p:nvSpPr>
          <p:spPr>
            <a:xfrm>
              <a:off x="2133921"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grpSp>
      <p:grpSp>
        <p:nvGrpSpPr>
          <p:cNvPr id="242" name="Group 241"/>
          <p:cNvGrpSpPr/>
          <p:nvPr/>
        </p:nvGrpSpPr>
        <p:grpSpPr>
          <a:xfrm>
            <a:off x="1850290" y="5794375"/>
            <a:ext cx="741008" cy="244475"/>
            <a:chOff x="1622369" y="4245959"/>
            <a:chExt cx="741008" cy="244475"/>
          </a:xfrm>
        </p:grpSpPr>
        <p:sp>
          <p:nvSpPr>
            <p:cNvPr id="243" name="Rounded Rectangle 242"/>
            <p:cNvSpPr/>
            <p:nvPr/>
          </p:nvSpPr>
          <p:spPr>
            <a:xfrm>
              <a:off x="1622369" y="4245959"/>
              <a:ext cx="7410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4" name="Oval 243"/>
            <p:cNvSpPr/>
            <p:nvPr/>
          </p:nvSpPr>
          <p:spPr>
            <a:xfrm>
              <a:off x="1646683"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45" name="Oval 244"/>
            <p:cNvSpPr/>
            <p:nvPr/>
          </p:nvSpPr>
          <p:spPr>
            <a:xfrm>
              <a:off x="1890302"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46" name="Oval 245"/>
            <p:cNvSpPr/>
            <p:nvPr/>
          </p:nvSpPr>
          <p:spPr>
            <a:xfrm>
              <a:off x="2133921" y="4268174"/>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grpSp>
      <p:cxnSp>
        <p:nvCxnSpPr>
          <p:cNvPr id="247" name="Straight Arrow Connector 246"/>
          <p:cNvCxnSpPr/>
          <p:nvPr/>
        </p:nvCxnSpPr>
        <p:spPr>
          <a:xfrm>
            <a:off x="1303738" y="5398028"/>
            <a:ext cx="459084" cy="4577"/>
          </a:xfrm>
          <a:prstGeom prst="straightConnector1">
            <a:avLst/>
          </a:prstGeom>
          <a:ln>
            <a:solidFill>
              <a:srgbClr val="0175B0"/>
            </a:solidFill>
            <a:tailEnd type="triangle"/>
          </a:ln>
        </p:spPr>
        <p:style>
          <a:lnRef idx="1">
            <a:schemeClr val="accent1"/>
          </a:lnRef>
          <a:fillRef idx="0">
            <a:schemeClr val="accent1"/>
          </a:fillRef>
          <a:effectRef idx="0">
            <a:schemeClr val="accent1"/>
          </a:effectRef>
          <a:fontRef idx="minor">
            <a:schemeClr val="tx1"/>
          </a:fontRef>
        </p:style>
      </p:cxnSp>
      <p:grpSp>
        <p:nvGrpSpPr>
          <p:cNvPr id="251" name="Group 250"/>
          <p:cNvGrpSpPr/>
          <p:nvPr/>
        </p:nvGrpSpPr>
        <p:grpSpPr>
          <a:xfrm>
            <a:off x="3469100" y="5020659"/>
            <a:ext cx="741008" cy="244475"/>
            <a:chOff x="3228472" y="4246131"/>
            <a:chExt cx="741008" cy="244475"/>
          </a:xfrm>
        </p:grpSpPr>
        <p:sp>
          <p:nvSpPr>
            <p:cNvPr id="252" name="Rounded Rectangle 251"/>
            <p:cNvSpPr/>
            <p:nvPr/>
          </p:nvSpPr>
          <p:spPr>
            <a:xfrm>
              <a:off x="3228472" y="4246131"/>
              <a:ext cx="7410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3" name="Oval 252"/>
            <p:cNvSpPr/>
            <p:nvPr/>
          </p:nvSpPr>
          <p:spPr>
            <a:xfrm>
              <a:off x="3251342" y="4268174"/>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254" name="Oval 253"/>
            <p:cNvSpPr/>
            <p:nvPr/>
          </p:nvSpPr>
          <p:spPr>
            <a:xfrm>
              <a:off x="3497844" y="4268174"/>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255" name="Oval 254"/>
            <p:cNvSpPr/>
            <p:nvPr/>
          </p:nvSpPr>
          <p:spPr>
            <a:xfrm>
              <a:off x="3744347" y="4268174"/>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grpSp>
      <p:grpSp>
        <p:nvGrpSpPr>
          <p:cNvPr id="262" name="Group 261"/>
          <p:cNvGrpSpPr/>
          <p:nvPr/>
        </p:nvGrpSpPr>
        <p:grpSpPr>
          <a:xfrm>
            <a:off x="3468811" y="5276761"/>
            <a:ext cx="741008" cy="244475"/>
            <a:chOff x="3228472" y="4246131"/>
            <a:chExt cx="741008" cy="244475"/>
          </a:xfrm>
        </p:grpSpPr>
        <p:sp>
          <p:nvSpPr>
            <p:cNvPr id="263" name="Rounded Rectangle 262"/>
            <p:cNvSpPr/>
            <p:nvPr/>
          </p:nvSpPr>
          <p:spPr>
            <a:xfrm>
              <a:off x="3228472" y="4246131"/>
              <a:ext cx="7410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4" name="Oval 263"/>
            <p:cNvSpPr/>
            <p:nvPr/>
          </p:nvSpPr>
          <p:spPr>
            <a:xfrm>
              <a:off x="3251342" y="4268174"/>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265" name="Oval 264"/>
            <p:cNvSpPr/>
            <p:nvPr/>
          </p:nvSpPr>
          <p:spPr>
            <a:xfrm>
              <a:off x="3497844" y="4268174"/>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266" name="Oval 265"/>
            <p:cNvSpPr/>
            <p:nvPr/>
          </p:nvSpPr>
          <p:spPr>
            <a:xfrm>
              <a:off x="3744347" y="4268174"/>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grpSp>
      <p:graphicFrame>
        <p:nvGraphicFramePr>
          <p:cNvPr id="267" name="Table 266"/>
          <p:cNvGraphicFramePr>
            <a:graphicFrameLocks noGrp="1"/>
          </p:cNvGraphicFramePr>
          <p:nvPr>
            <p:extLst>
              <p:ext uri="{D42A27DB-BD31-4B8C-83A1-F6EECF244321}">
                <p14:modId xmlns:p14="http://schemas.microsoft.com/office/powerpoint/2010/main" val="496034105"/>
              </p:ext>
            </p:extLst>
          </p:nvPr>
        </p:nvGraphicFramePr>
        <p:xfrm>
          <a:off x="991944" y="3738769"/>
          <a:ext cx="4905716" cy="839506"/>
        </p:xfrm>
        <a:graphic>
          <a:graphicData uri="http://schemas.openxmlformats.org/drawingml/2006/table">
            <a:tbl>
              <a:tblPr firstRow="1" bandRow="1">
                <a:tableStyleId>{073A0DAA-6AF3-43AB-8588-CEC1D06C72B9}</a:tableStyleId>
              </a:tblPr>
              <a:tblGrid>
                <a:gridCol w="1226429">
                  <a:extLst>
                    <a:ext uri="{9D8B030D-6E8A-4147-A177-3AD203B41FA5}">
                      <a16:colId xmlns:a16="http://schemas.microsoft.com/office/drawing/2014/main" val="490912421"/>
                    </a:ext>
                  </a:extLst>
                </a:gridCol>
                <a:gridCol w="1226429">
                  <a:extLst>
                    <a:ext uri="{9D8B030D-6E8A-4147-A177-3AD203B41FA5}">
                      <a16:colId xmlns:a16="http://schemas.microsoft.com/office/drawing/2014/main" val="610128754"/>
                    </a:ext>
                  </a:extLst>
                </a:gridCol>
                <a:gridCol w="1226429">
                  <a:extLst>
                    <a:ext uri="{9D8B030D-6E8A-4147-A177-3AD203B41FA5}">
                      <a16:colId xmlns:a16="http://schemas.microsoft.com/office/drawing/2014/main" val="1013737258"/>
                    </a:ext>
                  </a:extLst>
                </a:gridCol>
                <a:gridCol w="1226429">
                  <a:extLst>
                    <a:ext uri="{9D8B030D-6E8A-4147-A177-3AD203B41FA5}">
                      <a16:colId xmlns:a16="http://schemas.microsoft.com/office/drawing/2014/main" val="1137365767"/>
                    </a:ext>
                  </a:extLst>
                </a:gridCol>
              </a:tblGrid>
              <a:tr h="219165">
                <a:tc>
                  <a:txBody>
                    <a:bodyPr/>
                    <a:lstStyle/>
                    <a:p>
                      <a:pPr algn="ctr"/>
                      <a:r>
                        <a:rPr lang="en-GB" sz="1000" b="1" dirty="0" err="1">
                          <a:solidFill>
                            <a:schemeClr val="bg1"/>
                          </a:solidFill>
                        </a:rPr>
                        <a:t>Th</a:t>
                      </a:r>
                      <a:endParaRPr lang="en-GB" sz="10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tc>
                  <a:txBody>
                    <a:bodyPr/>
                    <a:lstStyle/>
                    <a:p>
                      <a:pPr algn="ctr"/>
                      <a:r>
                        <a:rPr lang="en-GB" sz="1000" b="1" dirty="0">
                          <a:solidFill>
                            <a:schemeClr val="bg1"/>
                          </a:solidFill>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tc>
                  <a:txBody>
                    <a:bodyPr/>
                    <a:lstStyle/>
                    <a:p>
                      <a:pPr algn="ctr"/>
                      <a:r>
                        <a:rPr lang="en-GB" sz="1000" b="1" dirty="0">
                          <a:solidFill>
                            <a:schemeClr val="bg1"/>
                          </a:solidFill>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tc>
                  <a:txBody>
                    <a:bodyPr/>
                    <a:lstStyle/>
                    <a:p>
                      <a:pPr algn="ctr"/>
                      <a:r>
                        <a:rPr lang="en-GB" sz="1000" b="1" dirty="0">
                          <a:solidFill>
                            <a:schemeClr val="bg1"/>
                          </a:solidFill>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7E6"/>
                    </a:solidFill>
                  </a:tcPr>
                </a:tc>
                <a:extLst>
                  <a:ext uri="{0D108BD9-81ED-4DB2-BD59-A6C34878D82A}">
                    <a16:rowId xmlns:a16="http://schemas.microsoft.com/office/drawing/2014/main" val="305287664"/>
                  </a:ext>
                </a:extLst>
              </a:tr>
              <a:tr h="595666">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9874220"/>
                  </a:ext>
                </a:extLst>
              </a:tr>
            </a:tbl>
          </a:graphicData>
        </a:graphic>
      </p:graphicFrame>
      <p:grpSp>
        <p:nvGrpSpPr>
          <p:cNvPr id="38" name="Group 37"/>
          <p:cNvGrpSpPr/>
          <p:nvPr/>
        </p:nvGrpSpPr>
        <p:grpSpPr>
          <a:xfrm>
            <a:off x="2250610" y="4023934"/>
            <a:ext cx="1165935" cy="244475"/>
            <a:chOff x="2274970" y="3661275"/>
            <a:chExt cx="1165935" cy="244475"/>
          </a:xfrm>
        </p:grpSpPr>
        <p:sp>
          <p:nvSpPr>
            <p:cNvPr id="269" name="Rounded Rectangle 268"/>
            <p:cNvSpPr/>
            <p:nvPr/>
          </p:nvSpPr>
          <p:spPr>
            <a:xfrm>
              <a:off x="2274970" y="3661275"/>
              <a:ext cx="1165935"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1" name="Oval 290"/>
            <p:cNvSpPr/>
            <p:nvPr/>
          </p:nvSpPr>
          <p:spPr>
            <a:xfrm>
              <a:off x="2297074"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94" name="Oval 293"/>
            <p:cNvSpPr/>
            <p:nvPr/>
          </p:nvSpPr>
          <p:spPr>
            <a:xfrm>
              <a:off x="2526790"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95" name="Oval 294"/>
            <p:cNvSpPr/>
            <p:nvPr/>
          </p:nvSpPr>
          <p:spPr>
            <a:xfrm>
              <a:off x="2756506"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96" name="Oval 295"/>
            <p:cNvSpPr/>
            <p:nvPr/>
          </p:nvSpPr>
          <p:spPr>
            <a:xfrm>
              <a:off x="2986222"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297" name="Oval 296"/>
            <p:cNvSpPr/>
            <p:nvPr/>
          </p:nvSpPr>
          <p:spPr>
            <a:xfrm>
              <a:off x="3215937"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grpSp>
      <p:grpSp>
        <p:nvGrpSpPr>
          <p:cNvPr id="298" name="Group 297"/>
          <p:cNvGrpSpPr/>
          <p:nvPr/>
        </p:nvGrpSpPr>
        <p:grpSpPr>
          <a:xfrm>
            <a:off x="2245820" y="4290833"/>
            <a:ext cx="1165935" cy="244475"/>
            <a:chOff x="2274970" y="3661275"/>
            <a:chExt cx="1165935" cy="244475"/>
          </a:xfrm>
        </p:grpSpPr>
        <p:sp>
          <p:nvSpPr>
            <p:cNvPr id="299" name="Rounded Rectangle 298"/>
            <p:cNvSpPr/>
            <p:nvPr/>
          </p:nvSpPr>
          <p:spPr>
            <a:xfrm>
              <a:off x="2274970" y="3661275"/>
              <a:ext cx="1165935"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0" name="Oval 299"/>
            <p:cNvSpPr/>
            <p:nvPr/>
          </p:nvSpPr>
          <p:spPr>
            <a:xfrm>
              <a:off x="2297074"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301" name="Oval 300"/>
            <p:cNvSpPr/>
            <p:nvPr/>
          </p:nvSpPr>
          <p:spPr>
            <a:xfrm>
              <a:off x="2526790"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302" name="Oval 301"/>
            <p:cNvSpPr/>
            <p:nvPr/>
          </p:nvSpPr>
          <p:spPr>
            <a:xfrm>
              <a:off x="2756506"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303" name="Oval 302"/>
            <p:cNvSpPr/>
            <p:nvPr/>
          </p:nvSpPr>
          <p:spPr>
            <a:xfrm>
              <a:off x="2986222"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sp>
          <p:nvSpPr>
            <p:cNvPr id="304" name="Oval 303"/>
            <p:cNvSpPr/>
            <p:nvPr/>
          </p:nvSpPr>
          <p:spPr>
            <a:xfrm>
              <a:off x="3215937" y="3682891"/>
              <a:ext cx="196082" cy="196082"/>
            </a:xfrm>
            <a:prstGeom prst="ellipse">
              <a:avLst/>
            </a:prstGeom>
            <a:solidFill>
              <a:srgbClr val="01944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100</a:t>
              </a:r>
            </a:p>
          </p:txBody>
        </p:sp>
      </p:grpSp>
      <p:grpSp>
        <p:nvGrpSpPr>
          <p:cNvPr id="305" name="Group 304"/>
          <p:cNvGrpSpPr/>
          <p:nvPr/>
        </p:nvGrpSpPr>
        <p:grpSpPr>
          <a:xfrm>
            <a:off x="3475068" y="4026561"/>
            <a:ext cx="1174973" cy="244475"/>
            <a:chOff x="3813057" y="3195407"/>
            <a:chExt cx="1174973" cy="244475"/>
          </a:xfrm>
        </p:grpSpPr>
        <p:sp>
          <p:nvSpPr>
            <p:cNvPr id="306" name="Rounded Rectangle 305"/>
            <p:cNvSpPr/>
            <p:nvPr/>
          </p:nvSpPr>
          <p:spPr>
            <a:xfrm>
              <a:off x="3813057" y="3195407"/>
              <a:ext cx="1174973"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7" name="Group 306"/>
            <p:cNvGrpSpPr/>
            <p:nvPr/>
          </p:nvGrpSpPr>
          <p:grpSpPr>
            <a:xfrm>
              <a:off x="3835245" y="3219603"/>
              <a:ext cx="1123174" cy="196082"/>
              <a:chOff x="3835245" y="3221377"/>
              <a:chExt cx="1123174" cy="196082"/>
            </a:xfrm>
          </p:grpSpPr>
          <p:sp>
            <p:nvSpPr>
              <p:cNvPr id="308" name="Oval 307"/>
              <p:cNvSpPr/>
              <p:nvPr/>
            </p:nvSpPr>
            <p:spPr>
              <a:xfrm>
                <a:off x="3835245"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sp>
            <p:nvSpPr>
              <p:cNvPr id="309" name="Oval 308"/>
              <p:cNvSpPr/>
              <p:nvPr/>
            </p:nvSpPr>
            <p:spPr>
              <a:xfrm>
                <a:off x="4067018"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sp>
            <p:nvSpPr>
              <p:cNvPr id="310" name="Oval 309"/>
              <p:cNvSpPr/>
              <p:nvPr/>
            </p:nvSpPr>
            <p:spPr>
              <a:xfrm>
                <a:off x="4298791"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sp>
            <p:nvSpPr>
              <p:cNvPr id="311" name="Oval 310"/>
              <p:cNvSpPr/>
              <p:nvPr/>
            </p:nvSpPr>
            <p:spPr>
              <a:xfrm>
                <a:off x="4530564"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sp>
            <p:nvSpPr>
              <p:cNvPr id="312" name="Oval 311"/>
              <p:cNvSpPr/>
              <p:nvPr/>
            </p:nvSpPr>
            <p:spPr>
              <a:xfrm>
                <a:off x="4762337" y="3221377"/>
                <a:ext cx="196082" cy="196082"/>
              </a:xfrm>
              <a:prstGeom prst="ellipse">
                <a:avLst/>
              </a:prstGeom>
              <a:solidFill>
                <a:srgbClr val="FAB00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10</a:t>
                </a:r>
              </a:p>
            </p:txBody>
          </p:sp>
        </p:grpSp>
      </p:grpSp>
      <p:grpSp>
        <p:nvGrpSpPr>
          <p:cNvPr id="40" name="Group 39"/>
          <p:cNvGrpSpPr/>
          <p:nvPr/>
        </p:nvGrpSpPr>
        <p:grpSpPr>
          <a:xfrm>
            <a:off x="4702346" y="4019942"/>
            <a:ext cx="1174973" cy="244475"/>
            <a:chOff x="4450474" y="3657283"/>
            <a:chExt cx="1174973" cy="244475"/>
          </a:xfrm>
        </p:grpSpPr>
        <p:sp>
          <p:nvSpPr>
            <p:cNvPr id="315" name="Rounded Rectangle 314"/>
            <p:cNvSpPr/>
            <p:nvPr/>
          </p:nvSpPr>
          <p:spPr>
            <a:xfrm>
              <a:off x="4450474" y="3657283"/>
              <a:ext cx="1174973"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9" name="Group 38"/>
            <p:cNvGrpSpPr/>
            <p:nvPr/>
          </p:nvGrpSpPr>
          <p:grpSpPr>
            <a:xfrm>
              <a:off x="4473959" y="3679820"/>
              <a:ext cx="1128283" cy="196082"/>
              <a:chOff x="4473959" y="3679820"/>
              <a:chExt cx="1128283" cy="196082"/>
            </a:xfrm>
          </p:grpSpPr>
          <p:sp>
            <p:nvSpPr>
              <p:cNvPr id="248" name="Oval 247"/>
              <p:cNvSpPr/>
              <p:nvPr/>
            </p:nvSpPr>
            <p:spPr>
              <a:xfrm>
                <a:off x="4473959" y="3679820"/>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249" name="Oval 248"/>
              <p:cNvSpPr/>
              <p:nvPr/>
            </p:nvSpPr>
            <p:spPr>
              <a:xfrm>
                <a:off x="4707009" y="3679820"/>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250" name="Oval 249"/>
              <p:cNvSpPr/>
              <p:nvPr/>
            </p:nvSpPr>
            <p:spPr>
              <a:xfrm>
                <a:off x="5406160" y="3679820"/>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324" name="Oval 323"/>
              <p:cNvSpPr/>
              <p:nvPr/>
            </p:nvSpPr>
            <p:spPr>
              <a:xfrm>
                <a:off x="4940059" y="3679820"/>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325" name="Oval 324"/>
              <p:cNvSpPr/>
              <p:nvPr/>
            </p:nvSpPr>
            <p:spPr>
              <a:xfrm>
                <a:off x="5173109" y="3679820"/>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grpSp>
      </p:grpSp>
      <p:sp>
        <p:nvSpPr>
          <p:cNvPr id="215" name="Rectangle 214">
            <a:hlinkClick r:id="rId3"/>
          </p:cNvPr>
          <p:cNvSpPr/>
          <p:nvPr/>
        </p:nvSpPr>
        <p:spPr>
          <a:xfrm>
            <a:off x="8499107" y="6660681"/>
            <a:ext cx="616018" cy="158749"/>
          </a:xfrm>
          <a:prstGeom prst="rect">
            <a:avLst/>
          </a:prstGeom>
          <a:solidFill>
            <a:schemeClr val="tx1">
              <a:lumMod val="10000"/>
              <a:lumOff val="90000"/>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216" name="Rectangle 215"/>
          <p:cNvSpPr/>
          <p:nvPr/>
        </p:nvSpPr>
        <p:spPr>
          <a:xfrm>
            <a:off x="445574" y="702863"/>
            <a:ext cx="2701887"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4 Digits by 1 Digit</a:t>
            </a:r>
          </a:p>
        </p:txBody>
      </p:sp>
      <p:grpSp>
        <p:nvGrpSpPr>
          <p:cNvPr id="217" name="Group 216"/>
          <p:cNvGrpSpPr/>
          <p:nvPr/>
        </p:nvGrpSpPr>
        <p:grpSpPr>
          <a:xfrm>
            <a:off x="3459475" y="5536032"/>
            <a:ext cx="741008" cy="244475"/>
            <a:chOff x="3228472" y="4246131"/>
            <a:chExt cx="741008" cy="244475"/>
          </a:xfrm>
        </p:grpSpPr>
        <p:sp>
          <p:nvSpPr>
            <p:cNvPr id="218" name="Rounded Rectangle 217"/>
            <p:cNvSpPr/>
            <p:nvPr/>
          </p:nvSpPr>
          <p:spPr>
            <a:xfrm>
              <a:off x="3228472" y="4246131"/>
              <a:ext cx="741008" cy="24447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9" name="Oval 218"/>
            <p:cNvSpPr/>
            <p:nvPr/>
          </p:nvSpPr>
          <p:spPr>
            <a:xfrm>
              <a:off x="3251342" y="4268174"/>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220" name="Oval 219"/>
            <p:cNvSpPr/>
            <p:nvPr/>
          </p:nvSpPr>
          <p:spPr>
            <a:xfrm>
              <a:off x="3497844" y="4268174"/>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sp>
          <p:nvSpPr>
            <p:cNvPr id="221" name="Oval 220"/>
            <p:cNvSpPr/>
            <p:nvPr/>
          </p:nvSpPr>
          <p:spPr>
            <a:xfrm>
              <a:off x="3744347" y="4268174"/>
              <a:ext cx="196082" cy="196082"/>
            </a:xfrm>
            <a:prstGeom prst="ellipse">
              <a:avLst/>
            </a:prstGeom>
            <a:solidFill>
              <a:srgbClr val="D81C34"/>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dirty="0"/>
                <a:t>1</a:t>
              </a:r>
            </a:p>
          </p:txBody>
        </p:sp>
      </p:grpSp>
      <p:sp>
        <p:nvSpPr>
          <p:cNvPr id="26" name="Division 1"/>
          <p:cNvSpPr txBox="1"/>
          <p:nvPr/>
        </p:nvSpPr>
        <p:spPr>
          <a:xfrm>
            <a:off x="994768" y="1976811"/>
            <a:ext cx="1863724" cy="458757"/>
          </a:xfrm>
          <a:prstGeom prst="rect">
            <a:avLst/>
          </a:prstGeom>
          <a:solidFill>
            <a:srgbClr val="0078C3"/>
          </a:solidFill>
          <a:ln w="28575">
            <a:noFill/>
          </a:ln>
        </p:spPr>
        <p:txBody>
          <a:bodyPr wrap="square" lIns="108000" tIns="108000" rIns="108000" bIns="72000" rtlCol="0">
            <a:spAutoFit/>
          </a:bodyPr>
          <a:lstStyle/>
          <a:p>
            <a:pPr algn="ctr"/>
            <a:r>
              <a:rPr lang="en-GB" kern="1100" spc="-100" dirty="0">
                <a:solidFill>
                  <a:schemeClr val="bg1"/>
                </a:solidFill>
              </a:rPr>
              <a:t>4209 ÷ 3 = 1403</a:t>
            </a:r>
          </a:p>
        </p:txBody>
      </p:sp>
      <p:sp>
        <p:nvSpPr>
          <p:cNvPr id="4" name="Rectangle 3"/>
          <p:cNvSpPr/>
          <p:nvPr/>
        </p:nvSpPr>
        <p:spPr>
          <a:xfrm>
            <a:off x="763157" y="1976811"/>
            <a:ext cx="234579" cy="23457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grpSp>
        <p:nvGrpSpPr>
          <p:cNvPr id="8" name="Group 7"/>
          <p:cNvGrpSpPr/>
          <p:nvPr/>
        </p:nvGrpSpPr>
        <p:grpSpPr>
          <a:xfrm>
            <a:off x="3253352" y="1974200"/>
            <a:ext cx="2096846" cy="458757"/>
            <a:chOff x="3253352" y="1974200"/>
            <a:chExt cx="2096846" cy="458757"/>
          </a:xfrm>
        </p:grpSpPr>
        <p:sp>
          <p:nvSpPr>
            <p:cNvPr id="27" name="Division 2"/>
            <p:cNvSpPr txBox="1"/>
            <p:nvPr/>
          </p:nvSpPr>
          <p:spPr>
            <a:xfrm>
              <a:off x="3486473" y="1974200"/>
              <a:ext cx="1863725" cy="458757"/>
            </a:xfrm>
            <a:prstGeom prst="rect">
              <a:avLst/>
            </a:prstGeom>
            <a:solidFill>
              <a:srgbClr val="EF8214"/>
            </a:solidFill>
            <a:ln w="28575">
              <a:noFill/>
            </a:ln>
          </p:spPr>
          <p:txBody>
            <a:bodyPr wrap="square" lIns="108000" tIns="108000" rIns="108000" bIns="72000" rtlCol="0">
              <a:spAutoFit/>
            </a:bodyPr>
            <a:lstStyle/>
            <a:p>
              <a:pPr algn="ctr"/>
              <a:r>
                <a:rPr lang="en-GB" dirty="0">
                  <a:solidFill>
                    <a:schemeClr val="bg1"/>
                  </a:solidFill>
                </a:rPr>
                <a:t>1055 ÷ 5 = 211</a:t>
              </a:r>
            </a:p>
          </p:txBody>
        </p:sp>
        <p:sp>
          <p:nvSpPr>
            <p:cNvPr id="161" name="Rectangle 160"/>
            <p:cNvSpPr/>
            <p:nvPr/>
          </p:nvSpPr>
          <p:spPr>
            <a:xfrm>
              <a:off x="3253352" y="1974200"/>
              <a:ext cx="234579" cy="23457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t>
              </a:r>
            </a:p>
          </p:txBody>
        </p:sp>
      </p:grpSp>
      <p:grpSp>
        <p:nvGrpSpPr>
          <p:cNvPr id="10" name="Group 9"/>
          <p:cNvGrpSpPr/>
          <p:nvPr/>
        </p:nvGrpSpPr>
        <p:grpSpPr>
          <a:xfrm>
            <a:off x="5749072" y="1974199"/>
            <a:ext cx="2096376" cy="458759"/>
            <a:chOff x="5338290" y="1974199"/>
            <a:chExt cx="2096376" cy="458759"/>
          </a:xfrm>
        </p:grpSpPr>
        <p:sp>
          <p:nvSpPr>
            <p:cNvPr id="29" name="Division 4"/>
            <p:cNvSpPr txBox="1"/>
            <p:nvPr/>
          </p:nvSpPr>
          <p:spPr>
            <a:xfrm>
              <a:off x="5570941" y="1974201"/>
              <a:ext cx="1863725" cy="458757"/>
            </a:xfrm>
            <a:prstGeom prst="rect">
              <a:avLst/>
            </a:prstGeom>
            <a:solidFill>
              <a:srgbClr val="653B8F"/>
            </a:solidFill>
            <a:ln w="28575">
              <a:noFill/>
            </a:ln>
          </p:spPr>
          <p:txBody>
            <a:bodyPr wrap="square" lIns="108000" tIns="108000" rIns="108000" bIns="72000" rtlCol="0">
              <a:spAutoFit/>
            </a:bodyPr>
            <a:lstStyle/>
            <a:p>
              <a:pPr algn="ctr"/>
              <a:r>
                <a:rPr lang="en-GB" dirty="0">
                  <a:solidFill>
                    <a:schemeClr val="bg1"/>
                  </a:solidFill>
                </a:rPr>
                <a:t>6072 ÷ 6 = 1012</a:t>
              </a:r>
            </a:p>
          </p:txBody>
        </p:sp>
        <p:sp>
          <p:nvSpPr>
            <p:cNvPr id="163" name="Rectangle 162"/>
            <p:cNvSpPr/>
            <p:nvPr/>
          </p:nvSpPr>
          <p:spPr>
            <a:xfrm>
              <a:off x="5338290" y="1974199"/>
              <a:ext cx="234579" cy="23457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grpSp>
      <p:sp>
        <p:nvSpPr>
          <p:cNvPr id="175" name="Rectangle 174"/>
          <p:cNvSpPr/>
          <p:nvPr/>
        </p:nvSpPr>
        <p:spPr>
          <a:xfrm>
            <a:off x="754622" y="2719450"/>
            <a:ext cx="234579" cy="23457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177" name="Rectangle 176"/>
          <p:cNvSpPr/>
          <p:nvPr/>
        </p:nvSpPr>
        <p:spPr>
          <a:xfrm>
            <a:off x="754621" y="3732171"/>
            <a:ext cx="234579" cy="23457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a:t>
            </a:r>
          </a:p>
        </p:txBody>
      </p:sp>
      <p:sp>
        <p:nvSpPr>
          <p:cNvPr id="410" name="Rectangle 409"/>
          <p:cNvSpPr/>
          <p:nvPr/>
        </p:nvSpPr>
        <p:spPr>
          <a:xfrm>
            <a:off x="989201" y="2723136"/>
            <a:ext cx="6047824" cy="842217"/>
          </a:xfrm>
          <a:prstGeom prst="rect">
            <a:avLst/>
          </a:prstGeom>
          <a:noFill/>
          <a:ln w="28575">
            <a:solidFill>
              <a:srgbClr val="653B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1" name="Rectangle 410"/>
          <p:cNvSpPr/>
          <p:nvPr/>
        </p:nvSpPr>
        <p:spPr>
          <a:xfrm>
            <a:off x="986693" y="3746415"/>
            <a:ext cx="4911996" cy="842217"/>
          </a:xfrm>
          <a:prstGeom prst="rect">
            <a:avLst/>
          </a:prstGeom>
          <a:noFill/>
          <a:ln w="28575">
            <a:solidFill>
              <a:srgbClr val="EF82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1" name="Rectangle 180"/>
          <p:cNvSpPr/>
          <p:nvPr/>
        </p:nvSpPr>
        <p:spPr>
          <a:xfrm>
            <a:off x="760189" y="4729809"/>
            <a:ext cx="234579" cy="23457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a:t>
            </a:r>
          </a:p>
        </p:txBody>
      </p:sp>
      <p:sp>
        <p:nvSpPr>
          <p:cNvPr id="412" name="Rectangle 411"/>
          <p:cNvSpPr/>
          <p:nvPr/>
        </p:nvSpPr>
        <p:spPr>
          <a:xfrm>
            <a:off x="990436" y="4738512"/>
            <a:ext cx="3269459" cy="1321927"/>
          </a:xfrm>
          <a:prstGeom prst="rect">
            <a:avLst/>
          </a:prstGeom>
          <a:noFill/>
          <a:ln w="28575">
            <a:solidFill>
              <a:srgbClr val="0078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2" name="Rectangle 181"/>
          <p:cNvSpPr/>
          <p:nvPr/>
        </p:nvSpPr>
        <p:spPr>
          <a:xfrm>
            <a:off x="6237325" y="3767791"/>
            <a:ext cx="234579" cy="23457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a:t>
            </a:r>
          </a:p>
        </p:txBody>
      </p:sp>
      <p:sp>
        <p:nvSpPr>
          <p:cNvPr id="183" name="Rectangle 182"/>
          <p:cNvSpPr/>
          <p:nvPr/>
        </p:nvSpPr>
        <p:spPr>
          <a:xfrm>
            <a:off x="6237325" y="4578275"/>
            <a:ext cx="234579" cy="23457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t>
            </a:r>
          </a:p>
        </p:txBody>
      </p:sp>
      <p:sp>
        <p:nvSpPr>
          <p:cNvPr id="184" name="Rectangle 183"/>
          <p:cNvSpPr/>
          <p:nvPr/>
        </p:nvSpPr>
        <p:spPr>
          <a:xfrm>
            <a:off x="6237325" y="5368027"/>
            <a:ext cx="234579" cy="23457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a:t>
            </a:r>
          </a:p>
        </p:txBody>
      </p:sp>
      <p:sp>
        <p:nvSpPr>
          <p:cNvPr id="129" name="Rectangle 128"/>
          <p:cNvSpPr/>
          <p:nvPr/>
        </p:nvSpPr>
        <p:spPr>
          <a:xfrm>
            <a:off x="6461402" y="5373164"/>
            <a:ext cx="1877283" cy="699341"/>
          </a:xfrm>
          <a:prstGeom prst="rect">
            <a:avLst/>
          </a:prstGeom>
          <a:noFill/>
          <a:ln w="28575">
            <a:solidFill>
              <a:srgbClr val="EF82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Rectangle 125"/>
          <p:cNvSpPr/>
          <p:nvPr/>
        </p:nvSpPr>
        <p:spPr>
          <a:xfrm>
            <a:off x="6461402" y="4581339"/>
            <a:ext cx="1877283" cy="699341"/>
          </a:xfrm>
          <a:prstGeom prst="rect">
            <a:avLst/>
          </a:prstGeom>
          <a:noFill/>
          <a:ln w="28575">
            <a:solidFill>
              <a:srgbClr val="0078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Rectangle 127"/>
          <p:cNvSpPr/>
          <p:nvPr/>
        </p:nvSpPr>
        <p:spPr>
          <a:xfrm>
            <a:off x="6461402" y="3773522"/>
            <a:ext cx="1877283" cy="699341"/>
          </a:xfrm>
          <a:prstGeom prst="rect">
            <a:avLst/>
          </a:prstGeom>
          <a:noFill/>
          <a:ln w="28575">
            <a:solidFill>
              <a:srgbClr val="653B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9187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2"/>
                                        </p:tgtEl>
                                        <p:attrNameLst>
                                          <p:attrName>style.visibility</p:attrName>
                                        </p:attrNameLst>
                                      </p:cBhvr>
                                      <p:to>
                                        <p:strVal val="visible"/>
                                      </p:to>
                                    </p:set>
                                    <p:animEffect transition="in" filter="fade">
                                      <p:cBhvr>
                                        <p:cTn id="7" dur="500"/>
                                        <p:tgtEl>
                                          <p:spTgt spid="4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6"/>
                                        </p:tgtEl>
                                        <p:attrNameLst>
                                          <p:attrName>style.visibility</p:attrName>
                                        </p:attrNameLst>
                                      </p:cBhvr>
                                      <p:to>
                                        <p:strVal val="visible"/>
                                      </p:to>
                                    </p:set>
                                    <p:animEffect transition="in" filter="fade">
                                      <p:cBhvr>
                                        <p:cTn id="10" dur="500"/>
                                        <p:tgtEl>
                                          <p:spTgt spid="1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11"/>
                                        </p:tgtEl>
                                        <p:attrNameLst>
                                          <p:attrName>style.visibility</p:attrName>
                                        </p:attrNameLst>
                                      </p:cBhvr>
                                      <p:to>
                                        <p:strVal val="visible"/>
                                      </p:to>
                                    </p:set>
                                    <p:animEffect transition="in" filter="fade">
                                      <p:cBhvr>
                                        <p:cTn id="15" dur="500"/>
                                        <p:tgtEl>
                                          <p:spTgt spid="411"/>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129"/>
                                        </p:tgtEl>
                                        <p:attrNameLst>
                                          <p:attrName>style.visibility</p:attrName>
                                        </p:attrNameLst>
                                      </p:cBhvr>
                                      <p:to>
                                        <p:strVal val="visible"/>
                                      </p:to>
                                    </p:set>
                                    <p:animEffect transition="in" filter="fade">
                                      <p:cBhvr>
                                        <p:cTn id="18" dur="500"/>
                                        <p:tgtEl>
                                          <p:spTgt spid="12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10"/>
                                        </p:tgtEl>
                                        <p:attrNameLst>
                                          <p:attrName>style.visibility</p:attrName>
                                        </p:attrNameLst>
                                      </p:cBhvr>
                                      <p:to>
                                        <p:strVal val="visible"/>
                                      </p:to>
                                    </p:set>
                                    <p:animEffect transition="in" filter="fade">
                                      <p:cBhvr>
                                        <p:cTn id="23" dur="500"/>
                                        <p:tgtEl>
                                          <p:spTgt spid="410"/>
                                        </p:tgtEl>
                                      </p:cBhvr>
                                    </p:animEffect>
                                  </p:childTnLst>
                                </p:cTn>
                              </p:par>
                              <p:par>
                                <p:cTn id="24" presetID="10" presetClass="entr" presetSubtype="0" fill="hold" grpId="0" nodeType="withEffect">
                                  <p:stCondLst>
                                    <p:cond delay="250"/>
                                  </p:stCondLst>
                                  <p:childTnLst>
                                    <p:set>
                                      <p:cBhvr>
                                        <p:cTn id="25" dur="1" fill="hold">
                                          <p:stCondLst>
                                            <p:cond delay="0"/>
                                          </p:stCondLst>
                                        </p:cTn>
                                        <p:tgtEl>
                                          <p:spTgt spid="128"/>
                                        </p:tgtEl>
                                        <p:attrNameLst>
                                          <p:attrName>style.visibility</p:attrName>
                                        </p:attrNameLst>
                                      </p:cBhvr>
                                      <p:to>
                                        <p:strVal val="visible"/>
                                      </p:to>
                                    </p:set>
                                    <p:animEffect transition="in" filter="fade">
                                      <p:cBhvr>
                                        <p:cTn id="26"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 grpId="0" animBg="1"/>
      <p:bldP spid="411" grpId="0" animBg="1"/>
      <p:bldP spid="412" grpId="0" animBg="1"/>
      <p:bldP spid="129" grpId="0" animBg="1"/>
      <p:bldP spid="126" grpId="0" animBg="1"/>
      <p:bldP spid="1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2" name="TextBox 1"/>
          <p:cNvSpPr txBox="1"/>
          <p:nvPr/>
        </p:nvSpPr>
        <p:spPr>
          <a:xfrm>
            <a:off x="755650" y="1232955"/>
            <a:ext cx="7632700" cy="276999"/>
          </a:xfrm>
          <a:prstGeom prst="rect">
            <a:avLst/>
          </a:prstGeom>
          <a:noFill/>
        </p:spPr>
        <p:txBody>
          <a:bodyPr wrap="square" lIns="0" tIns="0" rIns="0" bIns="0" rtlCol="0">
            <a:spAutoFit/>
          </a:bodyPr>
          <a:lstStyle/>
          <a:p>
            <a:r>
              <a:rPr lang="en-GB" dirty="0"/>
              <a:t>Solve the division problems to find the missing numbers and save the day</a:t>
            </a:r>
            <a:endParaRPr lang="en-GB" dirty="0">
              <a:solidFill>
                <a:schemeClr val="accent6"/>
              </a:solidFill>
            </a:endParaRPr>
          </a:p>
        </p:txBody>
      </p:sp>
      <p:sp>
        <p:nvSpPr>
          <p:cNvPr id="97" name="Rectangle 96"/>
          <p:cNvSpPr/>
          <p:nvPr/>
        </p:nvSpPr>
        <p:spPr>
          <a:xfrm>
            <a:off x="3160696"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28040"/>
          <a:stretch/>
        </p:blipFill>
        <p:spPr>
          <a:xfrm>
            <a:off x="4282824" y="1971211"/>
            <a:ext cx="4133558" cy="4448639"/>
          </a:xfrm>
          <a:prstGeom prst="rect">
            <a:avLst/>
          </a:prstGeom>
        </p:spPr>
      </p:pic>
      <p:sp>
        <p:nvSpPr>
          <p:cNvPr id="4" name="TextBox 3"/>
          <p:cNvSpPr txBox="1"/>
          <p:nvPr/>
        </p:nvSpPr>
        <p:spPr>
          <a:xfrm>
            <a:off x="928010" y="4906622"/>
            <a:ext cx="1786314" cy="369332"/>
          </a:xfrm>
          <a:prstGeom prst="rect">
            <a:avLst/>
          </a:prstGeom>
          <a:noFill/>
        </p:spPr>
        <p:txBody>
          <a:bodyPr wrap="square" rtlCol="0">
            <a:spAutoFit/>
          </a:bodyPr>
          <a:lstStyle/>
          <a:p>
            <a:r>
              <a:rPr lang="en-GB" dirty="0"/>
              <a:t>d)  8406 ÷ 6 =</a:t>
            </a:r>
          </a:p>
        </p:txBody>
      </p:sp>
      <p:sp>
        <p:nvSpPr>
          <p:cNvPr id="13" name="TextBox 12"/>
          <p:cNvSpPr txBox="1"/>
          <p:nvPr/>
        </p:nvSpPr>
        <p:spPr>
          <a:xfrm>
            <a:off x="928010" y="2420561"/>
            <a:ext cx="2299918" cy="369332"/>
          </a:xfrm>
          <a:prstGeom prst="rect">
            <a:avLst/>
          </a:prstGeom>
          <a:noFill/>
        </p:spPr>
        <p:txBody>
          <a:bodyPr wrap="square" rtlCol="0">
            <a:spAutoFit/>
          </a:bodyPr>
          <a:lstStyle/>
          <a:p>
            <a:r>
              <a:rPr lang="en-GB" dirty="0"/>
              <a:t>a)</a:t>
            </a:r>
          </a:p>
        </p:txBody>
      </p:sp>
      <p:sp>
        <p:nvSpPr>
          <p:cNvPr id="14" name="TextBox 13"/>
          <p:cNvSpPr txBox="1"/>
          <p:nvPr/>
        </p:nvSpPr>
        <p:spPr>
          <a:xfrm>
            <a:off x="928758" y="3308670"/>
            <a:ext cx="2299918" cy="369332"/>
          </a:xfrm>
          <a:prstGeom prst="rect">
            <a:avLst/>
          </a:prstGeom>
          <a:noFill/>
        </p:spPr>
        <p:txBody>
          <a:bodyPr wrap="square" rtlCol="0">
            <a:spAutoFit/>
          </a:bodyPr>
          <a:lstStyle/>
          <a:p>
            <a:r>
              <a:rPr lang="en-GB" dirty="0"/>
              <a:t>b)</a:t>
            </a:r>
          </a:p>
        </p:txBody>
      </p:sp>
      <p:sp>
        <p:nvSpPr>
          <p:cNvPr id="15" name="TextBox 14"/>
          <p:cNvSpPr txBox="1"/>
          <p:nvPr/>
        </p:nvSpPr>
        <p:spPr>
          <a:xfrm>
            <a:off x="928010" y="4172238"/>
            <a:ext cx="1786314" cy="369332"/>
          </a:xfrm>
          <a:prstGeom prst="rect">
            <a:avLst/>
          </a:prstGeom>
          <a:noFill/>
        </p:spPr>
        <p:txBody>
          <a:bodyPr wrap="square" rtlCol="0">
            <a:spAutoFit/>
          </a:bodyPr>
          <a:lstStyle/>
          <a:p>
            <a:r>
              <a:rPr lang="en-GB" dirty="0"/>
              <a:t>c)  8414 ÷ 7 =</a:t>
            </a:r>
          </a:p>
        </p:txBody>
      </p:sp>
      <p:sp>
        <p:nvSpPr>
          <p:cNvPr id="18" name="TextBox 17"/>
          <p:cNvSpPr txBox="1"/>
          <p:nvPr/>
        </p:nvSpPr>
        <p:spPr>
          <a:xfrm>
            <a:off x="4638723" y="2685406"/>
            <a:ext cx="2763104" cy="2631490"/>
          </a:xfrm>
          <a:prstGeom prst="rect">
            <a:avLst/>
          </a:prstGeom>
          <a:noFill/>
        </p:spPr>
        <p:txBody>
          <a:bodyPr wrap="square" rtlCol="0">
            <a:spAutoFit/>
          </a:bodyPr>
          <a:lstStyle/>
          <a:p>
            <a:r>
              <a:rPr lang="en-GB" dirty="0">
                <a:latin typeface="Kalam" panose="02000000000000000000" pitchFamily="2" charset="0"/>
                <a:cs typeface="Kalam" panose="02000000000000000000" pitchFamily="2" charset="0"/>
              </a:rPr>
              <a:t>Chef’s Shopping List</a:t>
            </a:r>
          </a:p>
          <a:p>
            <a:endParaRPr lang="en-GB" dirty="0">
              <a:latin typeface="Kalam" panose="02000000000000000000" pitchFamily="2" charset="0"/>
              <a:cs typeface="Kalam" panose="02000000000000000000" pitchFamily="2" charset="0"/>
            </a:endParaRPr>
          </a:p>
          <a:p>
            <a:pPr marL="342900" indent="-342900">
              <a:lnSpc>
                <a:spcPct val="150000"/>
              </a:lnSpc>
              <a:buAutoNum type="alphaLcParenR"/>
            </a:pPr>
            <a:r>
              <a:rPr lang="en-GB" dirty="0">
                <a:latin typeface="Kalam" panose="02000000000000000000" pitchFamily="2" charset="0"/>
                <a:cs typeface="Kalam" panose="02000000000000000000" pitchFamily="2" charset="0"/>
              </a:rPr>
              <a:t>     </a:t>
            </a:r>
            <a:r>
              <a:rPr lang="en-GB" sz="1100" dirty="0">
                <a:latin typeface="Kalam" panose="02000000000000000000" pitchFamily="2" charset="0"/>
                <a:cs typeface="Kalam" panose="02000000000000000000" pitchFamily="2" charset="0"/>
              </a:rPr>
              <a:t>  </a:t>
            </a:r>
            <a:r>
              <a:rPr lang="en-GB" dirty="0">
                <a:latin typeface="Kalam" panose="02000000000000000000" pitchFamily="2" charset="0"/>
                <a:cs typeface="Kalam" panose="02000000000000000000" pitchFamily="2" charset="0"/>
              </a:rPr>
              <a:t>kg flour</a:t>
            </a:r>
          </a:p>
          <a:p>
            <a:pPr marL="342900" indent="-342900">
              <a:lnSpc>
                <a:spcPct val="150000"/>
              </a:lnSpc>
              <a:buFontTx/>
              <a:buAutoNum type="alphaLcParenR"/>
            </a:pPr>
            <a:r>
              <a:rPr lang="en-GB" dirty="0">
                <a:latin typeface="Kalam" panose="02000000000000000000" pitchFamily="2" charset="0"/>
                <a:cs typeface="Kalam" panose="02000000000000000000" pitchFamily="2" charset="0"/>
              </a:rPr>
              <a:t>    </a:t>
            </a:r>
            <a:r>
              <a:rPr lang="en-GB" sz="1900" dirty="0">
                <a:latin typeface="Kalam" panose="02000000000000000000" pitchFamily="2" charset="0"/>
                <a:cs typeface="Kalam" panose="02000000000000000000" pitchFamily="2" charset="0"/>
              </a:rPr>
              <a:t>  </a:t>
            </a:r>
            <a:r>
              <a:rPr lang="en-GB" dirty="0">
                <a:latin typeface="Kalam" panose="02000000000000000000" pitchFamily="2" charset="0"/>
                <a:cs typeface="Kalam" panose="02000000000000000000" pitchFamily="2" charset="0"/>
              </a:rPr>
              <a:t>ml milk</a:t>
            </a:r>
          </a:p>
          <a:p>
            <a:pPr marL="342900" indent="-342900">
              <a:lnSpc>
                <a:spcPct val="150000"/>
              </a:lnSpc>
              <a:buFontTx/>
              <a:buAutoNum type="alphaLcParenR"/>
            </a:pPr>
            <a:r>
              <a:rPr lang="en-GB" dirty="0">
                <a:latin typeface="Kalam" panose="02000000000000000000" pitchFamily="2" charset="0"/>
                <a:cs typeface="Kalam" panose="02000000000000000000" pitchFamily="2" charset="0"/>
              </a:rPr>
              <a:t>       kg sugar</a:t>
            </a:r>
          </a:p>
          <a:p>
            <a:pPr marL="342900" indent="-342900">
              <a:lnSpc>
                <a:spcPct val="150000"/>
              </a:lnSpc>
              <a:buFontTx/>
              <a:buAutoNum type="alphaLcParenR"/>
            </a:pPr>
            <a:r>
              <a:rPr lang="en-GB" dirty="0">
                <a:latin typeface="Kalam" panose="02000000000000000000" pitchFamily="2" charset="0"/>
                <a:cs typeface="Kalam" panose="02000000000000000000" pitchFamily="2" charset="0"/>
              </a:rPr>
              <a:t>    </a:t>
            </a:r>
            <a:r>
              <a:rPr lang="en-GB" sz="1900" dirty="0">
                <a:latin typeface="Kalam" panose="02000000000000000000" pitchFamily="2" charset="0"/>
                <a:cs typeface="Kalam" panose="02000000000000000000" pitchFamily="2" charset="0"/>
              </a:rPr>
              <a:t>  </a:t>
            </a:r>
            <a:r>
              <a:rPr lang="en-GB" dirty="0">
                <a:latin typeface="Kalam" panose="02000000000000000000" pitchFamily="2" charset="0"/>
                <a:cs typeface="Kalam" panose="02000000000000000000" pitchFamily="2" charset="0"/>
              </a:rPr>
              <a:t>ml cream</a:t>
            </a:r>
          </a:p>
          <a:p>
            <a:pPr marL="342900" indent="-342900">
              <a:buAutoNum type="alphaLcParenR"/>
            </a:pPr>
            <a:endParaRPr lang="en-GB" dirty="0"/>
          </a:p>
        </p:txBody>
      </p:sp>
      <p:graphicFrame>
        <p:nvGraphicFramePr>
          <p:cNvPr id="19" name="Sum a"/>
          <p:cNvGraphicFramePr>
            <a:graphicFrameLocks noGrp="1"/>
          </p:cNvGraphicFramePr>
          <p:nvPr>
            <p:extLst>
              <p:ext uri="{D42A27DB-BD31-4B8C-83A1-F6EECF244321}">
                <p14:modId xmlns:p14="http://schemas.microsoft.com/office/powerpoint/2010/main" val="2923513038"/>
              </p:ext>
            </p:extLst>
          </p:nvPr>
        </p:nvGraphicFramePr>
        <p:xfrm>
          <a:off x="1289185" y="2183597"/>
          <a:ext cx="2094326" cy="843260"/>
        </p:xfrm>
        <a:graphic>
          <a:graphicData uri="http://schemas.openxmlformats.org/drawingml/2006/table">
            <a:tbl>
              <a:tblPr firstRow="1" bandRow="1">
                <a:tableStyleId>{5C22544A-7EE6-4342-B048-85BDC9FD1C3A}</a:tableStyleId>
              </a:tblPr>
              <a:tblGrid>
                <a:gridCol w="419170">
                  <a:extLst>
                    <a:ext uri="{9D8B030D-6E8A-4147-A177-3AD203B41FA5}">
                      <a16:colId xmlns:a16="http://schemas.microsoft.com/office/drawing/2014/main" val="2723552859"/>
                    </a:ext>
                  </a:extLst>
                </a:gridCol>
                <a:gridCol w="419170">
                  <a:extLst>
                    <a:ext uri="{9D8B030D-6E8A-4147-A177-3AD203B41FA5}">
                      <a16:colId xmlns:a16="http://schemas.microsoft.com/office/drawing/2014/main" val="373645278"/>
                    </a:ext>
                  </a:extLst>
                </a:gridCol>
                <a:gridCol w="418662">
                  <a:extLst>
                    <a:ext uri="{9D8B030D-6E8A-4147-A177-3AD203B41FA5}">
                      <a16:colId xmlns:a16="http://schemas.microsoft.com/office/drawing/2014/main" val="2066185207"/>
                    </a:ext>
                  </a:extLst>
                </a:gridCol>
                <a:gridCol w="418662">
                  <a:extLst>
                    <a:ext uri="{9D8B030D-6E8A-4147-A177-3AD203B41FA5}">
                      <a16:colId xmlns:a16="http://schemas.microsoft.com/office/drawing/2014/main" val="154007935"/>
                    </a:ext>
                  </a:extLst>
                </a:gridCol>
                <a:gridCol w="418662">
                  <a:extLst>
                    <a:ext uri="{9D8B030D-6E8A-4147-A177-3AD203B41FA5}">
                      <a16:colId xmlns:a16="http://schemas.microsoft.com/office/drawing/2014/main" val="1131474949"/>
                    </a:ext>
                  </a:extLst>
                </a:gridCol>
              </a:tblGrid>
              <a:tr h="421630">
                <a:tc>
                  <a:txBody>
                    <a:bodyPr/>
                    <a:lstStyle/>
                    <a:p>
                      <a:pPr algn="l">
                        <a:lnSpc>
                          <a:spcPct val="107000"/>
                        </a:lnSpc>
                      </a:pPr>
                      <a:endParaRPr lang="en-GB" sz="1800" dirty="0">
                        <a:effectLst/>
                        <a:latin typeface="Calibri" panose="020F0502020204030204" pitchFamily="34" charset="0"/>
                        <a:cs typeface="Times New Roman" panose="02020603050405020304" pitchFamily="18" charset="0"/>
                      </a:endParaRPr>
                    </a:p>
                  </a:txBody>
                  <a:tcPr marL="54416" marR="54416" marT="27207" marB="27207">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endParaRPr lang="en-GB" sz="1800" dirty="0"/>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p>
                  </a:txBody>
                  <a:tcPr marL="54416" marR="54416" marT="27207" marB="27207"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435984"/>
                  </a:ext>
                </a:extLst>
              </a:tr>
              <a:tr h="421630">
                <a:tc>
                  <a:txBody>
                    <a:bodyPr/>
                    <a:lstStyle/>
                    <a:p>
                      <a:pPr algn="ctr">
                        <a:lnSpc>
                          <a:spcPct val="107000"/>
                        </a:lnSpc>
                        <a:spcAft>
                          <a:spcPts val="0"/>
                        </a:spcAft>
                      </a:pPr>
                      <a:r>
                        <a:rPr lang="en-GB" sz="1800" kern="1200" dirty="0">
                          <a:effectLst/>
                          <a:latin typeface="+mn-lt"/>
                          <a:ea typeface="+mn-ea"/>
                          <a:cs typeface="+mn-cs"/>
                        </a:rPr>
                        <a:t>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kern="1200" dirty="0">
                          <a:effectLst/>
                          <a:latin typeface="+mn-lt"/>
                          <a:ea typeface="+mn-ea"/>
                          <a:cs typeface="+mn-cs"/>
                        </a:rPr>
                        <a:t>6</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b="0" kern="1200" baseline="0" dirty="0">
                          <a:solidFill>
                            <a:schemeClr val="tx1"/>
                          </a:solidFill>
                          <a:effectLst/>
                          <a:latin typeface="+mn-lt"/>
                          <a:ea typeface="+mn-ea"/>
                          <a:cs typeface="+mn-cs"/>
                        </a:rPr>
                        <a:t>5</a:t>
                      </a:r>
                      <a:endParaRPr lang="en-GB" sz="180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dirty="0">
                          <a:effectLst/>
                          <a:latin typeface="+mn-lt"/>
                          <a:ea typeface="+mn-ea"/>
                          <a:cs typeface="+mn-cs"/>
                        </a:rPr>
                        <a:t>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kern="1200" baseline="0" dirty="0">
                          <a:effectLst/>
                          <a:latin typeface="+mn-lt"/>
                          <a:ea typeface="+mn-ea"/>
                          <a:cs typeface="+mn-cs"/>
                        </a:rPr>
                        <a:t>6</a:t>
                      </a:r>
                      <a:endParaRPr lang="en-GB" sz="18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409642967"/>
                  </a:ext>
                </a:extLst>
              </a:tr>
            </a:tbl>
          </a:graphicData>
        </a:graphic>
      </p:graphicFrame>
      <p:graphicFrame>
        <p:nvGraphicFramePr>
          <p:cNvPr id="21" name="Sum b"/>
          <p:cNvGraphicFramePr>
            <a:graphicFrameLocks noGrp="1"/>
          </p:cNvGraphicFramePr>
          <p:nvPr>
            <p:extLst>
              <p:ext uri="{D42A27DB-BD31-4B8C-83A1-F6EECF244321}">
                <p14:modId xmlns:p14="http://schemas.microsoft.com/office/powerpoint/2010/main" val="1736843041"/>
              </p:ext>
            </p:extLst>
          </p:nvPr>
        </p:nvGraphicFramePr>
        <p:xfrm>
          <a:off x="1291589" y="3106268"/>
          <a:ext cx="2094326" cy="854504"/>
        </p:xfrm>
        <a:graphic>
          <a:graphicData uri="http://schemas.openxmlformats.org/drawingml/2006/table">
            <a:tbl>
              <a:tblPr firstRow="1" bandRow="1">
                <a:tableStyleId>{5C22544A-7EE6-4342-B048-85BDC9FD1C3A}</a:tableStyleId>
              </a:tblPr>
              <a:tblGrid>
                <a:gridCol w="419170">
                  <a:extLst>
                    <a:ext uri="{9D8B030D-6E8A-4147-A177-3AD203B41FA5}">
                      <a16:colId xmlns:a16="http://schemas.microsoft.com/office/drawing/2014/main" val="2723552859"/>
                    </a:ext>
                  </a:extLst>
                </a:gridCol>
                <a:gridCol w="419170">
                  <a:extLst>
                    <a:ext uri="{9D8B030D-6E8A-4147-A177-3AD203B41FA5}">
                      <a16:colId xmlns:a16="http://schemas.microsoft.com/office/drawing/2014/main" val="373645278"/>
                    </a:ext>
                  </a:extLst>
                </a:gridCol>
                <a:gridCol w="418662">
                  <a:extLst>
                    <a:ext uri="{9D8B030D-6E8A-4147-A177-3AD203B41FA5}">
                      <a16:colId xmlns:a16="http://schemas.microsoft.com/office/drawing/2014/main" val="2066185207"/>
                    </a:ext>
                  </a:extLst>
                </a:gridCol>
                <a:gridCol w="418662">
                  <a:extLst>
                    <a:ext uri="{9D8B030D-6E8A-4147-A177-3AD203B41FA5}">
                      <a16:colId xmlns:a16="http://schemas.microsoft.com/office/drawing/2014/main" val="154007935"/>
                    </a:ext>
                  </a:extLst>
                </a:gridCol>
                <a:gridCol w="418662">
                  <a:extLst>
                    <a:ext uri="{9D8B030D-6E8A-4147-A177-3AD203B41FA5}">
                      <a16:colId xmlns:a16="http://schemas.microsoft.com/office/drawing/2014/main" val="1131474949"/>
                    </a:ext>
                  </a:extLst>
                </a:gridCol>
              </a:tblGrid>
              <a:tr h="427252">
                <a:tc>
                  <a:txBody>
                    <a:bodyPr/>
                    <a:lstStyle/>
                    <a:p>
                      <a:pPr algn="l">
                        <a:lnSpc>
                          <a:spcPct val="107000"/>
                        </a:lnSpc>
                      </a:pPr>
                      <a:endParaRPr lang="en-GB" sz="1800" dirty="0">
                        <a:effectLst/>
                        <a:latin typeface="Calibri" panose="020F0502020204030204" pitchFamily="34" charset="0"/>
                        <a:cs typeface="Times New Roman" panose="02020603050405020304" pitchFamily="18" charset="0"/>
                      </a:endParaRPr>
                    </a:p>
                  </a:txBody>
                  <a:tcPr marL="54416" marR="54416" marT="27207" marB="27207">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endParaRPr lang="en-GB" sz="1800" dirty="0"/>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p>
                  </a:txBody>
                  <a:tcPr marL="54416" marR="54416" marT="27207" marB="27207"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1800" b="1" dirty="0">
                        <a:solidFill>
                          <a:srgbClr val="6CBB84"/>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435984"/>
                  </a:ext>
                </a:extLst>
              </a:tr>
              <a:tr h="427252">
                <a:tc>
                  <a:txBody>
                    <a:bodyPr/>
                    <a:lstStyle/>
                    <a:p>
                      <a:pPr algn="ctr">
                        <a:lnSpc>
                          <a:spcPct val="107000"/>
                        </a:lnSpc>
                        <a:spcAft>
                          <a:spcPts val="0"/>
                        </a:spcAft>
                      </a:pPr>
                      <a:r>
                        <a:rPr lang="en-GB" sz="1800" kern="1200" dirty="0">
                          <a:effectLst/>
                          <a:latin typeface="+mn-lt"/>
                          <a:ea typeface="+mn-ea"/>
                          <a:cs typeface="+mn-cs"/>
                        </a:rPr>
                        <a:t>4</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kern="1200" dirty="0">
                          <a:effectLst/>
                          <a:latin typeface="+mn-lt"/>
                          <a:ea typeface="+mn-ea"/>
                          <a:cs typeface="+mn-cs"/>
                        </a:rPr>
                        <a:t>4</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b="0" kern="1200" baseline="0" dirty="0">
                          <a:solidFill>
                            <a:schemeClr val="tx1"/>
                          </a:solidFill>
                          <a:effectLst/>
                          <a:latin typeface="+mn-lt"/>
                          <a:ea typeface="+mn-ea"/>
                          <a:cs typeface="+mn-cs"/>
                        </a:rPr>
                        <a:t>5</a:t>
                      </a:r>
                      <a:endParaRPr lang="en-GB" sz="1800" b="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dirty="0">
                          <a:effectLst/>
                          <a:latin typeface="+mn-lt"/>
                          <a:ea typeface="+mn-ea"/>
                          <a:cs typeface="+mn-cs"/>
                        </a:rPr>
                        <a:t>6</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kern="1200" baseline="0" dirty="0">
                          <a:effectLst/>
                          <a:latin typeface="+mn-lt"/>
                          <a:ea typeface="+mn-ea"/>
                          <a:cs typeface="+mn-cs"/>
                        </a:rPr>
                        <a:t>8</a:t>
                      </a:r>
                      <a:endParaRPr lang="en-GB" sz="18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4416" marR="54416" marT="27207" marB="27207" anchor="ctr">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409642967"/>
                  </a:ext>
                </a:extLst>
              </a:tr>
            </a:tbl>
          </a:graphicData>
        </a:graphic>
      </p:graphicFrame>
      <p:sp>
        <p:nvSpPr>
          <p:cNvPr id="22" name="TextBox 21"/>
          <p:cNvSpPr txBox="1"/>
          <p:nvPr/>
        </p:nvSpPr>
        <p:spPr>
          <a:xfrm>
            <a:off x="2471811" y="4906622"/>
            <a:ext cx="1602442" cy="369332"/>
          </a:xfrm>
          <a:prstGeom prst="rect">
            <a:avLst/>
          </a:prstGeom>
          <a:noFill/>
        </p:spPr>
        <p:txBody>
          <a:bodyPr wrap="square" rtlCol="0">
            <a:spAutoFit/>
          </a:bodyPr>
          <a:lstStyle/>
          <a:p>
            <a:r>
              <a:rPr lang="en-GB" b="1" dirty="0">
                <a:solidFill>
                  <a:srgbClr val="019442"/>
                </a:solidFill>
              </a:rPr>
              <a:t>1401</a:t>
            </a:r>
          </a:p>
        </p:txBody>
      </p:sp>
      <p:sp>
        <p:nvSpPr>
          <p:cNvPr id="23" name="TextBox 22"/>
          <p:cNvSpPr txBox="1"/>
          <p:nvPr/>
        </p:nvSpPr>
        <p:spPr>
          <a:xfrm>
            <a:off x="2385194" y="4177529"/>
            <a:ext cx="1602442" cy="369332"/>
          </a:xfrm>
          <a:prstGeom prst="rect">
            <a:avLst/>
          </a:prstGeom>
          <a:noFill/>
        </p:spPr>
        <p:txBody>
          <a:bodyPr wrap="square" rtlCol="0">
            <a:spAutoFit/>
          </a:bodyPr>
          <a:lstStyle/>
          <a:p>
            <a:r>
              <a:rPr lang="en-GB" b="1" dirty="0">
                <a:solidFill>
                  <a:srgbClr val="019442"/>
                </a:solidFill>
              </a:rPr>
              <a:t>1202</a:t>
            </a:r>
          </a:p>
        </p:txBody>
      </p:sp>
      <p:sp>
        <p:nvSpPr>
          <p:cNvPr id="24" name="List Answer C"/>
          <p:cNvSpPr txBox="1"/>
          <p:nvPr/>
        </p:nvSpPr>
        <p:spPr>
          <a:xfrm>
            <a:off x="4999060" y="4196581"/>
            <a:ext cx="1602442" cy="369332"/>
          </a:xfrm>
          <a:prstGeom prst="rect">
            <a:avLst/>
          </a:prstGeom>
          <a:noFill/>
        </p:spPr>
        <p:txBody>
          <a:bodyPr wrap="square" rtlCol="0">
            <a:spAutoFit/>
          </a:bodyPr>
          <a:lstStyle/>
          <a:p>
            <a:r>
              <a:rPr lang="en-GB" b="1" dirty="0">
                <a:solidFill>
                  <a:srgbClr val="019442"/>
                </a:solidFill>
                <a:latin typeface="Kalam" panose="02000000000000000000" pitchFamily="2" charset="0"/>
                <a:cs typeface="Kalam" panose="02000000000000000000" pitchFamily="2" charset="0"/>
              </a:rPr>
              <a:t>1202</a:t>
            </a:r>
          </a:p>
        </p:txBody>
      </p:sp>
      <p:sp>
        <p:nvSpPr>
          <p:cNvPr id="25" name="List Answer B"/>
          <p:cNvSpPr txBox="1"/>
          <p:nvPr/>
        </p:nvSpPr>
        <p:spPr>
          <a:xfrm>
            <a:off x="4984770" y="3777682"/>
            <a:ext cx="1602442" cy="369332"/>
          </a:xfrm>
          <a:prstGeom prst="rect">
            <a:avLst/>
          </a:prstGeom>
          <a:noFill/>
        </p:spPr>
        <p:txBody>
          <a:bodyPr wrap="square" rtlCol="0">
            <a:spAutoFit/>
          </a:bodyPr>
          <a:lstStyle/>
          <a:p>
            <a:r>
              <a:rPr lang="en-GB" b="1" dirty="0">
                <a:solidFill>
                  <a:srgbClr val="019442"/>
                </a:solidFill>
                <a:latin typeface="Kalam" panose="02000000000000000000" pitchFamily="2" charset="0"/>
                <a:cs typeface="Kalam" panose="02000000000000000000" pitchFamily="2" charset="0"/>
              </a:rPr>
              <a:t>1142</a:t>
            </a:r>
          </a:p>
        </p:txBody>
      </p:sp>
      <p:sp>
        <p:nvSpPr>
          <p:cNvPr id="26" name="List Answer A"/>
          <p:cNvSpPr txBox="1"/>
          <p:nvPr/>
        </p:nvSpPr>
        <p:spPr>
          <a:xfrm>
            <a:off x="4973657" y="3339328"/>
            <a:ext cx="1602442" cy="369332"/>
          </a:xfrm>
          <a:prstGeom prst="rect">
            <a:avLst/>
          </a:prstGeom>
          <a:noFill/>
        </p:spPr>
        <p:txBody>
          <a:bodyPr wrap="square" rtlCol="0">
            <a:spAutoFit/>
          </a:bodyPr>
          <a:lstStyle/>
          <a:p>
            <a:r>
              <a:rPr lang="en-GB" b="1" dirty="0">
                <a:solidFill>
                  <a:srgbClr val="019442"/>
                </a:solidFill>
                <a:latin typeface="Kalam" panose="02000000000000000000" pitchFamily="2" charset="0"/>
                <a:cs typeface="Kalam" panose="02000000000000000000" pitchFamily="2" charset="0"/>
              </a:rPr>
              <a:t>2172</a:t>
            </a:r>
          </a:p>
        </p:txBody>
      </p:sp>
      <p:sp>
        <p:nvSpPr>
          <p:cNvPr id="27" name="List Answer D"/>
          <p:cNvSpPr txBox="1"/>
          <p:nvPr/>
        </p:nvSpPr>
        <p:spPr>
          <a:xfrm>
            <a:off x="5018108" y="4615682"/>
            <a:ext cx="1602442" cy="369332"/>
          </a:xfrm>
          <a:prstGeom prst="rect">
            <a:avLst/>
          </a:prstGeom>
          <a:noFill/>
        </p:spPr>
        <p:txBody>
          <a:bodyPr wrap="square" rtlCol="0">
            <a:spAutoFit/>
          </a:bodyPr>
          <a:lstStyle/>
          <a:p>
            <a:r>
              <a:rPr lang="en-GB" b="1" dirty="0">
                <a:solidFill>
                  <a:srgbClr val="019442"/>
                </a:solidFill>
                <a:latin typeface="Kalam" panose="02000000000000000000" pitchFamily="2" charset="0"/>
                <a:cs typeface="Kalam" panose="02000000000000000000" pitchFamily="2" charset="0"/>
              </a:rPr>
              <a:t>1401</a:t>
            </a:r>
          </a:p>
        </p:txBody>
      </p:sp>
      <p:sp>
        <p:nvSpPr>
          <p:cNvPr id="28" name="Rectangle 27">
            <a:hlinkClick r:id="rId4"/>
          </p:cNvPr>
          <p:cNvSpPr/>
          <p:nvPr/>
        </p:nvSpPr>
        <p:spPr>
          <a:xfrm>
            <a:off x="8499107" y="6660681"/>
            <a:ext cx="616018" cy="158749"/>
          </a:xfrm>
          <a:prstGeom prst="rect">
            <a:avLst/>
          </a:prstGeom>
          <a:solidFill>
            <a:schemeClr val="tx1">
              <a:lumMod val="10000"/>
              <a:lumOff val="90000"/>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30" name="Rectangle 29"/>
          <p:cNvSpPr/>
          <p:nvPr/>
        </p:nvSpPr>
        <p:spPr>
          <a:xfrm>
            <a:off x="445574" y="702863"/>
            <a:ext cx="2701887"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4 Digits by 1 Digit</a:t>
            </a:r>
          </a:p>
        </p:txBody>
      </p:sp>
      <p:sp>
        <p:nvSpPr>
          <p:cNvPr id="6" name="TextBox 5"/>
          <p:cNvSpPr txBox="1"/>
          <p:nvPr/>
        </p:nvSpPr>
        <p:spPr>
          <a:xfrm>
            <a:off x="2500313" y="2575188"/>
            <a:ext cx="161925" cy="369332"/>
          </a:xfrm>
          <a:prstGeom prst="rect">
            <a:avLst/>
          </a:prstGeom>
          <a:noFill/>
        </p:spPr>
        <p:txBody>
          <a:bodyPr wrap="square" rtlCol="0">
            <a:spAutoFit/>
          </a:bodyPr>
          <a:lstStyle/>
          <a:p>
            <a:r>
              <a:rPr lang="en-GB" b="1" baseline="30000" dirty="0">
                <a:solidFill>
                  <a:srgbClr val="019442"/>
                </a:solidFill>
              </a:rPr>
              <a:t>2</a:t>
            </a:r>
            <a:endParaRPr lang="en-GB" b="1" dirty="0"/>
          </a:p>
        </p:txBody>
      </p:sp>
      <p:sp>
        <p:nvSpPr>
          <p:cNvPr id="8" name="Rectangle 7"/>
          <p:cNvSpPr/>
          <p:nvPr/>
        </p:nvSpPr>
        <p:spPr>
          <a:xfrm>
            <a:off x="2188046" y="2200565"/>
            <a:ext cx="279244" cy="369332"/>
          </a:xfrm>
          <a:prstGeom prst="rect">
            <a:avLst/>
          </a:prstGeom>
        </p:spPr>
        <p:txBody>
          <a:bodyPr wrap="none">
            <a:spAutoFit/>
          </a:bodyPr>
          <a:lstStyle/>
          <a:p>
            <a:pPr algn="ctr"/>
            <a:r>
              <a:rPr lang="en-GB" b="1" dirty="0">
                <a:solidFill>
                  <a:srgbClr val="019442"/>
                </a:solidFill>
              </a:rPr>
              <a:t>1</a:t>
            </a:r>
          </a:p>
        </p:txBody>
      </p:sp>
      <p:sp>
        <p:nvSpPr>
          <p:cNvPr id="35" name="Rectangle 34"/>
          <p:cNvSpPr/>
          <p:nvPr/>
        </p:nvSpPr>
        <p:spPr>
          <a:xfrm>
            <a:off x="2590661" y="2200565"/>
            <a:ext cx="300083" cy="369332"/>
          </a:xfrm>
          <a:prstGeom prst="rect">
            <a:avLst/>
          </a:prstGeom>
        </p:spPr>
        <p:txBody>
          <a:bodyPr wrap="none">
            <a:spAutoFit/>
          </a:bodyPr>
          <a:lstStyle/>
          <a:p>
            <a:pPr algn="ctr"/>
            <a:r>
              <a:rPr lang="en-GB" b="1" dirty="0">
                <a:solidFill>
                  <a:srgbClr val="019442"/>
                </a:solidFill>
              </a:rPr>
              <a:t>7</a:t>
            </a:r>
          </a:p>
        </p:txBody>
      </p:sp>
      <p:sp>
        <p:nvSpPr>
          <p:cNvPr id="36" name="Rectangle 35"/>
          <p:cNvSpPr/>
          <p:nvPr/>
        </p:nvSpPr>
        <p:spPr>
          <a:xfrm>
            <a:off x="3014116" y="2200565"/>
            <a:ext cx="306494" cy="369332"/>
          </a:xfrm>
          <a:prstGeom prst="rect">
            <a:avLst/>
          </a:prstGeom>
        </p:spPr>
        <p:txBody>
          <a:bodyPr wrap="none">
            <a:spAutoFit/>
          </a:bodyPr>
          <a:lstStyle/>
          <a:p>
            <a:pPr algn="ctr"/>
            <a:r>
              <a:rPr lang="en-GB" b="1" dirty="0">
                <a:solidFill>
                  <a:srgbClr val="019442"/>
                </a:solidFill>
              </a:rPr>
              <a:t>2</a:t>
            </a:r>
          </a:p>
        </p:txBody>
      </p:sp>
      <p:sp>
        <p:nvSpPr>
          <p:cNvPr id="37" name="Rectangle 36"/>
          <p:cNvSpPr/>
          <p:nvPr/>
        </p:nvSpPr>
        <p:spPr>
          <a:xfrm>
            <a:off x="1758181" y="2200565"/>
            <a:ext cx="306494" cy="369332"/>
          </a:xfrm>
          <a:prstGeom prst="rect">
            <a:avLst/>
          </a:prstGeom>
        </p:spPr>
        <p:txBody>
          <a:bodyPr wrap="none">
            <a:spAutoFit/>
          </a:bodyPr>
          <a:lstStyle/>
          <a:p>
            <a:pPr algn="ctr"/>
            <a:r>
              <a:rPr lang="en-GB" b="1" dirty="0">
                <a:solidFill>
                  <a:srgbClr val="019442"/>
                </a:solidFill>
              </a:rPr>
              <a:t>2</a:t>
            </a:r>
          </a:p>
        </p:txBody>
      </p:sp>
      <p:sp>
        <p:nvSpPr>
          <p:cNvPr id="38" name="TextBox 37"/>
          <p:cNvSpPr txBox="1"/>
          <p:nvPr/>
        </p:nvSpPr>
        <p:spPr>
          <a:xfrm>
            <a:off x="2500313" y="3541048"/>
            <a:ext cx="161925" cy="369332"/>
          </a:xfrm>
          <a:prstGeom prst="rect">
            <a:avLst/>
          </a:prstGeom>
          <a:noFill/>
        </p:spPr>
        <p:txBody>
          <a:bodyPr wrap="square" rtlCol="0">
            <a:spAutoFit/>
          </a:bodyPr>
          <a:lstStyle/>
          <a:p>
            <a:r>
              <a:rPr lang="en-GB" b="1" baseline="30000" dirty="0">
                <a:solidFill>
                  <a:srgbClr val="019442"/>
                </a:solidFill>
              </a:rPr>
              <a:t>1</a:t>
            </a:r>
            <a:endParaRPr lang="en-GB" b="1" dirty="0"/>
          </a:p>
        </p:txBody>
      </p:sp>
      <p:sp>
        <p:nvSpPr>
          <p:cNvPr id="39" name="Rectangle 38"/>
          <p:cNvSpPr/>
          <p:nvPr/>
        </p:nvSpPr>
        <p:spPr>
          <a:xfrm>
            <a:off x="2188046" y="3166425"/>
            <a:ext cx="279244" cy="369332"/>
          </a:xfrm>
          <a:prstGeom prst="rect">
            <a:avLst/>
          </a:prstGeom>
        </p:spPr>
        <p:txBody>
          <a:bodyPr wrap="none">
            <a:spAutoFit/>
          </a:bodyPr>
          <a:lstStyle/>
          <a:p>
            <a:pPr algn="ctr"/>
            <a:r>
              <a:rPr lang="en-GB" b="1" dirty="0">
                <a:solidFill>
                  <a:srgbClr val="019442"/>
                </a:solidFill>
              </a:rPr>
              <a:t>1</a:t>
            </a:r>
          </a:p>
        </p:txBody>
      </p:sp>
      <p:sp>
        <p:nvSpPr>
          <p:cNvPr id="40" name="Rectangle 39"/>
          <p:cNvSpPr/>
          <p:nvPr/>
        </p:nvSpPr>
        <p:spPr>
          <a:xfrm>
            <a:off x="2581043" y="3166425"/>
            <a:ext cx="319319" cy="369332"/>
          </a:xfrm>
          <a:prstGeom prst="rect">
            <a:avLst/>
          </a:prstGeom>
        </p:spPr>
        <p:txBody>
          <a:bodyPr wrap="none">
            <a:spAutoFit/>
          </a:bodyPr>
          <a:lstStyle/>
          <a:p>
            <a:pPr algn="ctr"/>
            <a:r>
              <a:rPr lang="en-GB" b="1" dirty="0">
                <a:solidFill>
                  <a:srgbClr val="019442"/>
                </a:solidFill>
              </a:rPr>
              <a:t>4</a:t>
            </a:r>
          </a:p>
        </p:txBody>
      </p:sp>
      <p:sp>
        <p:nvSpPr>
          <p:cNvPr id="41" name="Rectangle 40"/>
          <p:cNvSpPr/>
          <p:nvPr/>
        </p:nvSpPr>
        <p:spPr>
          <a:xfrm>
            <a:off x="3014116" y="3166425"/>
            <a:ext cx="306494" cy="369332"/>
          </a:xfrm>
          <a:prstGeom prst="rect">
            <a:avLst/>
          </a:prstGeom>
        </p:spPr>
        <p:txBody>
          <a:bodyPr wrap="none">
            <a:spAutoFit/>
          </a:bodyPr>
          <a:lstStyle/>
          <a:p>
            <a:pPr algn="ctr"/>
            <a:r>
              <a:rPr lang="en-GB" b="1" dirty="0">
                <a:solidFill>
                  <a:srgbClr val="019442"/>
                </a:solidFill>
              </a:rPr>
              <a:t>2</a:t>
            </a:r>
          </a:p>
        </p:txBody>
      </p:sp>
      <p:sp>
        <p:nvSpPr>
          <p:cNvPr id="42" name="Rectangle 41"/>
          <p:cNvSpPr/>
          <p:nvPr/>
        </p:nvSpPr>
        <p:spPr>
          <a:xfrm>
            <a:off x="1771806" y="3166425"/>
            <a:ext cx="279244" cy="369332"/>
          </a:xfrm>
          <a:prstGeom prst="rect">
            <a:avLst/>
          </a:prstGeom>
        </p:spPr>
        <p:txBody>
          <a:bodyPr wrap="none">
            <a:spAutoFit/>
          </a:bodyPr>
          <a:lstStyle/>
          <a:p>
            <a:pPr algn="ctr"/>
            <a:r>
              <a:rPr lang="en-GB" b="1" dirty="0">
                <a:solidFill>
                  <a:srgbClr val="019442"/>
                </a:solidFill>
              </a:rPr>
              <a:t>1</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par>
                                <p:cTn id="26" presetID="10" presetClass="entr" presetSubtype="0" fill="hold" grpId="0" nodeType="withEffect">
                                  <p:stCondLst>
                                    <p:cond delay="50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fade">
                                      <p:cBhvr>
                                        <p:cTn id="38" dur="500"/>
                                        <p:tgtEl>
                                          <p:spTgt spid="39"/>
                                        </p:tgtEl>
                                      </p:cBhvr>
                                    </p:animEffect>
                                  </p:childTnLst>
                                </p:cTn>
                              </p:par>
                              <p:par>
                                <p:cTn id="39" presetID="10" presetClass="entr" presetSubtype="0" fill="hold" grpId="0" nodeType="withEffect">
                                  <p:stCondLst>
                                    <p:cond delay="25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500"/>
                                        <p:tgtEl>
                                          <p:spTgt spid="41"/>
                                        </p:tgtEl>
                                      </p:cBhvr>
                                    </p:animEffect>
                                  </p:childTnLst>
                                </p:cTn>
                              </p:par>
                              <p:par>
                                <p:cTn id="52" presetID="10" presetClass="entr" presetSubtype="0" fill="hold" grpId="0" nodeType="withEffect">
                                  <p:stCondLst>
                                    <p:cond delay="50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par>
                                <p:cTn id="60" presetID="10" presetClass="entr" presetSubtype="0" fill="hold" grpId="0" nodeType="withEffect">
                                  <p:stCondLst>
                                    <p:cond delay="50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500"/>
                                        <p:tgtEl>
                                          <p:spTgt spid="22"/>
                                        </p:tgtEl>
                                      </p:cBhvr>
                                    </p:animEffect>
                                  </p:childTnLst>
                                </p:cTn>
                              </p:par>
                              <p:par>
                                <p:cTn id="68" presetID="10" presetClass="entr" presetSubtype="0" fill="hold" grpId="0" nodeType="withEffect">
                                  <p:stCondLst>
                                    <p:cond delay="500"/>
                                  </p:stCondLst>
                                  <p:childTnLst>
                                    <p:set>
                                      <p:cBhvr>
                                        <p:cTn id="69" dur="1" fill="hold">
                                          <p:stCondLst>
                                            <p:cond delay="0"/>
                                          </p:stCondLst>
                                        </p:cTn>
                                        <p:tgtEl>
                                          <p:spTgt spid="27"/>
                                        </p:tgtEl>
                                        <p:attrNameLst>
                                          <p:attrName>style.visibility</p:attrName>
                                        </p:attrNameLst>
                                      </p:cBhvr>
                                      <p:to>
                                        <p:strVal val="visible"/>
                                      </p:to>
                                    </p:set>
                                    <p:animEffect transition="in" filter="fade">
                                      <p:cBhvr>
                                        <p:cTn id="7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6" grpId="0"/>
      <p:bldP spid="8" grpId="0"/>
      <p:bldP spid="35" grpId="0"/>
      <p:bldP spid="36" grpId="0"/>
      <p:bldP spid="37" grpId="0"/>
      <p:bldP spid="38" grpId="0"/>
      <p:bldP spid="39" grpId="0"/>
      <p:bldP spid="40" grpId="0"/>
      <p:bldP spid="41" grpId="0"/>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0" name="Rectangle 29"/>
          <p:cNvSpPr/>
          <p:nvPr/>
        </p:nvSpPr>
        <p:spPr>
          <a:xfrm>
            <a:off x="3133056"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68" name="Straight Connector 67"/>
          <p:cNvCxnSpPr/>
          <p:nvPr/>
        </p:nvCxnSpPr>
        <p:spPr>
          <a:xfrm>
            <a:off x="314829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32955"/>
            <a:ext cx="7629517" cy="1107996"/>
          </a:xfrm>
          <a:prstGeom prst="rect">
            <a:avLst/>
          </a:prstGeom>
          <a:noFill/>
        </p:spPr>
        <p:txBody>
          <a:bodyPr wrap="square" lIns="0" tIns="0" rIns="0" bIns="0" rtlCol="0">
            <a:spAutoFit/>
          </a:bodyPr>
          <a:lstStyle/>
          <a:p>
            <a:r>
              <a:rPr lang="en-GB" dirty="0"/>
              <a:t>Fernando the chef is trying to complete a calculation for ingredients.  </a:t>
            </a:r>
            <a:br>
              <a:rPr lang="en-GB" dirty="0"/>
            </a:br>
            <a:r>
              <a:rPr lang="en-GB" dirty="0"/>
              <a:t>He has started but is stuck and doesn’t know what to do next. </a:t>
            </a:r>
            <a:br>
              <a:rPr lang="en-GB" dirty="0"/>
            </a:br>
            <a:r>
              <a:rPr lang="en-GB" dirty="0"/>
              <a:t>Why is Fernando stuck? Explain your thinking and work out the calculation for him.</a:t>
            </a:r>
          </a:p>
        </p:txBody>
      </p:sp>
      <p:graphicFrame>
        <p:nvGraphicFramePr>
          <p:cNvPr id="15" name="Table 14"/>
          <p:cNvGraphicFramePr>
            <a:graphicFrameLocks noGrp="1"/>
          </p:cNvGraphicFramePr>
          <p:nvPr>
            <p:extLst>
              <p:ext uri="{D42A27DB-BD31-4B8C-83A1-F6EECF244321}">
                <p14:modId xmlns:p14="http://schemas.microsoft.com/office/powerpoint/2010/main" val="3901814237"/>
              </p:ext>
            </p:extLst>
          </p:nvPr>
        </p:nvGraphicFramePr>
        <p:xfrm>
          <a:off x="764347" y="2515767"/>
          <a:ext cx="3195587" cy="1112648"/>
        </p:xfrm>
        <a:graphic>
          <a:graphicData uri="http://schemas.openxmlformats.org/drawingml/2006/table">
            <a:tbl>
              <a:tblPr firstRow="1" bandRow="1">
                <a:tableStyleId>{5C22544A-7EE6-4342-B048-85BDC9FD1C3A}</a:tableStyleId>
              </a:tblPr>
              <a:tblGrid>
                <a:gridCol w="639583">
                  <a:extLst>
                    <a:ext uri="{9D8B030D-6E8A-4147-A177-3AD203B41FA5}">
                      <a16:colId xmlns:a16="http://schemas.microsoft.com/office/drawing/2014/main" val="2723552859"/>
                    </a:ext>
                  </a:extLst>
                </a:gridCol>
                <a:gridCol w="639583">
                  <a:extLst>
                    <a:ext uri="{9D8B030D-6E8A-4147-A177-3AD203B41FA5}">
                      <a16:colId xmlns:a16="http://schemas.microsoft.com/office/drawing/2014/main" val="373645278"/>
                    </a:ext>
                  </a:extLst>
                </a:gridCol>
                <a:gridCol w="638807">
                  <a:extLst>
                    <a:ext uri="{9D8B030D-6E8A-4147-A177-3AD203B41FA5}">
                      <a16:colId xmlns:a16="http://schemas.microsoft.com/office/drawing/2014/main" val="2066185207"/>
                    </a:ext>
                  </a:extLst>
                </a:gridCol>
                <a:gridCol w="638807">
                  <a:extLst>
                    <a:ext uri="{9D8B030D-6E8A-4147-A177-3AD203B41FA5}">
                      <a16:colId xmlns:a16="http://schemas.microsoft.com/office/drawing/2014/main" val="154007935"/>
                    </a:ext>
                  </a:extLst>
                </a:gridCol>
                <a:gridCol w="638807">
                  <a:extLst>
                    <a:ext uri="{9D8B030D-6E8A-4147-A177-3AD203B41FA5}">
                      <a16:colId xmlns:a16="http://schemas.microsoft.com/office/drawing/2014/main" val="1131474949"/>
                    </a:ext>
                  </a:extLst>
                </a:gridCol>
              </a:tblGrid>
              <a:tr h="556324">
                <a:tc>
                  <a:txBody>
                    <a:bodyPr/>
                    <a:lstStyle/>
                    <a:p>
                      <a:pPr algn="l">
                        <a:lnSpc>
                          <a:spcPct val="107000"/>
                        </a:lnSpc>
                      </a:pPr>
                      <a:endParaRPr lang="en-GB" sz="1800" dirty="0">
                        <a:effectLst/>
                        <a:latin typeface="+mn-lt"/>
                        <a:cs typeface="Times New Roman" panose="02020603050405020304" pitchFamily="18" charset="0"/>
                      </a:endParaRPr>
                    </a:p>
                  </a:txBody>
                  <a:tcPr marL="119083" marR="119083" marT="59541" marB="59541">
                    <a:solidFill>
                      <a:schemeClr val="bg1"/>
                    </a:solidFill>
                  </a:tcPr>
                </a:tc>
                <a:tc>
                  <a:txBody>
                    <a:bodyPr/>
                    <a:lstStyle/>
                    <a:p>
                      <a:pPr algn="l">
                        <a:lnSpc>
                          <a:spcPct val="107000"/>
                        </a:lnSpc>
                      </a:pPr>
                      <a:endParaRPr lang="en-GB" sz="1800" dirty="0">
                        <a:effectLst/>
                        <a:latin typeface="+mn-lt"/>
                        <a:cs typeface="Times New Roman" panose="02020603050405020304" pitchFamily="18" charset="0"/>
                      </a:endParaRPr>
                    </a:p>
                  </a:txBody>
                  <a:tcPr marL="119083" marR="119083" marT="59541" marB="59541"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b="0" dirty="0">
                          <a:solidFill>
                            <a:schemeClr val="tx1"/>
                          </a:solidFill>
                          <a:effectLst/>
                          <a:latin typeface="+mn-lt"/>
                          <a:ea typeface="+mn-ea"/>
                          <a:cs typeface="+mn-cs"/>
                        </a:rPr>
                        <a:t>2</a:t>
                      </a:r>
                      <a:endParaRPr lang="en-GB" sz="1800" b="0" dirty="0">
                        <a:solidFill>
                          <a:schemeClr val="tx1"/>
                        </a:solidFill>
                        <a:effectLst/>
                        <a:latin typeface="+mn-lt"/>
                        <a:ea typeface="Calibri" panose="020F0502020204030204" pitchFamily="34" charset="0"/>
                        <a:cs typeface="Times New Roman" panose="02020603050405020304" pitchFamily="18" charset="0"/>
                      </a:endParaRPr>
                    </a:p>
                  </a:txBody>
                  <a:tcPr marL="119083" marR="119083" marT="59541" marB="59541"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1800" b="0" dirty="0">
                        <a:solidFill>
                          <a:schemeClr val="tx1"/>
                        </a:solidFill>
                        <a:effectLst/>
                        <a:latin typeface="+mn-lt"/>
                        <a:ea typeface="Calibri" panose="020F0502020204030204" pitchFamily="34" charset="0"/>
                        <a:cs typeface="Times New Roman" panose="02020603050405020304" pitchFamily="18" charset="0"/>
                      </a:endParaRPr>
                    </a:p>
                  </a:txBody>
                  <a:tcPr marL="119083" marR="119083" marT="59541" marB="59541"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1800" b="0" dirty="0">
                        <a:solidFill>
                          <a:schemeClr val="tx1"/>
                        </a:solidFill>
                        <a:effectLst/>
                        <a:latin typeface="+mn-lt"/>
                        <a:ea typeface="Calibri" panose="020F0502020204030204" pitchFamily="34" charset="0"/>
                        <a:cs typeface="Times New Roman" panose="02020603050405020304" pitchFamily="18" charset="0"/>
                      </a:endParaRPr>
                    </a:p>
                  </a:txBody>
                  <a:tcPr marL="119083" marR="119083" marT="59541" marB="59541" anchor="ct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435984"/>
                  </a:ext>
                </a:extLst>
              </a:tr>
              <a:tr h="556324">
                <a:tc>
                  <a:txBody>
                    <a:bodyPr/>
                    <a:lstStyle/>
                    <a:p>
                      <a:pPr algn="ctr">
                        <a:lnSpc>
                          <a:spcPct val="107000"/>
                        </a:lnSpc>
                        <a:spcAft>
                          <a:spcPts val="0"/>
                        </a:spcAft>
                      </a:pPr>
                      <a:r>
                        <a:rPr lang="en-GB" sz="1800" kern="1200" dirty="0">
                          <a:effectLst/>
                          <a:latin typeface="+mn-lt"/>
                          <a:ea typeface="+mn-ea"/>
                          <a:cs typeface="+mn-cs"/>
                        </a:rPr>
                        <a:t>7</a:t>
                      </a:r>
                      <a:endParaRPr lang="en-GB" sz="1800" dirty="0">
                        <a:effectLst/>
                        <a:latin typeface="+mn-lt"/>
                        <a:ea typeface="Calibri" panose="020F0502020204030204" pitchFamily="34" charset="0"/>
                        <a:cs typeface="Times New Roman" panose="02020603050405020304" pitchFamily="18" charset="0"/>
                      </a:endParaRPr>
                    </a:p>
                  </a:txBody>
                  <a:tcPr marL="119083" marR="119083" marT="59541" marB="59541" anchor="ctr">
                    <a:lnR w="12700" cap="flat" cmpd="sng" algn="ctr">
                      <a:solidFill>
                        <a:schemeClr val="tx1"/>
                      </a:solidFill>
                      <a:prstDash val="solid"/>
                      <a:round/>
                      <a:headEnd type="none" w="med" len="med"/>
                      <a:tailEnd type="none" w="med" len="med"/>
                    </a:lnR>
                    <a:solidFill>
                      <a:schemeClr val="bg1"/>
                    </a:solidFill>
                  </a:tcPr>
                </a:tc>
                <a:tc>
                  <a:txBody>
                    <a:bodyPr/>
                    <a:lstStyle/>
                    <a:p>
                      <a:pPr algn="ctr">
                        <a:lnSpc>
                          <a:spcPct val="107000"/>
                        </a:lnSpc>
                        <a:spcAft>
                          <a:spcPts val="0"/>
                        </a:spcAft>
                      </a:pPr>
                      <a:r>
                        <a:rPr lang="en-GB" sz="1800" kern="1200" dirty="0">
                          <a:effectLst/>
                          <a:latin typeface="+mn-lt"/>
                          <a:ea typeface="+mn-ea"/>
                          <a:cs typeface="+mn-cs"/>
                        </a:rPr>
                        <a:t>2</a:t>
                      </a:r>
                      <a:endParaRPr lang="en-GB" sz="1800" dirty="0">
                        <a:effectLst/>
                        <a:latin typeface="+mn-lt"/>
                        <a:ea typeface="Calibri" panose="020F0502020204030204" pitchFamily="34" charset="0"/>
                        <a:cs typeface="Times New Roman" panose="02020603050405020304" pitchFamily="18" charset="0"/>
                      </a:endParaRPr>
                    </a:p>
                  </a:txBody>
                  <a:tcPr marL="119083" marR="119083" marT="59541" marB="59541"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r>
                        <a:rPr lang="en-GB" sz="1800" b="0" kern="1200" baseline="30000" dirty="0">
                          <a:solidFill>
                            <a:schemeClr val="tx1"/>
                          </a:solidFill>
                          <a:effectLst/>
                          <a:latin typeface="+mn-lt"/>
                          <a:ea typeface="+mn-ea"/>
                          <a:cs typeface="+mn-cs"/>
                        </a:rPr>
                        <a:t>2</a:t>
                      </a:r>
                      <a:r>
                        <a:rPr lang="en-GB" sz="1800" b="0" kern="1200" baseline="0" dirty="0">
                          <a:solidFill>
                            <a:schemeClr val="tx1"/>
                          </a:solidFill>
                          <a:effectLst/>
                          <a:latin typeface="+mn-lt"/>
                          <a:ea typeface="+mn-ea"/>
                          <a:cs typeface="+mn-cs"/>
                        </a:rPr>
                        <a:t>1</a:t>
                      </a:r>
                      <a:endParaRPr lang="en-GB" sz="1800" b="0" dirty="0">
                        <a:solidFill>
                          <a:schemeClr val="tx1"/>
                        </a:solidFill>
                        <a:effectLst/>
                        <a:latin typeface="+mn-lt"/>
                        <a:ea typeface="Calibri" panose="020F0502020204030204" pitchFamily="34" charset="0"/>
                        <a:cs typeface="Times New Roman" panose="02020603050405020304" pitchFamily="18" charset="0"/>
                      </a:endParaRPr>
                    </a:p>
                  </a:txBody>
                  <a:tcPr marL="119083" marR="119083" marT="59541" marB="59541" anchor="ctr">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r>
                        <a:rPr lang="en-GB" sz="1800" baseline="30000" dirty="0">
                          <a:effectLst/>
                          <a:latin typeface="+mn-lt"/>
                          <a:ea typeface="+mn-ea"/>
                          <a:cs typeface="+mn-cs"/>
                        </a:rPr>
                        <a:t>8</a:t>
                      </a:r>
                      <a:r>
                        <a:rPr lang="en-GB" sz="1800" baseline="0" dirty="0">
                          <a:effectLst/>
                          <a:latin typeface="+mn-lt"/>
                          <a:ea typeface="+mn-ea"/>
                          <a:cs typeface="+mn-cs"/>
                        </a:rPr>
                        <a:t>8</a:t>
                      </a:r>
                      <a:endParaRPr lang="en-GB" sz="1800" dirty="0">
                        <a:effectLst/>
                        <a:latin typeface="+mn-lt"/>
                        <a:ea typeface="Calibri" panose="020F0502020204030204" pitchFamily="34" charset="0"/>
                        <a:cs typeface="Times New Roman" panose="02020603050405020304" pitchFamily="18" charset="0"/>
                      </a:endParaRPr>
                    </a:p>
                  </a:txBody>
                  <a:tcPr marL="119083" marR="119083" marT="59541" marB="59541" anchor="ctr">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r>
                        <a:rPr lang="en-GB" sz="1800" baseline="0" dirty="0">
                          <a:effectLst/>
                          <a:latin typeface="+mn-lt"/>
                          <a:ea typeface="Calibri" panose="020F0502020204030204" pitchFamily="34" charset="0"/>
                          <a:cs typeface="Times New Roman" panose="02020603050405020304" pitchFamily="18" charset="0"/>
                        </a:rPr>
                        <a:t>4</a:t>
                      </a:r>
                    </a:p>
                  </a:txBody>
                  <a:tcPr marL="119083" marR="119083" marT="59541" marB="59541"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3409642967"/>
                  </a:ext>
                </a:extLst>
              </a:tr>
            </a:tbl>
          </a:graphicData>
        </a:graphic>
      </p:graphicFrame>
      <p:pic>
        <p:nvPicPr>
          <p:cNvPr id="19" name="Picture 18"/>
          <p:cNvPicPr>
            <a:picLocks noChangeAspect="1"/>
          </p:cNvPicPr>
          <p:nvPr/>
        </p:nvPicPr>
        <p:blipFill rotWithShape="1">
          <a:blip r:embed="rId3" cstate="print">
            <a:extLst>
              <a:ext uri="{28A0092B-C50C-407E-A947-70E740481C1C}">
                <a14:useLocalDpi xmlns:a14="http://schemas.microsoft.com/office/drawing/2010/main" val="0"/>
              </a:ext>
            </a:extLst>
          </a:blip>
          <a:srcRect l="7735" r="-929" b="64134"/>
          <a:stretch/>
        </p:blipFill>
        <p:spPr>
          <a:xfrm>
            <a:off x="4739234" y="2607969"/>
            <a:ext cx="3865016" cy="4250031"/>
          </a:xfrm>
          <a:prstGeom prst="rect">
            <a:avLst/>
          </a:prstGeom>
        </p:spPr>
      </p:pic>
      <p:sp>
        <p:nvSpPr>
          <p:cNvPr id="2" name="Rectangle 1"/>
          <p:cNvSpPr/>
          <p:nvPr/>
        </p:nvSpPr>
        <p:spPr>
          <a:xfrm>
            <a:off x="764347" y="2524601"/>
            <a:ext cx="5231264" cy="1278630"/>
          </a:xfrm>
          <a:prstGeom prst="rect">
            <a:avLst/>
          </a:prstGeom>
          <a:solidFill>
            <a:schemeClr val="bg1"/>
          </a:solidFill>
          <a:ln w="28575">
            <a:solidFill>
              <a:srgbClr val="0194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9541"/>
                </a:solidFill>
              </a:rPr>
              <a:t>Fernando has incorrectly calculated 21(hundreds) divided by 7 as 2(hundreds) when it should be 3. He’s stuck because 88 divided by 7 will give a 2 digit answer. The correct calculation is:</a:t>
            </a:r>
          </a:p>
        </p:txBody>
      </p:sp>
      <p:graphicFrame>
        <p:nvGraphicFramePr>
          <p:cNvPr id="12" name="Table 11"/>
          <p:cNvGraphicFramePr>
            <a:graphicFrameLocks noGrp="1"/>
          </p:cNvGraphicFramePr>
          <p:nvPr>
            <p:extLst>
              <p:ext uri="{D42A27DB-BD31-4B8C-83A1-F6EECF244321}">
                <p14:modId xmlns:p14="http://schemas.microsoft.com/office/powerpoint/2010/main" val="1891449486"/>
              </p:ext>
            </p:extLst>
          </p:nvPr>
        </p:nvGraphicFramePr>
        <p:xfrm>
          <a:off x="755650" y="4224785"/>
          <a:ext cx="3195587" cy="1112648"/>
        </p:xfrm>
        <a:graphic>
          <a:graphicData uri="http://schemas.openxmlformats.org/drawingml/2006/table">
            <a:tbl>
              <a:tblPr firstRow="1" bandRow="1">
                <a:tableStyleId>{5C22544A-7EE6-4342-B048-85BDC9FD1C3A}</a:tableStyleId>
              </a:tblPr>
              <a:tblGrid>
                <a:gridCol w="639583">
                  <a:extLst>
                    <a:ext uri="{9D8B030D-6E8A-4147-A177-3AD203B41FA5}">
                      <a16:colId xmlns:a16="http://schemas.microsoft.com/office/drawing/2014/main" val="2723552859"/>
                    </a:ext>
                  </a:extLst>
                </a:gridCol>
                <a:gridCol w="639583">
                  <a:extLst>
                    <a:ext uri="{9D8B030D-6E8A-4147-A177-3AD203B41FA5}">
                      <a16:colId xmlns:a16="http://schemas.microsoft.com/office/drawing/2014/main" val="373645278"/>
                    </a:ext>
                  </a:extLst>
                </a:gridCol>
                <a:gridCol w="638807">
                  <a:extLst>
                    <a:ext uri="{9D8B030D-6E8A-4147-A177-3AD203B41FA5}">
                      <a16:colId xmlns:a16="http://schemas.microsoft.com/office/drawing/2014/main" val="2066185207"/>
                    </a:ext>
                  </a:extLst>
                </a:gridCol>
                <a:gridCol w="638807">
                  <a:extLst>
                    <a:ext uri="{9D8B030D-6E8A-4147-A177-3AD203B41FA5}">
                      <a16:colId xmlns:a16="http://schemas.microsoft.com/office/drawing/2014/main" val="154007935"/>
                    </a:ext>
                  </a:extLst>
                </a:gridCol>
                <a:gridCol w="638807">
                  <a:extLst>
                    <a:ext uri="{9D8B030D-6E8A-4147-A177-3AD203B41FA5}">
                      <a16:colId xmlns:a16="http://schemas.microsoft.com/office/drawing/2014/main" val="1131474949"/>
                    </a:ext>
                  </a:extLst>
                </a:gridCol>
              </a:tblGrid>
              <a:tr h="556324">
                <a:tc>
                  <a:txBody>
                    <a:bodyPr/>
                    <a:lstStyle/>
                    <a:p>
                      <a:pPr algn="l">
                        <a:lnSpc>
                          <a:spcPct val="107000"/>
                        </a:lnSpc>
                      </a:pPr>
                      <a:endParaRPr lang="en-GB" sz="1800" dirty="0">
                        <a:effectLst/>
                        <a:latin typeface="+mn-lt"/>
                        <a:cs typeface="Times New Roman" panose="02020603050405020304" pitchFamily="18" charset="0"/>
                      </a:endParaRPr>
                    </a:p>
                  </a:txBody>
                  <a:tcPr marL="119083" marR="119083" marT="59541" marB="59541">
                    <a:solidFill>
                      <a:schemeClr val="bg1"/>
                    </a:solidFill>
                  </a:tcPr>
                </a:tc>
                <a:tc>
                  <a:txBody>
                    <a:bodyPr/>
                    <a:lstStyle/>
                    <a:p>
                      <a:pPr algn="l">
                        <a:lnSpc>
                          <a:spcPct val="107000"/>
                        </a:lnSpc>
                      </a:pPr>
                      <a:endParaRPr lang="en-GB" sz="1800" dirty="0">
                        <a:effectLst/>
                        <a:latin typeface="+mn-lt"/>
                        <a:cs typeface="Times New Roman" panose="02020603050405020304" pitchFamily="18" charset="0"/>
                      </a:endParaRPr>
                    </a:p>
                  </a:txBody>
                  <a:tcPr marL="119083" marR="119083" marT="59541" marB="59541"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b="1" dirty="0">
                          <a:solidFill>
                            <a:srgbClr val="019442"/>
                          </a:solidFill>
                          <a:effectLst/>
                          <a:latin typeface="+mn-lt"/>
                          <a:ea typeface="+mn-ea"/>
                          <a:cs typeface="+mn-cs"/>
                        </a:rPr>
                        <a:t>3</a:t>
                      </a:r>
                      <a:endParaRPr lang="en-GB" sz="1800" b="1" dirty="0">
                        <a:solidFill>
                          <a:srgbClr val="019442"/>
                        </a:solidFill>
                        <a:effectLst/>
                        <a:latin typeface="+mn-lt"/>
                        <a:ea typeface="Calibri" panose="020F0502020204030204" pitchFamily="34" charset="0"/>
                        <a:cs typeface="Times New Roman" panose="02020603050405020304" pitchFamily="18" charset="0"/>
                      </a:endParaRPr>
                    </a:p>
                  </a:txBody>
                  <a:tcPr marL="119083" marR="119083" marT="59541" marB="59541"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b="1" dirty="0">
                          <a:solidFill>
                            <a:srgbClr val="019442"/>
                          </a:solidFill>
                          <a:effectLst/>
                          <a:latin typeface="+mn-lt"/>
                          <a:ea typeface="Calibri" panose="020F0502020204030204" pitchFamily="34" charset="0"/>
                          <a:cs typeface="Times New Roman" panose="02020603050405020304" pitchFamily="18" charset="0"/>
                        </a:rPr>
                        <a:t>1</a:t>
                      </a:r>
                    </a:p>
                  </a:txBody>
                  <a:tcPr marL="119083" marR="119083" marT="59541" marB="59541"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1800" b="1" dirty="0">
                          <a:solidFill>
                            <a:srgbClr val="019442"/>
                          </a:solidFill>
                          <a:effectLst/>
                          <a:latin typeface="+mn-lt"/>
                          <a:ea typeface="Calibri" panose="020F0502020204030204" pitchFamily="34" charset="0"/>
                          <a:cs typeface="Times New Roman" panose="02020603050405020304" pitchFamily="18" charset="0"/>
                        </a:rPr>
                        <a:t>2</a:t>
                      </a:r>
                    </a:p>
                  </a:txBody>
                  <a:tcPr marL="119083" marR="119083" marT="59541" marB="59541" anchor="ct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435984"/>
                  </a:ext>
                </a:extLst>
              </a:tr>
              <a:tr h="556324">
                <a:tc>
                  <a:txBody>
                    <a:bodyPr/>
                    <a:lstStyle/>
                    <a:p>
                      <a:pPr algn="ctr">
                        <a:lnSpc>
                          <a:spcPct val="107000"/>
                        </a:lnSpc>
                        <a:spcAft>
                          <a:spcPts val="0"/>
                        </a:spcAft>
                      </a:pPr>
                      <a:r>
                        <a:rPr lang="en-GB" sz="1800" kern="1200" dirty="0">
                          <a:effectLst/>
                          <a:latin typeface="+mn-lt"/>
                          <a:ea typeface="+mn-ea"/>
                          <a:cs typeface="+mn-cs"/>
                        </a:rPr>
                        <a:t>7</a:t>
                      </a:r>
                      <a:endParaRPr lang="en-GB" sz="1800" dirty="0">
                        <a:effectLst/>
                        <a:latin typeface="+mn-lt"/>
                        <a:ea typeface="Calibri" panose="020F0502020204030204" pitchFamily="34" charset="0"/>
                        <a:cs typeface="Times New Roman" panose="02020603050405020304" pitchFamily="18" charset="0"/>
                      </a:endParaRPr>
                    </a:p>
                  </a:txBody>
                  <a:tcPr marL="119083" marR="119083" marT="59541" marB="59541" anchor="ctr">
                    <a:lnR w="12700" cap="flat" cmpd="sng" algn="ctr">
                      <a:solidFill>
                        <a:schemeClr val="tx1"/>
                      </a:solidFill>
                      <a:prstDash val="solid"/>
                      <a:round/>
                      <a:headEnd type="none" w="med" len="med"/>
                      <a:tailEnd type="none" w="med" len="med"/>
                    </a:lnR>
                    <a:solidFill>
                      <a:schemeClr val="bg1"/>
                    </a:solidFill>
                  </a:tcPr>
                </a:tc>
                <a:tc>
                  <a:txBody>
                    <a:bodyPr/>
                    <a:lstStyle/>
                    <a:p>
                      <a:pPr algn="ctr">
                        <a:lnSpc>
                          <a:spcPct val="107000"/>
                        </a:lnSpc>
                        <a:spcAft>
                          <a:spcPts val="0"/>
                        </a:spcAft>
                      </a:pPr>
                      <a:r>
                        <a:rPr lang="en-GB" sz="1800" kern="1200" dirty="0">
                          <a:effectLst/>
                          <a:latin typeface="+mn-lt"/>
                          <a:ea typeface="+mn-ea"/>
                          <a:cs typeface="+mn-cs"/>
                        </a:rPr>
                        <a:t>2</a:t>
                      </a:r>
                      <a:endParaRPr lang="en-GB" sz="1800" dirty="0">
                        <a:effectLst/>
                        <a:latin typeface="+mn-lt"/>
                        <a:ea typeface="Calibri" panose="020F0502020204030204" pitchFamily="34" charset="0"/>
                        <a:cs typeface="Times New Roman" panose="02020603050405020304" pitchFamily="18" charset="0"/>
                      </a:endParaRPr>
                    </a:p>
                  </a:txBody>
                  <a:tcPr marL="119083" marR="119083" marT="59541" marB="59541"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r>
                        <a:rPr lang="en-GB" sz="1800" b="0" kern="1200" baseline="30000" dirty="0">
                          <a:solidFill>
                            <a:schemeClr val="tx1"/>
                          </a:solidFill>
                          <a:effectLst/>
                          <a:latin typeface="+mn-lt"/>
                          <a:ea typeface="+mn-ea"/>
                          <a:cs typeface="+mn-cs"/>
                        </a:rPr>
                        <a:t>2</a:t>
                      </a:r>
                      <a:r>
                        <a:rPr lang="en-GB" sz="1800" b="0" kern="1200" baseline="0" dirty="0">
                          <a:solidFill>
                            <a:schemeClr val="tx1"/>
                          </a:solidFill>
                          <a:effectLst/>
                          <a:latin typeface="+mn-lt"/>
                          <a:ea typeface="+mn-ea"/>
                          <a:cs typeface="+mn-cs"/>
                        </a:rPr>
                        <a:t>1</a:t>
                      </a:r>
                      <a:endParaRPr lang="en-GB" sz="1800" b="0" dirty="0">
                        <a:solidFill>
                          <a:schemeClr val="tx1"/>
                        </a:solidFill>
                        <a:effectLst/>
                        <a:latin typeface="+mn-lt"/>
                        <a:ea typeface="Calibri" panose="020F0502020204030204" pitchFamily="34" charset="0"/>
                        <a:cs typeface="Times New Roman" panose="02020603050405020304" pitchFamily="18" charset="0"/>
                      </a:endParaRPr>
                    </a:p>
                  </a:txBody>
                  <a:tcPr marL="119083" marR="119083" marT="59541" marB="59541" anchor="ctr">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r>
                        <a:rPr lang="en-GB" sz="1800" baseline="0" dirty="0">
                          <a:effectLst/>
                          <a:latin typeface="+mn-lt"/>
                          <a:ea typeface="+mn-ea"/>
                          <a:cs typeface="+mn-cs"/>
                        </a:rPr>
                        <a:t>8</a:t>
                      </a:r>
                      <a:endParaRPr lang="en-GB" sz="1800" dirty="0">
                        <a:effectLst/>
                        <a:latin typeface="+mn-lt"/>
                        <a:ea typeface="Calibri" panose="020F0502020204030204" pitchFamily="34" charset="0"/>
                        <a:cs typeface="Times New Roman" panose="02020603050405020304" pitchFamily="18" charset="0"/>
                      </a:endParaRPr>
                    </a:p>
                  </a:txBody>
                  <a:tcPr marL="119083" marR="119083" marT="59541" marB="59541" anchor="ctr">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r>
                        <a:rPr lang="en-GB" sz="1800" baseline="30000" dirty="0">
                          <a:effectLst/>
                          <a:latin typeface="+mn-lt"/>
                          <a:ea typeface="Calibri" panose="020F0502020204030204" pitchFamily="34" charset="0"/>
                          <a:cs typeface="Times New Roman" panose="02020603050405020304" pitchFamily="18" charset="0"/>
                        </a:rPr>
                        <a:t>1</a:t>
                      </a:r>
                      <a:r>
                        <a:rPr lang="en-GB" sz="1800" baseline="0" dirty="0">
                          <a:effectLst/>
                          <a:latin typeface="+mn-lt"/>
                          <a:ea typeface="Calibri" panose="020F0502020204030204" pitchFamily="34" charset="0"/>
                          <a:cs typeface="Times New Roman" panose="02020603050405020304" pitchFamily="18" charset="0"/>
                        </a:rPr>
                        <a:t>4</a:t>
                      </a:r>
                    </a:p>
                  </a:txBody>
                  <a:tcPr marL="119083" marR="119083" marT="59541" marB="59541"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3409642967"/>
                  </a:ext>
                </a:extLst>
              </a:tr>
            </a:tbl>
          </a:graphicData>
        </a:graphic>
      </p:graphicFrame>
      <p:sp>
        <p:nvSpPr>
          <p:cNvPr id="11" name="Rectangle 10">
            <a:hlinkClick r:id="rId4"/>
          </p:cNvPr>
          <p:cNvSpPr/>
          <p:nvPr/>
        </p:nvSpPr>
        <p:spPr>
          <a:xfrm>
            <a:off x="8499107" y="6660681"/>
            <a:ext cx="616018" cy="158749"/>
          </a:xfrm>
          <a:prstGeom prst="rect">
            <a:avLst/>
          </a:prstGeom>
          <a:solidFill>
            <a:schemeClr val="tx1">
              <a:lumMod val="10000"/>
              <a:lumOff val="90000"/>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13" name="Rectangle 12"/>
          <p:cNvSpPr/>
          <p:nvPr/>
        </p:nvSpPr>
        <p:spPr>
          <a:xfrm>
            <a:off x="445574" y="702863"/>
            <a:ext cx="2701887"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4 Digits by 1 Digit</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0 L 0 0.25 E" pathEditMode="relative" ptsTypes="">
                                      <p:cBhvr>
                                        <p:cTn id="6" dur="2000" fill="hold"/>
                                        <p:tgtEl>
                                          <p:spTgt spid="15"/>
                                        </p:tgtEl>
                                        <p:attrNameLst>
                                          <p:attrName>ppt_x</p:attrName>
                                          <p:attrName>ppt_y</p:attrName>
                                        </p:attrNameLst>
                                      </p:cBhvr>
                                    </p:animMotion>
                                  </p:childTnLst>
                                </p:cTn>
                              </p:par>
                              <p:par>
                                <p:cTn id="7" presetID="10" presetClass="entr" presetSubtype="0" fill="hold" nodeType="withEffect">
                                  <p:stCondLst>
                                    <p:cond delay="2000"/>
                                  </p:stCondLst>
                                  <p:childTnLst>
                                    <p:set>
                                      <p:cBhvr>
                                        <p:cTn id="8" dur="1" fill="hold">
                                          <p:stCondLst>
                                            <p:cond delay="0"/>
                                          </p:stCondLst>
                                        </p:cTn>
                                        <p:tgtEl>
                                          <p:spTgt spid="12"/>
                                        </p:tgtEl>
                                        <p:attrNameLst>
                                          <p:attrName>style.visibility</p:attrName>
                                        </p:attrNameLst>
                                      </p:cBhvr>
                                      <p:to>
                                        <p:strVal val="visible"/>
                                      </p:to>
                                    </p:set>
                                    <p:animEffect transition="in" filter="fade">
                                      <p:cBhvr>
                                        <p:cTn id="9" dur="500"/>
                                        <p:tgtEl>
                                          <p:spTgt spid="12"/>
                                        </p:tgtEl>
                                      </p:cBhvr>
                                    </p:animEffect>
                                  </p:childTnLst>
                                </p:cTn>
                              </p:par>
                              <p:par>
                                <p:cTn id="10" presetID="10" presetClass="entr" presetSubtype="0" fill="hold" grpId="0" nodeType="withEffect">
                                  <p:stCondLst>
                                    <p:cond delay="15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148296"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77" name="Straight Connector 76"/>
          <p:cNvCxnSpPr/>
          <p:nvPr/>
        </p:nvCxnSpPr>
        <p:spPr>
          <a:xfrm>
            <a:off x="314829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55650" y="1232955"/>
            <a:ext cx="7632700" cy="276999"/>
          </a:xfrm>
          <a:prstGeom prst="rect">
            <a:avLst/>
          </a:prstGeom>
          <a:noFill/>
        </p:spPr>
        <p:txBody>
          <a:bodyPr wrap="square" lIns="0" tIns="0" rIns="0" bIns="0" rtlCol="0">
            <a:spAutoFit/>
          </a:bodyPr>
          <a:lstStyle/>
          <a:p>
            <a:r>
              <a:rPr lang="en-US" dirty="0"/>
              <a:t>Can you identify the missing digits in these calculations?</a:t>
            </a:r>
            <a:endParaRPr lang="en-GB" dirty="0">
              <a:solidFill>
                <a:srgbClr val="FF0000"/>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1189458018"/>
              </p:ext>
            </p:extLst>
          </p:nvPr>
        </p:nvGraphicFramePr>
        <p:xfrm>
          <a:off x="768347" y="3927511"/>
          <a:ext cx="3428269" cy="1257494"/>
        </p:xfrm>
        <a:graphic>
          <a:graphicData uri="http://schemas.openxmlformats.org/drawingml/2006/table">
            <a:tbl>
              <a:tblPr firstRow="1" bandRow="1">
                <a:tableStyleId>{5C22544A-7EE6-4342-B048-85BDC9FD1C3A}</a:tableStyleId>
              </a:tblPr>
              <a:tblGrid>
                <a:gridCol w="686153">
                  <a:extLst>
                    <a:ext uri="{9D8B030D-6E8A-4147-A177-3AD203B41FA5}">
                      <a16:colId xmlns:a16="http://schemas.microsoft.com/office/drawing/2014/main" val="2723552859"/>
                    </a:ext>
                  </a:extLst>
                </a:gridCol>
                <a:gridCol w="686153">
                  <a:extLst>
                    <a:ext uri="{9D8B030D-6E8A-4147-A177-3AD203B41FA5}">
                      <a16:colId xmlns:a16="http://schemas.microsoft.com/office/drawing/2014/main" val="373645278"/>
                    </a:ext>
                  </a:extLst>
                </a:gridCol>
                <a:gridCol w="685321">
                  <a:extLst>
                    <a:ext uri="{9D8B030D-6E8A-4147-A177-3AD203B41FA5}">
                      <a16:colId xmlns:a16="http://schemas.microsoft.com/office/drawing/2014/main" val="2066185207"/>
                    </a:ext>
                  </a:extLst>
                </a:gridCol>
                <a:gridCol w="685321">
                  <a:extLst>
                    <a:ext uri="{9D8B030D-6E8A-4147-A177-3AD203B41FA5}">
                      <a16:colId xmlns:a16="http://schemas.microsoft.com/office/drawing/2014/main" val="154007935"/>
                    </a:ext>
                  </a:extLst>
                </a:gridCol>
                <a:gridCol w="685321">
                  <a:extLst>
                    <a:ext uri="{9D8B030D-6E8A-4147-A177-3AD203B41FA5}">
                      <a16:colId xmlns:a16="http://schemas.microsoft.com/office/drawing/2014/main" val="1131474949"/>
                    </a:ext>
                  </a:extLst>
                </a:gridCol>
              </a:tblGrid>
              <a:tr h="628747">
                <a:tc>
                  <a:txBody>
                    <a:bodyPr/>
                    <a:lstStyle/>
                    <a:p>
                      <a:pPr algn="l">
                        <a:lnSpc>
                          <a:spcPct val="107000"/>
                        </a:lnSpc>
                      </a:pPr>
                      <a:endParaRPr lang="en-GB" sz="2400" dirty="0">
                        <a:effectLst/>
                        <a:latin typeface="Calibri" panose="020F0502020204030204" pitchFamily="34" charset="0"/>
                        <a:cs typeface="Times New Roman" panose="02020603050405020304" pitchFamily="18" charset="0"/>
                      </a:endParaRPr>
                    </a:p>
                  </a:txBody>
                  <a:tcPr marL="99933" marR="99933" marT="49967" marB="49967">
                    <a:solidFill>
                      <a:schemeClr val="bg1"/>
                    </a:solidFill>
                  </a:tcPr>
                </a:tc>
                <a:tc>
                  <a:txBody>
                    <a:bodyPr/>
                    <a:lstStyle/>
                    <a:p>
                      <a:pPr marL="0" marR="0" indent="0" algn="ctr" defTabSz="914400" rtl="0" eaLnBrk="1" fontAlgn="auto" latinLnBrk="0" hangingPunct="1">
                        <a:lnSpc>
                          <a:spcPct val="107000"/>
                        </a:lnSpc>
                        <a:spcBef>
                          <a:spcPts val="0"/>
                        </a:spcBef>
                        <a:spcAft>
                          <a:spcPts val="0"/>
                        </a:spcAft>
                        <a:buClrTx/>
                        <a:buSzTx/>
                        <a:buFontTx/>
                        <a:buNone/>
                        <a:tabLst/>
                        <a:defRPr/>
                      </a:pPr>
                      <a:r>
                        <a:rPr lang="en-GB" sz="2400" b="0" dirty="0">
                          <a:solidFill>
                            <a:schemeClr val="tx1"/>
                          </a:solidFill>
                          <a:effectLst/>
                          <a:latin typeface="+mn-lt"/>
                          <a:ea typeface="+mn-ea"/>
                          <a:cs typeface="+mn-cs"/>
                        </a:rPr>
                        <a:t>2</a:t>
                      </a:r>
                      <a:endPar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400" b="0" dirty="0">
                          <a:solidFill>
                            <a:schemeClr val="tx1"/>
                          </a:solidFill>
                          <a:effectLst/>
                          <a:latin typeface="+mn-lt"/>
                          <a:ea typeface="+mn-ea"/>
                          <a:cs typeface="+mn-cs"/>
                        </a:rPr>
                        <a:t>4</a:t>
                      </a:r>
                      <a:endPar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400" b="0" kern="1200" dirty="0">
                          <a:solidFill>
                            <a:schemeClr val="tx1"/>
                          </a:solidFill>
                          <a:effectLst/>
                        </a:rPr>
                        <a:t>2</a:t>
                      </a:r>
                      <a:endPar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435984"/>
                  </a:ext>
                </a:extLst>
              </a:tr>
              <a:tr h="628747">
                <a:tc>
                  <a:txBody>
                    <a:bodyPr/>
                    <a:lstStyle/>
                    <a:p>
                      <a:pPr algn="ctr">
                        <a:lnSpc>
                          <a:spcPct val="107000"/>
                        </a:lnSpc>
                        <a:spcAft>
                          <a:spcPts val="0"/>
                        </a:spcAft>
                      </a:pPr>
                      <a:r>
                        <a:rPr lang="en-GB" sz="2400" kern="1200" dirty="0">
                          <a:effectLst/>
                        </a:rPr>
                        <a:t>3</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R w="12700" cap="flat" cmpd="sng" algn="ctr">
                      <a:solidFill>
                        <a:schemeClr val="tx1"/>
                      </a:solidFill>
                      <a:prstDash val="solid"/>
                      <a:round/>
                      <a:headEnd type="none" w="med" len="med"/>
                      <a:tailEnd type="none" w="med" len="med"/>
                    </a:lnR>
                    <a:solidFill>
                      <a:schemeClr val="bg1"/>
                    </a:solidFill>
                  </a:tcPr>
                </a:tc>
                <a:tc>
                  <a:txBody>
                    <a:bodyPr/>
                    <a:lstStyle/>
                    <a:p>
                      <a:pPr algn="ctr">
                        <a:lnSpc>
                          <a:spcPct val="107000"/>
                        </a:lnSpc>
                        <a:spcAft>
                          <a:spcPts val="0"/>
                        </a:spcAft>
                      </a:pPr>
                      <a:endParaRPr lang="en-GB" sz="2400" b="1" dirty="0">
                        <a:solidFill>
                          <a:srgbClr val="00954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endParaRPr lang="en-GB" sz="2400" b="1" dirty="0">
                        <a:solidFill>
                          <a:srgbClr val="00954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r>
                        <a:rPr lang="en-GB" sz="2400" b="0" dirty="0">
                          <a:solidFill>
                            <a:schemeClr val="tx1"/>
                          </a:solidFill>
                          <a:effectLst/>
                        </a:rPr>
                        <a:t>8</a:t>
                      </a:r>
                      <a:endPar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r>
                        <a:rPr lang="en-GB" sz="2400" b="0" kern="1200" dirty="0">
                          <a:solidFill>
                            <a:schemeClr val="tx1"/>
                          </a:solidFill>
                          <a:effectLst/>
                          <a:latin typeface="+mn-lt"/>
                          <a:ea typeface="+mn-ea"/>
                          <a:cs typeface="+mn-cs"/>
                        </a:rPr>
                        <a:t>4</a:t>
                      </a:r>
                      <a:endPar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3409642967"/>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559724722"/>
              </p:ext>
            </p:extLst>
          </p:nvPr>
        </p:nvGraphicFramePr>
        <p:xfrm>
          <a:off x="768346" y="2143420"/>
          <a:ext cx="3428271" cy="1257496"/>
        </p:xfrm>
        <a:graphic>
          <a:graphicData uri="http://schemas.openxmlformats.org/drawingml/2006/table">
            <a:tbl>
              <a:tblPr firstRow="1" bandRow="1">
                <a:tableStyleId>{5C22544A-7EE6-4342-B048-85BDC9FD1C3A}</a:tableStyleId>
              </a:tblPr>
              <a:tblGrid>
                <a:gridCol w="686154">
                  <a:extLst>
                    <a:ext uri="{9D8B030D-6E8A-4147-A177-3AD203B41FA5}">
                      <a16:colId xmlns:a16="http://schemas.microsoft.com/office/drawing/2014/main" val="2723552859"/>
                    </a:ext>
                  </a:extLst>
                </a:gridCol>
                <a:gridCol w="686154">
                  <a:extLst>
                    <a:ext uri="{9D8B030D-6E8A-4147-A177-3AD203B41FA5}">
                      <a16:colId xmlns:a16="http://schemas.microsoft.com/office/drawing/2014/main" val="373645278"/>
                    </a:ext>
                  </a:extLst>
                </a:gridCol>
                <a:gridCol w="685321">
                  <a:extLst>
                    <a:ext uri="{9D8B030D-6E8A-4147-A177-3AD203B41FA5}">
                      <a16:colId xmlns:a16="http://schemas.microsoft.com/office/drawing/2014/main" val="2066185207"/>
                    </a:ext>
                  </a:extLst>
                </a:gridCol>
                <a:gridCol w="685321">
                  <a:extLst>
                    <a:ext uri="{9D8B030D-6E8A-4147-A177-3AD203B41FA5}">
                      <a16:colId xmlns:a16="http://schemas.microsoft.com/office/drawing/2014/main" val="154007935"/>
                    </a:ext>
                  </a:extLst>
                </a:gridCol>
                <a:gridCol w="685321">
                  <a:extLst>
                    <a:ext uri="{9D8B030D-6E8A-4147-A177-3AD203B41FA5}">
                      <a16:colId xmlns:a16="http://schemas.microsoft.com/office/drawing/2014/main" val="1131474949"/>
                    </a:ext>
                  </a:extLst>
                </a:gridCol>
              </a:tblGrid>
              <a:tr h="628748">
                <a:tc>
                  <a:txBody>
                    <a:bodyPr/>
                    <a:lstStyle/>
                    <a:p>
                      <a:pPr algn="l">
                        <a:lnSpc>
                          <a:spcPct val="107000"/>
                        </a:lnSpc>
                      </a:pPr>
                      <a:endParaRPr lang="en-GB" sz="2400" dirty="0">
                        <a:effectLst/>
                        <a:latin typeface="Calibri" panose="020F0502020204030204" pitchFamily="34" charset="0"/>
                        <a:cs typeface="Times New Roman" panose="02020603050405020304" pitchFamily="18" charset="0"/>
                      </a:endParaRPr>
                    </a:p>
                  </a:txBody>
                  <a:tcPr marL="99933" marR="99933" marT="49967" marB="49967">
                    <a:solidFill>
                      <a:schemeClr val="bg1"/>
                    </a:solidFill>
                  </a:tcPr>
                </a:tc>
                <a:tc>
                  <a:txBody>
                    <a:bodyPr/>
                    <a:lstStyle/>
                    <a:p>
                      <a:pPr algn="l">
                        <a:lnSpc>
                          <a:spcPct val="107000"/>
                        </a:lnSpc>
                      </a:pPr>
                      <a:endParaRPr lang="en-GB" sz="2400" dirty="0">
                        <a:effectLst/>
                        <a:latin typeface="Calibri" panose="020F0502020204030204" pitchFamily="34" charset="0"/>
                        <a:cs typeface="Times New Roman" panose="02020603050405020304" pitchFamily="18" charset="0"/>
                      </a:endParaRPr>
                    </a:p>
                  </a:txBody>
                  <a:tcPr marL="99933" marR="99933" marT="49967" marB="49967"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400" b="0" dirty="0">
                          <a:solidFill>
                            <a:schemeClr val="tx1"/>
                          </a:solidFill>
                          <a:effectLst/>
                          <a:latin typeface="+mn-lt"/>
                          <a:ea typeface="+mn-ea"/>
                          <a:cs typeface="+mn-cs"/>
                        </a:rPr>
                        <a:t>7</a:t>
                      </a:r>
                      <a:endPar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2400" dirty="0">
                        <a:solidFill>
                          <a:srgbClr val="00954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400" b="0" dirty="0">
                          <a:solidFill>
                            <a:schemeClr val="tx1"/>
                          </a:solidFill>
                          <a:effectLst/>
                          <a:latin typeface="+mn-lt"/>
                          <a:ea typeface="+mn-ea"/>
                          <a:cs typeface="+mn-cs"/>
                        </a:rPr>
                        <a:t>4</a:t>
                      </a:r>
                      <a:endPar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4435984"/>
                  </a:ext>
                </a:extLst>
              </a:tr>
              <a:tr h="628748">
                <a:tc>
                  <a:txBody>
                    <a:bodyPr/>
                    <a:lstStyle/>
                    <a:p>
                      <a:pPr algn="ctr">
                        <a:lnSpc>
                          <a:spcPct val="107000"/>
                        </a:lnSpc>
                        <a:spcAft>
                          <a:spcPts val="0"/>
                        </a:spcAft>
                      </a:pPr>
                      <a:r>
                        <a:rPr lang="en-GB" sz="2400" kern="1200" dirty="0">
                          <a:effectLst/>
                          <a:latin typeface="+mn-lt"/>
                          <a:ea typeface="+mn-ea"/>
                          <a:cs typeface="+mn-cs"/>
                        </a:rPr>
                        <a:t>4</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R w="12700" cap="flat" cmpd="sng" algn="ctr">
                      <a:solidFill>
                        <a:schemeClr val="tx1"/>
                      </a:solidFill>
                      <a:prstDash val="solid"/>
                      <a:round/>
                      <a:headEnd type="none" w="med" len="med"/>
                      <a:tailEnd type="none" w="med" len="med"/>
                    </a:lnR>
                    <a:solidFill>
                      <a:schemeClr val="bg1"/>
                    </a:solidFill>
                  </a:tcPr>
                </a:tc>
                <a:tc>
                  <a:txBody>
                    <a:bodyPr/>
                    <a:lstStyle/>
                    <a:p>
                      <a:pPr algn="ctr">
                        <a:lnSpc>
                          <a:spcPct val="107000"/>
                        </a:lnSpc>
                        <a:spcAft>
                          <a:spcPts val="0"/>
                        </a:spcAft>
                      </a:pPr>
                      <a:r>
                        <a:rPr lang="en-GB" sz="2400" kern="1200" dirty="0">
                          <a:effectLst/>
                          <a:latin typeface="+mn-lt"/>
                          <a:ea typeface="+mn-ea"/>
                          <a:cs typeface="+mn-cs"/>
                        </a:rPr>
                        <a:t>2</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endParaRPr lang="en-GB" sz="2400" b="1" dirty="0">
                        <a:solidFill>
                          <a:srgbClr val="00954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r>
                        <a:rPr lang="en-GB" sz="2400" dirty="0">
                          <a:effectLst/>
                          <a:latin typeface="+mn-lt"/>
                          <a:ea typeface="+mn-ea"/>
                          <a:cs typeface="+mn-cs"/>
                        </a:rPr>
                        <a:t>9</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T w="12700" cap="flat" cmpd="sng" algn="ctr">
                      <a:solidFill>
                        <a:schemeClr val="tx1"/>
                      </a:solidFill>
                      <a:prstDash val="solid"/>
                      <a:round/>
                      <a:headEnd type="none" w="med" len="med"/>
                      <a:tailEnd type="none" w="med" len="med"/>
                    </a:lnT>
                    <a:solidFill>
                      <a:schemeClr val="bg1"/>
                    </a:solidFill>
                  </a:tcPr>
                </a:tc>
                <a:tc>
                  <a:txBody>
                    <a:bodyPr/>
                    <a:lstStyle/>
                    <a:p>
                      <a:pPr algn="ctr">
                        <a:lnSpc>
                          <a:spcPct val="107000"/>
                        </a:lnSpc>
                        <a:spcAft>
                          <a:spcPts val="0"/>
                        </a:spcAft>
                      </a:pPr>
                      <a:endParaRPr lang="en-GB" sz="2400" b="1" dirty="0">
                        <a:solidFill>
                          <a:srgbClr val="00954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933" marR="99933" marT="49967" marB="49967"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3409642967"/>
                  </a:ext>
                </a:extLst>
              </a:tr>
            </a:tbl>
          </a:graphicData>
        </a:graphic>
      </p:graphicFrame>
      <p:sp>
        <p:nvSpPr>
          <p:cNvPr id="5" name="TextBox 4"/>
          <p:cNvSpPr txBox="1"/>
          <p:nvPr/>
        </p:nvSpPr>
        <p:spPr>
          <a:xfrm>
            <a:off x="2876833" y="2229360"/>
            <a:ext cx="542925" cy="461665"/>
          </a:xfrm>
          <a:prstGeom prst="rect">
            <a:avLst/>
          </a:prstGeom>
          <a:noFill/>
        </p:spPr>
        <p:txBody>
          <a:bodyPr wrap="square" rtlCol="0">
            <a:spAutoFit/>
          </a:bodyPr>
          <a:lstStyle/>
          <a:p>
            <a:pPr algn="ctr"/>
            <a:r>
              <a:rPr lang="en-GB" sz="2400" b="1" dirty="0">
                <a:solidFill>
                  <a:srgbClr val="009541"/>
                </a:solidFill>
              </a:rPr>
              <a:t>2</a:t>
            </a:r>
            <a:endParaRPr lang="en-GB" sz="240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p:cNvSpPr txBox="1"/>
          <p:nvPr/>
        </p:nvSpPr>
        <p:spPr>
          <a:xfrm>
            <a:off x="3595684" y="2853782"/>
            <a:ext cx="542925" cy="461665"/>
          </a:xfrm>
          <a:prstGeom prst="rect">
            <a:avLst/>
          </a:prstGeom>
          <a:noFill/>
        </p:spPr>
        <p:txBody>
          <a:bodyPr wrap="square" rtlCol="0">
            <a:spAutoFit/>
          </a:bodyPr>
          <a:lstStyle/>
          <a:p>
            <a:pPr algn="ctr"/>
            <a:r>
              <a:rPr lang="en-GB" sz="2400" b="1" dirty="0">
                <a:solidFill>
                  <a:srgbClr val="009541"/>
                </a:solidFill>
              </a:rPr>
              <a:t>6</a:t>
            </a:r>
            <a:endParaRPr lang="en-GB" sz="240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p:cNvSpPr txBox="1"/>
          <p:nvPr/>
        </p:nvSpPr>
        <p:spPr>
          <a:xfrm>
            <a:off x="2211018" y="2851699"/>
            <a:ext cx="542925" cy="461665"/>
          </a:xfrm>
          <a:prstGeom prst="rect">
            <a:avLst/>
          </a:prstGeom>
          <a:noFill/>
        </p:spPr>
        <p:txBody>
          <a:bodyPr wrap="square" rtlCol="0">
            <a:spAutoFit/>
          </a:bodyPr>
          <a:lstStyle/>
          <a:p>
            <a:pPr algn="ctr"/>
            <a:r>
              <a:rPr lang="en-GB" sz="2400" b="1" dirty="0">
                <a:solidFill>
                  <a:srgbClr val="009541"/>
                </a:solidFill>
              </a:rPr>
              <a:t>8</a:t>
            </a:r>
            <a:endParaRPr lang="en-GB" sz="240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p:cNvSpPr txBox="1"/>
          <p:nvPr/>
        </p:nvSpPr>
        <p:spPr>
          <a:xfrm>
            <a:off x="2220643" y="4655360"/>
            <a:ext cx="542925" cy="461665"/>
          </a:xfrm>
          <a:prstGeom prst="rect">
            <a:avLst/>
          </a:prstGeom>
          <a:noFill/>
        </p:spPr>
        <p:txBody>
          <a:bodyPr wrap="square" rtlCol="0">
            <a:spAutoFit/>
          </a:bodyPr>
          <a:lstStyle/>
          <a:p>
            <a:pPr algn="ctr"/>
            <a:r>
              <a:rPr lang="en-GB" sz="2400" b="1" dirty="0">
                <a:solidFill>
                  <a:srgbClr val="019442"/>
                </a:solidFill>
              </a:rPr>
              <a:t>2</a:t>
            </a:r>
            <a:endParaRPr lang="en-GB" sz="2400" b="1" dirty="0">
              <a:solidFill>
                <a:srgbClr val="019442"/>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Box 17"/>
          <p:cNvSpPr txBox="1"/>
          <p:nvPr/>
        </p:nvSpPr>
        <p:spPr>
          <a:xfrm>
            <a:off x="1520241" y="4655360"/>
            <a:ext cx="542925" cy="461665"/>
          </a:xfrm>
          <a:prstGeom prst="rect">
            <a:avLst/>
          </a:prstGeom>
          <a:noFill/>
        </p:spPr>
        <p:txBody>
          <a:bodyPr wrap="square" rtlCol="0">
            <a:spAutoFit/>
          </a:bodyPr>
          <a:lstStyle/>
          <a:p>
            <a:pPr algn="ctr"/>
            <a:r>
              <a:rPr lang="en-GB" sz="2400" b="1" dirty="0">
                <a:solidFill>
                  <a:srgbClr val="009541"/>
                </a:solidFill>
              </a:rPr>
              <a:t>7</a:t>
            </a:r>
            <a:endParaRPr lang="en-GB" sz="240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9" name="TextBox 18"/>
          <p:cNvSpPr txBox="1"/>
          <p:nvPr/>
        </p:nvSpPr>
        <p:spPr>
          <a:xfrm>
            <a:off x="3595683" y="4036896"/>
            <a:ext cx="542925" cy="461665"/>
          </a:xfrm>
          <a:prstGeom prst="rect">
            <a:avLst/>
          </a:prstGeom>
          <a:noFill/>
        </p:spPr>
        <p:txBody>
          <a:bodyPr wrap="square" rtlCol="0">
            <a:spAutoFit/>
          </a:bodyPr>
          <a:lstStyle/>
          <a:p>
            <a:pPr algn="ctr"/>
            <a:r>
              <a:rPr lang="en-GB" sz="2400" b="1" dirty="0">
                <a:solidFill>
                  <a:srgbClr val="009541"/>
                </a:solidFill>
              </a:rPr>
              <a:t>8</a:t>
            </a:r>
            <a:endParaRPr lang="en-GB" sz="2400" b="1" dirty="0">
              <a:solidFill>
                <a:srgbClr val="009541"/>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b="57046"/>
          <a:stretch/>
        </p:blipFill>
        <p:spPr>
          <a:xfrm>
            <a:off x="5203821" y="1684770"/>
            <a:ext cx="3110604" cy="5173230"/>
          </a:xfrm>
          <a:prstGeom prst="rect">
            <a:avLst/>
          </a:prstGeom>
        </p:spPr>
      </p:pic>
      <p:sp>
        <p:nvSpPr>
          <p:cNvPr id="20" name="Rectangle 19">
            <a:hlinkClick r:id="rId5"/>
          </p:cNvPr>
          <p:cNvSpPr/>
          <p:nvPr/>
        </p:nvSpPr>
        <p:spPr>
          <a:xfrm>
            <a:off x="8499107" y="6660681"/>
            <a:ext cx="616018" cy="158749"/>
          </a:xfrm>
          <a:prstGeom prst="rect">
            <a:avLst/>
          </a:prstGeom>
          <a:solidFill>
            <a:schemeClr val="tx1">
              <a:lumMod val="10000"/>
              <a:lumOff val="90000"/>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
        <p:nvSpPr>
          <p:cNvPr id="21" name="Rectangle 20"/>
          <p:cNvSpPr/>
          <p:nvPr/>
        </p:nvSpPr>
        <p:spPr>
          <a:xfrm>
            <a:off x="445574" y="702863"/>
            <a:ext cx="2701887"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4 Digits by 1 Digit</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3691" t="4021" r="3512" b="7994"/>
          <a:stretch/>
        </p:blipFill>
        <p:spPr>
          <a:xfrm rot="1664118">
            <a:off x="995146" y="2352916"/>
            <a:ext cx="1440000" cy="193088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82123" y="2032994"/>
            <a:ext cx="2722088" cy="3849662"/>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4426" y="2032994"/>
            <a:ext cx="2722088" cy="3849662"/>
          </a:xfrm>
          <a:prstGeom prst="rect">
            <a:avLst/>
          </a:prstGeom>
          <a:effectLst>
            <a:outerShdw blurRad="63500" sx="102000" sy="102000" algn="ctr" rotWithShape="0">
              <a:prstClr val="black">
                <a:alpha val="20000"/>
              </a:prstClr>
            </a:outerShdw>
          </a:effectLst>
        </p:spPr>
      </p:pic>
      <p:pic>
        <p:nvPicPr>
          <p:cNvPr id="2" name="Picture 1"/>
          <p:cNvPicPr>
            <a:picLocks noChangeAspect="1"/>
          </p:cNvPicPr>
          <p:nvPr/>
        </p:nvPicPr>
        <p:blipFill rotWithShape="1">
          <a:blip r:embed="rId6" cstate="print">
            <a:extLst>
              <a:ext uri="{28A0092B-C50C-407E-A947-70E740481C1C}">
                <a14:useLocalDpi xmlns:a14="http://schemas.microsoft.com/office/drawing/2010/main" val="0"/>
              </a:ext>
            </a:extLst>
          </a:blip>
          <a:srcRect l="807" t="1212" r="51274" b="1108"/>
          <a:stretch/>
        </p:blipFill>
        <p:spPr>
          <a:xfrm rot="1580258">
            <a:off x="2519900" y="2913112"/>
            <a:ext cx="720000" cy="2075603"/>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
        <p:nvSpPr>
          <p:cNvPr id="12" name="TextBox 11" hidden="1"/>
          <p:cNvSpPr txBox="1"/>
          <p:nvPr/>
        </p:nvSpPr>
        <p:spPr>
          <a:xfrm>
            <a:off x="1251146" y="4106251"/>
            <a:ext cx="6643417" cy="1815882"/>
          </a:xfrm>
          <a:prstGeom prst="rect">
            <a:avLst/>
          </a:prstGeom>
          <a:solidFill>
            <a:srgbClr val="FFFF00"/>
          </a:solidFill>
        </p:spPr>
        <p:txBody>
          <a:bodyPr wrap="square" rtlCol="0">
            <a:spAutoFit/>
          </a:bodyPr>
          <a:lstStyle/>
          <a:p>
            <a:r>
              <a:rPr lang="en-GB" sz="1600" b="1" dirty="0">
                <a:solidFill>
                  <a:srgbClr val="FF0000"/>
                </a:solidFill>
                <a:latin typeface="Tuffy" panose="020B0603060100000000" pitchFamily="34" charset="0"/>
                <a:ea typeface="Tuffy" panose="020B0603060100000000" pitchFamily="34" charset="0"/>
              </a:rPr>
              <a:t>Right preview - Right click and replace existing images with horizontal and vertical version </a:t>
            </a:r>
            <a:r>
              <a:rPr lang="en-GB" sz="1600" b="1" dirty="0" err="1">
                <a:solidFill>
                  <a:srgbClr val="FF0000"/>
                </a:solidFill>
                <a:latin typeface="Tuffy" panose="020B0603060100000000" pitchFamily="34" charset="0"/>
                <a:ea typeface="Tuffy" panose="020B0603060100000000" pitchFamily="34" charset="0"/>
              </a:rPr>
              <a:t>jpgs</a:t>
            </a:r>
            <a:r>
              <a:rPr lang="en-GB" sz="1600" b="1" dirty="0">
                <a:solidFill>
                  <a:srgbClr val="FF0000"/>
                </a:solidFill>
                <a:latin typeface="Tuffy" panose="020B0603060100000000" pitchFamily="34" charset="0"/>
                <a:ea typeface="Tuffy" panose="020B0603060100000000" pitchFamily="34" charset="0"/>
              </a:rPr>
              <a:t> of the activity sheet to keep shadow settings.</a:t>
            </a:r>
            <a:br>
              <a:rPr lang="en-GB" sz="1600" b="1" dirty="0">
                <a:solidFill>
                  <a:srgbClr val="FF0000"/>
                </a:solidFill>
                <a:latin typeface="Tuffy" panose="020B0603060100000000" pitchFamily="34" charset="0"/>
                <a:ea typeface="Tuffy" panose="020B0603060100000000" pitchFamily="34" charset="0"/>
              </a:rPr>
            </a:br>
            <a:r>
              <a:rPr lang="en-GB" sz="1600" b="1" dirty="0">
                <a:solidFill>
                  <a:srgbClr val="FF0000"/>
                </a:solidFill>
                <a:latin typeface="Tuffy" panose="020B0603060100000000" pitchFamily="34" charset="0"/>
                <a:ea typeface="Tuffy" panose="020B0603060100000000" pitchFamily="34" charset="0"/>
              </a:rPr>
              <a:t/>
            </a:r>
            <a:br>
              <a:rPr lang="en-GB" sz="1600" b="1" dirty="0">
                <a:solidFill>
                  <a:srgbClr val="FF0000"/>
                </a:solidFill>
                <a:latin typeface="Tuffy" panose="020B0603060100000000" pitchFamily="34" charset="0"/>
                <a:ea typeface="Tuffy" panose="020B0603060100000000" pitchFamily="34" charset="0"/>
              </a:rPr>
            </a:br>
            <a:r>
              <a:rPr lang="en-GB" sz="1600" b="1" dirty="0">
                <a:solidFill>
                  <a:srgbClr val="FF0000"/>
                </a:solidFill>
                <a:latin typeface="Tuffy" panose="020B0603060100000000" pitchFamily="34" charset="0"/>
                <a:ea typeface="Tuffy" panose="020B0603060100000000" pitchFamily="34" charset="0"/>
              </a:rPr>
              <a:t>Left preview - hide the image of the child, drag in your </a:t>
            </a:r>
            <a:r>
              <a:rPr lang="en-GB" sz="1600" b="1" dirty="0" err="1">
                <a:solidFill>
                  <a:srgbClr val="FF0000"/>
                </a:solidFill>
                <a:latin typeface="Tuffy" panose="020B0603060100000000" pitchFamily="34" charset="0"/>
                <a:ea typeface="Tuffy" panose="020B0603060100000000" pitchFamily="34" charset="0"/>
              </a:rPr>
              <a:t>jpgs</a:t>
            </a:r>
            <a:r>
              <a:rPr lang="en-GB" sz="1600" b="1" dirty="0">
                <a:solidFill>
                  <a:srgbClr val="FF0000"/>
                </a:solidFill>
                <a:latin typeface="Tuffy" panose="020B0603060100000000" pitchFamily="34" charset="0"/>
                <a:ea typeface="Tuffy" panose="020B0603060100000000" pitchFamily="34" charset="0"/>
              </a:rPr>
              <a:t>, crop to just around the black strokes. Width should be 4cm for the horizontal, 2cm for vertical. Drag and rotate into place. Doesn’t have to be too neat as meant to look like the child stuck it in </a:t>
            </a:r>
            <a:r>
              <a:rPr lang="en-GB" sz="1600" b="1" dirty="0">
                <a:solidFill>
                  <a:srgbClr val="FF0000"/>
                </a:solidFill>
                <a:latin typeface="Tuffy" panose="020B0603060100000000" pitchFamily="34" charset="0"/>
                <a:ea typeface="Tuffy" panose="020B0603060100000000" pitchFamily="34" charset="0"/>
                <a:sym typeface="Wingdings" panose="05000000000000000000" pitchFamily="2" charset="2"/>
              </a:rPr>
              <a:t> </a:t>
            </a:r>
            <a:endParaRPr lang="en-GB" sz="1600" b="1" dirty="0">
              <a:solidFill>
                <a:srgbClr val="FF0000"/>
              </a:solidFill>
              <a:latin typeface="Tuffy" panose="020B0603060100000000" pitchFamily="34" charset="0"/>
              <a:ea typeface="Tuffy" panose="020B0603060100000000" pitchFamily="34" charset="0"/>
            </a:endParaRPr>
          </a:p>
        </p:txBody>
      </p:sp>
      <p:sp>
        <p:nvSpPr>
          <p:cNvPr id="14" name="Rectangle 13"/>
          <p:cNvSpPr/>
          <p:nvPr/>
        </p:nvSpPr>
        <p:spPr>
          <a:xfrm>
            <a:off x="445574" y="702863"/>
            <a:ext cx="2701887"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Divide 4 Digits by 1 Digit</a:t>
            </a:r>
          </a:p>
        </p:txBody>
      </p:sp>
      <p:sp>
        <p:nvSpPr>
          <p:cNvPr id="7" name="Freeform 6"/>
          <p:cNvSpPr/>
          <p:nvPr/>
        </p:nvSpPr>
        <p:spPr>
          <a:xfrm>
            <a:off x="584200" y="3505200"/>
            <a:ext cx="177800" cy="457200"/>
          </a:xfrm>
          <a:custGeom>
            <a:avLst/>
            <a:gdLst>
              <a:gd name="connsiteX0" fmla="*/ 165100 w 177800"/>
              <a:gd name="connsiteY0" fmla="*/ 0 h 457200"/>
              <a:gd name="connsiteX1" fmla="*/ 177800 w 177800"/>
              <a:gd name="connsiteY1" fmla="*/ 457200 h 457200"/>
              <a:gd name="connsiteX2" fmla="*/ 0 w 177800"/>
              <a:gd name="connsiteY2" fmla="*/ 368300 h 457200"/>
              <a:gd name="connsiteX3" fmla="*/ 165100 w 177800"/>
              <a:gd name="connsiteY3" fmla="*/ 0 h 457200"/>
            </a:gdLst>
            <a:ahLst/>
            <a:cxnLst>
              <a:cxn ang="0">
                <a:pos x="connsiteX0" y="connsiteY0"/>
              </a:cxn>
              <a:cxn ang="0">
                <a:pos x="connsiteX1" y="connsiteY1"/>
              </a:cxn>
              <a:cxn ang="0">
                <a:pos x="connsiteX2" y="connsiteY2"/>
              </a:cxn>
              <a:cxn ang="0">
                <a:pos x="connsiteX3" y="connsiteY3"/>
              </a:cxn>
            </a:cxnLst>
            <a:rect l="l" t="t" r="r" b="b"/>
            <a:pathLst>
              <a:path w="177800" h="457200">
                <a:moveTo>
                  <a:pt x="165100" y="0"/>
                </a:moveTo>
                <a:lnTo>
                  <a:pt x="177800" y="457200"/>
                </a:lnTo>
                <a:lnTo>
                  <a:pt x="0" y="368300"/>
                </a:lnTo>
                <a:lnTo>
                  <a:pt x="165100" y="0"/>
                </a:lnTo>
                <a:close/>
              </a:path>
            </a:pathLst>
          </a:custGeom>
          <a:solidFill>
            <a:srgbClr val="F9F9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hlinkClick r:id="rId8"/>
          </p:cNvPr>
          <p:cNvSpPr/>
          <p:nvPr/>
        </p:nvSpPr>
        <p:spPr>
          <a:xfrm>
            <a:off x="8499107" y="6660681"/>
            <a:ext cx="616018" cy="158749"/>
          </a:xfrm>
          <a:prstGeom prst="rect">
            <a:avLst/>
          </a:prstGeom>
          <a:solidFill>
            <a:schemeClr val="tx1">
              <a:lumMod val="10000"/>
              <a:lumOff val="90000"/>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aseline="-25000" dirty="0"/>
          </a:p>
        </p:txBody>
      </p:sp>
    </p:spTree>
    <p:extLst>
      <p:ext uri="{BB962C8B-B14F-4D97-AF65-F5344CB8AC3E}">
        <p14:creationId xmlns:p14="http://schemas.microsoft.com/office/powerpoint/2010/main" val="177127248"/>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43689DF9-D287-432E-9F40-D237B819A1A7}" vid="{5144CDE6-24FE-4389-99E0-1DDC4C0A7BE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816</TotalTime>
  <Words>409</Words>
  <Application>Microsoft Office PowerPoint</Application>
  <PresentationFormat>On-screen Show (4:3)</PresentationFormat>
  <Paragraphs>207</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Twinkl</vt:lpstr>
      <vt:lpstr>Calibri</vt:lpstr>
      <vt:lpstr>Wingdings</vt:lpstr>
      <vt:lpstr>Arial</vt:lpstr>
      <vt:lpstr>Times New Roman</vt:lpstr>
      <vt:lpstr>Kalam</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Hall</dc:creator>
  <cp:lastModifiedBy>StroverP</cp:lastModifiedBy>
  <cp:revision>72</cp:revision>
  <dcterms:created xsi:type="dcterms:W3CDTF">2019-12-03T10:10:27Z</dcterms:created>
  <dcterms:modified xsi:type="dcterms:W3CDTF">2021-01-12T14:29:13Z</dcterms:modified>
</cp:coreProperties>
</file>