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316" r:id="rId2"/>
    <p:sldId id="299" r:id="rId3"/>
    <p:sldId id="280" r:id="rId4"/>
    <p:sldId id="298" r:id="rId5"/>
    <p:sldId id="303" r:id="rId6"/>
    <p:sldId id="309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709" userDrawn="1">
          <p15:clr>
            <a:srgbClr val="A4A3A4"/>
          </p15:clr>
        </p15:guide>
        <p15:guide id="2" pos="1867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9393"/>
    <a:srgbClr val="008000"/>
    <a:srgbClr val="EAEFF7"/>
    <a:srgbClr val="FF3399"/>
    <a:srgbClr val="990099"/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0070" autoAdjust="0"/>
    <p:restoredTop sz="86951" autoAdjust="0"/>
  </p:normalViewPr>
  <p:slideViewPr>
    <p:cSldViewPr snapToGrid="0">
      <p:cViewPr varScale="1">
        <p:scale>
          <a:sx n="63" d="100"/>
          <a:sy n="63" d="100"/>
        </p:scale>
        <p:origin x="402" y="78"/>
      </p:cViewPr>
      <p:guideLst>
        <p:guide orient="horz" pos="709"/>
        <p:guide pos="1867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2" d="100"/>
          <a:sy n="52" d="100"/>
        </p:scale>
        <p:origin x="2862" y="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45069D-0DA1-4F58-8F43-90C43489E8AD}" type="datetimeFigureOut">
              <a:rPr lang="en-GB" smtClean="0"/>
              <a:t>01/05/2020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09BC24-41CC-4FC4-BA18-F894B7ED82D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922285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46404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414624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05671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056718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969781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01/05/2020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256117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01/05/2020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432016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01/05/2020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894142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01/05/2020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36324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01/05/2020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353996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01/05/2020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37787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01/05/2020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086550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01/05/2020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002578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01/05/2020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963989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01/05/2020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282541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01/05/2020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080804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2AEE5F-8F5A-4802-B70F-D306782E7DF3}" type="datetimeFigureOut">
              <a:rPr lang="en-GB" smtClean="0"/>
              <a:t>01/05/2020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386868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media" Target="../media/media3.m4a"/><Relationship Id="rId7" Type="http://schemas.openxmlformats.org/officeDocument/2006/relationships/image" Target="../media/image1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notesSlide" Target="../notesSlides/notesSlide2.xml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3.m4a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1.png"/><Relationship Id="rId5" Type="http://schemas.openxmlformats.org/officeDocument/2006/relationships/image" Target="../media/image2.tiff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44949" y="1958797"/>
            <a:ext cx="9792929" cy="835298"/>
          </a:xfrm>
        </p:spPr>
        <p:txBody>
          <a:bodyPr>
            <a:noAutofit/>
          </a:bodyPr>
          <a:lstStyle/>
          <a:p>
            <a:r>
              <a:rPr lang="en-GB" sz="5400" b="1" dirty="0">
                <a:latin typeface="+mn-lt"/>
              </a:rPr>
              <a:t>Commas</a:t>
            </a:r>
            <a:r>
              <a:rPr lang="en-GB" sz="5400" b="1" dirty="0">
                <a:solidFill>
                  <a:srgbClr val="0000FF"/>
                </a:solidFill>
                <a:latin typeface="+mn-lt"/>
              </a:rPr>
              <a:t/>
            </a:r>
            <a:br>
              <a:rPr lang="en-GB" sz="5400" b="1" dirty="0">
                <a:solidFill>
                  <a:srgbClr val="0000FF"/>
                </a:solidFill>
                <a:latin typeface="+mn-lt"/>
              </a:rPr>
            </a:br>
            <a:r>
              <a:rPr lang="en-GB" sz="5400" b="1" dirty="0">
                <a:solidFill>
                  <a:srgbClr val="0000FF"/>
                </a:solidFill>
                <a:latin typeface="+mn-lt"/>
              </a:rPr>
              <a:t/>
            </a:r>
            <a:br>
              <a:rPr lang="en-GB" sz="5400" b="1" dirty="0">
                <a:solidFill>
                  <a:srgbClr val="0000FF"/>
                </a:solidFill>
                <a:latin typeface="+mn-lt"/>
              </a:rPr>
            </a:br>
            <a:r>
              <a:rPr lang="en-GB" sz="3600" dirty="0">
                <a:latin typeface="+mn-lt"/>
              </a:rPr>
              <a:t>Commas are used to clarify meaning</a:t>
            </a:r>
            <a:endParaRPr lang="en-GB" sz="3600" b="1" i="1" dirty="0">
              <a:solidFill>
                <a:srgbClr val="008000"/>
              </a:solidFill>
              <a:latin typeface="+mn-lt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1595427" y="4101687"/>
            <a:ext cx="87263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/>
              <a:t>To separate items in a list or several words in a description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402273" y="3235823"/>
            <a:ext cx="911262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/>
              <a:t>To separate some clauses or phrases, e.g. a fronted adverbial </a:t>
            </a:r>
          </a:p>
        </p:txBody>
      </p:sp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004F2C21-BA1F-9444-AF13-E0D2A40BB7A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231478" y="761074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77207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2521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/>
      <p:bldP spid="5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63430" y="784869"/>
            <a:ext cx="94053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0000FF"/>
                </a:solidFill>
              </a:rPr>
              <a:t>      Commas separate clauses or phrases</a:t>
            </a:r>
            <a:endParaRPr lang="en-GB" sz="3600" b="1" i="1" dirty="0">
              <a:solidFill>
                <a:srgbClr val="0000FF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644495" y="3485519"/>
            <a:ext cx="91003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 the clause or phrase is embedded within the sentence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950892" y="1908958"/>
            <a:ext cx="4158782" cy="523220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800" dirty="0"/>
              <a:t>We need a comma when…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95313" y="2674818"/>
            <a:ext cx="8949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 the extra clause or phrase is at the front of the sentence </a:t>
            </a:r>
          </a:p>
        </p:txBody>
      </p:sp>
      <p:sp>
        <p:nvSpPr>
          <p:cNvPr id="14" name="Explosion 1 13"/>
          <p:cNvSpPr/>
          <p:nvPr/>
        </p:nvSpPr>
        <p:spPr>
          <a:xfrm>
            <a:off x="9340769" y="2738735"/>
            <a:ext cx="3143092" cy="1493567"/>
          </a:xfrm>
          <a:prstGeom prst="irregularSeal1">
            <a:avLst/>
          </a:prstGeom>
          <a:solidFill>
            <a:srgbClr val="ED7D31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</a:rPr>
              <a:t>Punctuate this sentence.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95313" y="4317925"/>
            <a:ext cx="11141611" cy="4714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200" dirty="0"/>
              <a:t>when she heard the news the local MP Maria Caulfield tweeted that she was very disturbed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3BE7D07-1FCD-0148-90AA-E4F98A0F66F5}"/>
              </a:ext>
            </a:extLst>
          </p:cNvPr>
          <p:cNvSpPr txBox="1"/>
          <p:nvPr/>
        </p:nvSpPr>
        <p:spPr>
          <a:xfrm>
            <a:off x="644495" y="5001063"/>
            <a:ext cx="11141611" cy="4714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200" dirty="0"/>
              <a:t>When she heard the news, the local MP, Maria Caulfield, tweeted that she was very disturbed.</a:t>
            </a:r>
          </a:p>
        </p:txBody>
      </p:sp>
      <p:pic>
        <p:nvPicPr>
          <p:cNvPr id="3" name="Online Media 2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756AAFD4-A3EF-FE48-A6AF-728531313AE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267511" y="729034"/>
            <a:ext cx="812800" cy="812800"/>
          </a:xfrm>
          <a:prstGeom prst="rect">
            <a:avLst/>
          </a:prstGeom>
        </p:spPr>
      </p:pic>
      <p:pic>
        <p:nvPicPr>
          <p:cNvPr id="5" name="Online Media 4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A5EB876B-EDEC-514E-9304-EEC149214C95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416733" y="5477523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07195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2844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8" dur="32438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4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8" grpId="0"/>
      <p:bldP spid="11" grpId="0" animBg="1"/>
      <p:bldP spid="13" grpId="0"/>
      <p:bldP spid="14" grpId="0" animBg="1"/>
      <p:bldP spid="4" grpId="0"/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85610" y="830492"/>
            <a:ext cx="105735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0000FF"/>
                </a:solidFill>
              </a:rPr>
              <a:t>                      Commas separate items in a list</a:t>
            </a:r>
            <a:endParaRPr lang="en-GB" sz="3600" b="1" i="1" dirty="0">
              <a:solidFill>
                <a:srgbClr val="0000FF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983332" y="1622522"/>
            <a:ext cx="39229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/>
              <a:t>Our uniform consists of... 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371105" y="5685538"/>
            <a:ext cx="5469534" cy="584776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Make a sentence from this list.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715823" y="3160236"/>
            <a:ext cx="33836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FF0000"/>
                </a:solidFill>
              </a:rPr>
              <a:t>grey trousers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556360" y="1739732"/>
            <a:ext cx="33836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FF0000"/>
                </a:solidFill>
              </a:rPr>
              <a:t>white shirts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880079" y="2455656"/>
            <a:ext cx="70598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FF0000"/>
                </a:solidFill>
              </a:rPr>
              <a:t>navy blue sweatshirts with the school logo 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556360" y="4182180"/>
            <a:ext cx="30066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FF0000"/>
                </a:solidFill>
              </a:rPr>
              <a:t>grey skirts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B76D5821-B0DE-0744-BC3D-446F9023635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16164" y="2537767"/>
            <a:ext cx="2709276" cy="190602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7A97A946-AEC2-F24E-A3FE-6BBFC32E801F}"/>
              </a:ext>
            </a:extLst>
          </p:cNvPr>
          <p:cNvSpPr txBox="1"/>
          <p:nvPr/>
        </p:nvSpPr>
        <p:spPr>
          <a:xfrm>
            <a:off x="4403405" y="3957709"/>
            <a:ext cx="30066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FF0000"/>
                </a:solidFill>
              </a:rPr>
              <a:t>dark shoes</a:t>
            </a:r>
          </a:p>
        </p:txBody>
      </p:sp>
      <p:pic>
        <p:nvPicPr>
          <p:cNvPr id="5" name="Online Media 4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CCCC6B12-16A8-5D4A-9B1C-BC5D3CC3218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008095" y="5165126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75277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20108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2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85610" y="830492"/>
            <a:ext cx="105735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0000FF"/>
                </a:solidFill>
              </a:rPr>
              <a:t>                       Commas separate items in a list</a:t>
            </a:r>
            <a:endParaRPr lang="en-GB" sz="3600" b="1" i="1" dirty="0">
              <a:solidFill>
                <a:srgbClr val="0000FF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983332" y="1622521"/>
            <a:ext cx="1034027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Our uniform consists of navy blue sweatshirts with the school logo grey trousers or skirts  white shirts and dark shoes. 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923691" y="1746066"/>
            <a:ext cx="28865" cy="3780739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4115498" y="2062530"/>
            <a:ext cx="290464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,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96258" y="1606662"/>
            <a:ext cx="290464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,</a:t>
            </a:r>
          </a:p>
        </p:txBody>
      </p:sp>
      <p:sp>
        <p:nvSpPr>
          <p:cNvPr id="8" name="Oval Callout 7"/>
          <p:cNvSpPr/>
          <p:nvPr/>
        </p:nvSpPr>
        <p:spPr>
          <a:xfrm>
            <a:off x="1856512" y="3481227"/>
            <a:ext cx="3650864" cy="688383"/>
          </a:xfrm>
          <a:prstGeom prst="wedgeEllipseCallout">
            <a:avLst>
              <a:gd name="adj1" fmla="val 62849"/>
              <a:gd name="adj2" fmla="val -193095"/>
            </a:avLst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rgbClr val="FF0000"/>
                </a:solidFill>
              </a:rPr>
              <a:t>NO comma needed here!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389528" y="3044794"/>
            <a:ext cx="3351962" cy="646331"/>
          </a:xfrm>
          <a:prstGeom prst="rect">
            <a:avLst/>
          </a:prstGeom>
          <a:ln/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tx1"/>
                </a:solidFill>
              </a:rPr>
              <a:t>Commas separate the items</a:t>
            </a:r>
          </a:p>
          <a:p>
            <a:r>
              <a:rPr lang="en-US" dirty="0">
                <a:solidFill>
                  <a:schemeClr val="tx1"/>
                </a:solidFill>
              </a:rPr>
              <a:t>No comma is needed before ‘and’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990987" y="5295232"/>
            <a:ext cx="9277322" cy="60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sz="2800" dirty="0">
                <a:solidFill>
                  <a:srgbClr val="0000FF"/>
                </a:solidFill>
              </a:rPr>
              <a:t>No </a:t>
            </a:r>
            <a:r>
              <a:rPr lang="en-US" sz="2800" dirty="0" err="1">
                <a:solidFill>
                  <a:srgbClr val="0000FF"/>
                </a:solidFill>
              </a:rPr>
              <a:t>jewellery</a:t>
            </a:r>
            <a:r>
              <a:rPr lang="en-US" sz="2800" dirty="0">
                <a:solidFill>
                  <a:srgbClr val="0000FF"/>
                </a:solidFill>
              </a:rPr>
              <a:t> earrings or watches may be worn for PE.</a:t>
            </a:r>
          </a:p>
        </p:txBody>
      </p:sp>
      <p:sp>
        <p:nvSpPr>
          <p:cNvPr id="11" name="Explosion 1 10"/>
          <p:cNvSpPr/>
          <p:nvPr/>
        </p:nvSpPr>
        <p:spPr>
          <a:xfrm>
            <a:off x="6955707" y="4005859"/>
            <a:ext cx="5307615" cy="1241005"/>
          </a:xfrm>
          <a:prstGeom prst="irregularSeal1">
            <a:avLst/>
          </a:prstGeom>
          <a:solidFill>
            <a:srgbClr val="ED7D31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 b="1" dirty="0">
                <a:solidFill>
                  <a:schemeClr val="tx1"/>
                </a:solidFill>
              </a:rPr>
              <a:t>Punctuate this sentence. </a:t>
            </a:r>
          </a:p>
        </p:txBody>
      </p:sp>
    </p:spTree>
    <p:extLst>
      <p:ext uri="{BB962C8B-B14F-4D97-AF65-F5344CB8AC3E}">
        <p14:creationId xmlns:p14="http://schemas.microsoft.com/office/powerpoint/2010/main" val="1182237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3" grpId="0"/>
      <p:bldP spid="8" grpId="0" animBg="1"/>
      <p:bldP spid="9" grpId="0" animBg="1"/>
      <p:bldP spid="10" grpId="0"/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06437" y="4642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2065793" y="784594"/>
            <a:ext cx="75898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0000FF"/>
                </a:solidFill>
              </a:rPr>
              <a:t>Commas separate items in a list</a:t>
            </a:r>
            <a:endParaRPr lang="en-GB" sz="3600" b="1" i="1" dirty="0">
              <a:solidFill>
                <a:srgbClr val="0000FF"/>
              </a:solidFill>
            </a:endParaRPr>
          </a:p>
        </p:txBody>
      </p:sp>
      <p:sp>
        <p:nvSpPr>
          <p:cNvPr id="6" name="Oval Callout 5"/>
          <p:cNvSpPr/>
          <p:nvPr/>
        </p:nvSpPr>
        <p:spPr>
          <a:xfrm>
            <a:off x="3085950" y="3951562"/>
            <a:ext cx="3593735" cy="764806"/>
          </a:xfrm>
          <a:prstGeom prst="wedgeEllipseCallout">
            <a:avLst>
              <a:gd name="adj1" fmla="val -3610"/>
              <a:gd name="adj2" fmla="val -137558"/>
            </a:avLst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rgbClr val="FF0000"/>
                </a:solidFill>
              </a:rPr>
              <a:t>NO comma needed here!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45B228A-4F7A-2444-AEDC-86FBDAB79B30}"/>
              </a:ext>
            </a:extLst>
          </p:cNvPr>
          <p:cNvSpPr txBox="1"/>
          <p:nvPr/>
        </p:nvSpPr>
        <p:spPr>
          <a:xfrm>
            <a:off x="1438582" y="2700622"/>
            <a:ext cx="9277322" cy="60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sz="2800" dirty="0">
                <a:solidFill>
                  <a:srgbClr val="0000FF"/>
                </a:solidFill>
              </a:rPr>
              <a:t>No </a:t>
            </a:r>
            <a:r>
              <a:rPr lang="en-US" sz="2800" dirty="0" err="1">
                <a:solidFill>
                  <a:srgbClr val="0000FF"/>
                </a:solidFill>
              </a:rPr>
              <a:t>jewellery</a:t>
            </a:r>
            <a:r>
              <a:rPr lang="en-US" sz="2800" dirty="0">
                <a:solidFill>
                  <a:srgbClr val="0000FF"/>
                </a:solidFill>
              </a:rPr>
              <a:t>, earrings or watches may be worn for PE.</a:t>
            </a:r>
          </a:p>
        </p:txBody>
      </p:sp>
    </p:spTree>
    <p:extLst>
      <p:ext uri="{BB962C8B-B14F-4D97-AF65-F5344CB8AC3E}">
        <p14:creationId xmlns:p14="http://schemas.microsoft.com/office/powerpoint/2010/main" val="1021545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99535" y="2190886"/>
            <a:ext cx="9792929" cy="871420"/>
          </a:xfrm>
        </p:spPr>
        <p:txBody>
          <a:bodyPr>
            <a:noAutofit/>
          </a:bodyPr>
          <a:lstStyle/>
          <a:p>
            <a:r>
              <a:rPr lang="en-GB" sz="5400" b="1" dirty="0">
                <a:solidFill>
                  <a:srgbClr val="0000FF"/>
                </a:solidFill>
                <a:latin typeface="+mn-lt"/>
              </a:rPr>
              <a:t/>
            </a:r>
            <a:br>
              <a:rPr lang="en-GB" sz="5400" b="1" dirty="0">
                <a:solidFill>
                  <a:srgbClr val="0000FF"/>
                </a:solidFill>
                <a:latin typeface="+mn-lt"/>
              </a:rPr>
            </a:br>
            <a:r>
              <a:rPr lang="en-GB" sz="5400" b="1" dirty="0">
                <a:solidFill>
                  <a:srgbClr val="0000FF"/>
                </a:solidFill>
                <a:latin typeface="+mn-lt"/>
              </a:rPr>
              <a:t/>
            </a:r>
            <a:br>
              <a:rPr lang="en-GB" sz="5400" b="1" dirty="0">
                <a:solidFill>
                  <a:srgbClr val="0000FF"/>
                </a:solidFill>
                <a:latin typeface="+mn-lt"/>
              </a:rPr>
            </a:br>
            <a:r>
              <a:rPr lang="en-GB" sz="3600" dirty="0">
                <a:latin typeface="+mn-lt"/>
              </a:rPr>
              <a:t>Children eat paint and play in protective aprons.</a:t>
            </a:r>
          </a:p>
        </p:txBody>
      </p:sp>
      <p:sp>
        <p:nvSpPr>
          <p:cNvPr id="16" name="Rectangle 15"/>
          <p:cNvSpPr/>
          <p:nvPr/>
        </p:nvSpPr>
        <p:spPr>
          <a:xfrm>
            <a:off x="506436" y="807134"/>
            <a:ext cx="11141612" cy="5852160"/>
          </a:xfrm>
          <a:prstGeom prst="rect">
            <a:avLst/>
          </a:prstGeom>
          <a:noFill/>
          <a:ln w="63500" cmpd="dbl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C83FA21A-7163-8141-9CDF-9F08BBDC6D09}"/>
              </a:ext>
            </a:extLst>
          </p:cNvPr>
          <p:cNvSpPr/>
          <p:nvPr/>
        </p:nvSpPr>
        <p:spPr>
          <a:xfrm>
            <a:off x="1456180" y="3343048"/>
            <a:ext cx="927963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/>
              <a:t>Children eat, paint and play in protective aprons.</a:t>
            </a:r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E9DE0AC-23A7-F744-8A8C-F33F442BB253}"/>
              </a:ext>
            </a:extLst>
          </p:cNvPr>
          <p:cNvSpPr/>
          <p:nvPr/>
        </p:nvSpPr>
        <p:spPr>
          <a:xfrm>
            <a:off x="3312283" y="1544555"/>
            <a:ext cx="533049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rgbClr val="0000FF"/>
                </a:solidFill>
              </a:rPr>
              <a:t>Commas keep things clear!</a:t>
            </a:r>
            <a:endParaRPr lang="en-US" sz="3600" dirty="0"/>
          </a:p>
        </p:txBody>
      </p:sp>
      <p:sp>
        <p:nvSpPr>
          <p:cNvPr id="5" name="Oval Callout 4">
            <a:extLst>
              <a:ext uri="{FF2B5EF4-FFF2-40B4-BE49-F238E27FC236}">
                <a16:creationId xmlns:a16="http://schemas.microsoft.com/office/drawing/2014/main" id="{EFCECEBE-8022-CE49-BEFF-8C76BDF4C458}"/>
              </a:ext>
            </a:extLst>
          </p:cNvPr>
          <p:cNvSpPr/>
          <p:nvPr/>
        </p:nvSpPr>
        <p:spPr>
          <a:xfrm>
            <a:off x="2640330" y="4517627"/>
            <a:ext cx="2988945" cy="1480347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Children eat paint?</a:t>
            </a:r>
          </a:p>
          <a:p>
            <a:pPr algn="ctr"/>
            <a:r>
              <a:rPr lang="en-US" dirty="0"/>
              <a:t>That’s disgusting.</a:t>
            </a:r>
          </a:p>
        </p:txBody>
      </p:sp>
      <p:sp>
        <p:nvSpPr>
          <p:cNvPr id="7" name="Oval Callout 6">
            <a:extLst>
              <a:ext uri="{FF2B5EF4-FFF2-40B4-BE49-F238E27FC236}">
                <a16:creationId xmlns:a16="http://schemas.microsoft.com/office/drawing/2014/main" id="{64AA11E2-2630-BA49-9C89-4EC3896626F5}"/>
              </a:ext>
            </a:extLst>
          </p:cNvPr>
          <p:cNvSpPr/>
          <p:nvPr/>
        </p:nvSpPr>
        <p:spPr>
          <a:xfrm>
            <a:off x="6658414" y="4496495"/>
            <a:ext cx="2988945" cy="1480347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Oh! Now I see.</a:t>
            </a:r>
          </a:p>
        </p:txBody>
      </p:sp>
      <p:pic>
        <p:nvPicPr>
          <p:cNvPr id="6" name="Online Media 5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B39C4D2E-F38A-EB42-9444-DC1ACC205DB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062474" y="1378086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30364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3195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2" grpId="0"/>
      <p:bldP spid="5" grpId="0" animBg="1"/>
      <p:bldP spid="7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5091</TotalTime>
  <Words>252</Words>
  <Application>Microsoft Office PowerPoint</Application>
  <PresentationFormat>Widescreen</PresentationFormat>
  <Paragraphs>41</Paragraphs>
  <Slides>6</Slides>
  <Notes>5</Notes>
  <HiddenSlides>0</HiddenSlides>
  <MMClips>5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Commas  Commas are used to clarify meaning</vt:lpstr>
      <vt:lpstr>PowerPoint Presentation</vt:lpstr>
      <vt:lpstr>PowerPoint Presentation</vt:lpstr>
      <vt:lpstr>PowerPoint Presentation</vt:lpstr>
      <vt:lpstr>PowerPoint Presentation</vt:lpstr>
      <vt:lpstr>  Children eat paint and play in protective aprons.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Pronouns</dc:title>
  <dc:creator>Deidre Holes</dc:creator>
  <cp:lastModifiedBy>StroverP</cp:lastModifiedBy>
  <cp:revision>309</cp:revision>
  <dcterms:created xsi:type="dcterms:W3CDTF">2013-08-23T07:43:20Z</dcterms:created>
  <dcterms:modified xsi:type="dcterms:W3CDTF">2020-05-01T11:01:48Z</dcterms:modified>
</cp:coreProperties>
</file>