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8"/>
  </p:notesMasterIdLst>
  <p:handoutMasterIdLst>
    <p:handoutMasterId r:id="rId29"/>
  </p:handoutMasterIdLst>
  <p:sldIdLst>
    <p:sldId id="305" r:id="rId2"/>
    <p:sldId id="258" r:id="rId3"/>
    <p:sldId id="263" r:id="rId4"/>
    <p:sldId id="264" r:id="rId5"/>
    <p:sldId id="294" r:id="rId6"/>
    <p:sldId id="289" r:id="rId7"/>
    <p:sldId id="295" r:id="rId8"/>
    <p:sldId id="290" r:id="rId9"/>
    <p:sldId id="296" r:id="rId10"/>
    <p:sldId id="309" r:id="rId11"/>
    <p:sldId id="310" r:id="rId12"/>
    <p:sldId id="311" r:id="rId13"/>
    <p:sldId id="313" r:id="rId14"/>
    <p:sldId id="314" r:id="rId15"/>
    <p:sldId id="315" r:id="rId16"/>
    <p:sldId id="316" r:id="rId17"/>
    <p:sldId id="312" r:id="rId18"/>
    <p:sldId id="306" r:id="rId19"/>
    <p:sldId id="291" r:id="rId20"/>
    <p:sldId id="297" r:id="rId21"/>
    <p:sldId id="292" r:id="rId22"/>
    <p:sldId id="298" r:id="rId23"/>
    <p:sldId id="293" r:id="rId24"/>
    <p:sldId id="308" r:id="rId25"/>
    <p:sldId id="307" r:id="rId26"/>
    <p:sldId id="267" r:id="rId27"/>
  </p:sldIdLst>
  <p:sldSz cx="9144000" cy="6858000" type="screen4x3"/>
  <p:notesSz cx="6858000" cy="9144000"/>
  <p:embeddedFontLst>
    <p:embeddedFont>
      <p:font typeface="Sassoon Infant Rg" panose="02000503030000020003" pitchFamily="50" charset="0"/>
      <p:regular r:id="rId30"/>
      <p:bold r:id="rId31"/>
    </p:embeddedFont>
    <p:embeddedFont>
      <p:font typeface="Twinkl" pitchFamily="2" charset="0"/>
      <p:regular r:id="rId32"/>
      <p:bold r:id="rId33"/>
    </p:embeddedFont>
    <p:embeddedFont>
      <p:font typeface="Tuffy-TTF" panose="020B0603060100000000" pitchFamily="34" charset="0"/>
      <p:regular r:id="rId34"/>
      <p:bold r:id="rId35"/>
      <p:italic r:id="rId36"/>
      <p:boldItalic r:id="rId37"/>
    </p:embeddedFont>
    <p:embeddedFont>
      <p:font typeface="Calibri" panose="020F0502020204030204" pitchFamily="34" charset="0"/>
      <p:regular r:id="rId38"/>
      <p:bold r:id="rId39"/>
      <p:italic r:id="rId40"/>
      <p:boldItalic r:id="rId4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B6BC"/>
    <a:srgbClr val="8D358B"/>
    <a:srgbClr val="019542"/>
    <a:srgbClr val="FAB001"/>
    <a:srgbClr val="F08115"/>
    <a:srgbClr val="00A8E9"/>
    <a:srgbClr val="FFFBFA"/>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7" autoAdjust="0"/>
    <p:restoredTop sz="94660"/>
  </p:normalViewPr>
  <p:slideViewPr>
    <p:cSldViewPr showGuides="1">
      <p:cViewPr varScale="1">
        <p:scale>
          <a:sx n="113" d="100"/>
          <a:sy n="113" d="100"/>
        </p:scale>
        <p:origin x="1476" y="10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46"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Tuffy-TTF" panose="020B0603060100000000"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latin typeface="Tuffy-TTF" panose="020B0603060100000000" pitchFamily="34" charset="0"/>
              </a:rPr>
              <a:t>21/01/2020</a:t>
            </a:fld>
            <a:endParaRPr lang="en-GB" dirty="0">
              <a:latin typeface="Tuffy-TTF" panose="020B0603060100000000"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Tuffy-TTF" panose="020B0603060100000000"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latin typeface="Tuffy-TTF" panose="020B0603060100000000" pitchFamily="34" charset="0"/>
              </a:rPr>
              <a:t>‹#›</a:t>
            </a:fld>
            <a:endParaRPr lang="en-GB" dirty="0">
              <a:latin typeface="Tuffy-TTF" panose="020B0603060100000000" pitchFamily="34" charset="0"/>
            </a:endParaRPr>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Tuffy-TTF" panose="020B0603060100000000"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Tuffy-TTF" panose="020B0603060100000000" pitchFamily="34" charset="0"/>
              </a:defRPr>
            </a:lvl1pPr>
          </a:lstStyle>
          <a:p>
            <a:fld id="{3D02C5D1-7818-41B5-ABAD-5E4B38A5388F}" type="datetimeFigureOut">
              <a:rPr lang="en-GB" smtClean="0"/>
              <a:pPr/>
              <a:t>21/01/2020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Tuffy-TTF" panose="020B0603060100000000"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Tuffy-TTF" panose="020B0603060100000000" pitchFamily="34" charset="0"/>
              </a:defRPr>
            </a:lvl1pPr>
          </a:lstStyle>
          <a:p>
            <a:fld id="{FA521341-850D-40E1-BB3D-87946DC9B06D}" type="slidenum">
              <a:rPr lang="en-GB" smtClean="0"/>
              <a:pPr/>
              <a:t>‹#›</a:t>
            </a:fld>
            <a:endParaRPr lang="en-GB" dirty="0"/>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Tuffy-TTF" panose="020B0603060100000000" pitchFamily="34" charset="0"/>
        <a:ea typeface="+mn-ea"/>
        <a:cs typeface="+mn-cs"/>
      </a:defRPr>
    </a:lvl1pPr>
    <a:lvl2pPr marL="457200" algn="l" defTabSz="914400" rtl="0" eaLnBrk="1" latinLnBrk="0" hangingPunct="1">
      <a:defRPr sz="1200" kern="1200">
        <a:solidFill>
          <a:schemeClr val="tx1"/>
        </a:solidFill>
        <a:latin typeface="Tuffy-TTF" panose="020B0603060100000000" pitchFamily="34" charset="0"/>
        <a:ea typeface="+mn-ea"/>
        <a:cs typeface="+mn-cs"/>
      </a:defRPr>
    </a:lvl2pPr>
    <a:lvl3pPr marL="914400" algn="l" defTabSz="914400" rtl="0" eaLnBrk="1" latinLnBrk="0" hangingPunct="1">
      <a:defRPr sz="1200" kern="1200">
        <a:solidFill>
          <a:schemeClr val="tx1"/>
        </a:solidFill>
        <a:latin typeface="Tuffy-TTF" panose="020B0603060100000000" pitchFamily="34" charset="0"/>
        <a:ea typeface="+mn-ea"/>
        <a:cs typeface="+mn-cs"/>
      </a:defRPr>
    </a:lvl3pPr>
    <a:lvl4pPr marL="1371600" algn="l" defTabSz="914400" rtl="0" eaLnBrk="1" latinLnBrk="0" hangingPunct="1">
      <a:defRPr sz="1200" kern="1200">
        <a:solidFill>
          <a:schemeClr val="tx1"/>
        </a:solidFill>
        <a:latin typeface="Tuffy-TTF" panose="020B0603060100000000" pitchFamily="34" charset="0"/>
        <a:ea typeface="+mn-ea"/>
        <a:cs typeface="+mn-cs"/>
      </a:defRPr>
    </a:lvl4pPr>
    <a:lvl5pPr marL="1828800" algn="l" defTabSz="914400" rtl="0" eaLnBrk="1" latinLnBrk="0" hangingPunct="1">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Unit 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15100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193596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71" r:id="rId1"/>
    <p:sldLayoutId id="2147483661" r:id="rId2"/>
    <p:sldLayoutId id="2147483667" r:id="rId3"/>
    <p:sldLayoutId id="2147483662" r:id="rId4"/>
    <p:sldLayoutId id="2147483663" r:id="rId5"/>
    <p:sldLayoutId id="2147483666" r:id="rId6"/>
    <p:sldLayoutId id="2147483669"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uffy-TTF" panose="020B0603060100000000" pitchFamily="34"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uffy-TTF" panose="020B0603060100000000" pitchFamily="34"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uffy-TTF" panose="020B0603060100000000"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pshe-association.org.uk/curriculum-and-resources/resources/programme-study-pshe-education-key-stages-1%E2%80%935"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slide" Target="slide21.xml"/><Relationship Id="rId4" Type="http://schemas.openxmlformats.org/officeDocument/2006/relationships/slide" Target="slide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DB6BC"/>
        </a:solidFill>
        <a:effectLst/>
      </p:bgPr>
    </p:bg>
    <p:spTree>
      <p:nvGrpSpPr>
        <p:cNvPr id="1" name=""/>
        <p:cNvGrpSpPr/>
        <p:nvPr/>
      </p:nvGrpSpPr>
      <p:grpSpPr>
        <a:xfrm>
          <a:off x="0" y="0"/>
          <a:ext cx="0" cy="0"/>
          <a:chOff x="0" y="0"/>
          <a:chExt cx="0" cy="0"/>
        </a:xfrm>
      </p:grpSpPr>
      <p:sp>
        <p:nvSpPr>
          <p:cNvPr id="2" name="Rectangle 1"/>
          <p:cNvSpPr/>
          <p:nvPr/>
        </p:nvSpPr>
        <p:spPr>
          <a:xfrm>
            <a:off x="0" y="6251423"/>
            <a:ext cx="9144000" cy="612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3" name="Straight Connector 2"/>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501463" y="6464797"/>
            <a:ext cx="4141075" cy="207749"/>
          </a:xfrm>
          <a:prstGeom prst="rect">
            <a:avLst/>
          </a:prstGeom>
          <a:noFill/>
        </p:spPr>
        <p:txBody>
          <a:bodyPr wrap="square" lIns="0" tIns="0" rIns="0" bIns="0" rtlCol="0" anchor="ctr" anchorCtr="1">
            <a:noAutofit/>
          </a:bodyPr>
          <a:lstStyle/>
          <a:p>
            <a:pPr algn="ctr">
              <a:lnSpc>
                <a:spcPct val="107000"/>
              </a:lnSpc>
              <a:spcAft>
                <a:spcPts val="0"/>
              </a:spcAft>
            </a:pPr>
            <a:r>
              <a:rPr lang="en-GB" sz="800" b="1" dirty="0">
                <a:solidFill>
                  <a:srgbClr val="FFFFFF"/>
                </a:solidFill>
                <a:latin typeface="Tuffy-TTF" panose="020B0603060100000000" pitchFamily="34" charset="0"/>
                <a:ea typeface="Calibri" panose="020F0502020204030204" pitchFamily="34" charset="0"/>
                <a:cs typeface="Arial" panose="020B0604020202020204" pitchFamily="34" charset="0"/>
              </a:rPr>
              <a:t>PSHE and Citizenship | Year 5 | Relationships | Be Yourself | Let It Out! | Lesson 2</a:t>
            </a:r>
            <a:endParaRPr lang="en-GB" sz="800" dirty="0">
              <a:solidFill>
                <a:srgbClr val="FFFFFF"/>
              </a:solidFill>
              <a:latin typeface="Tuffy-TTF" panose="020B0603060100000000" pitchFamily="34" charset="0"/>
              <a:ea typeface="Calibri" panose="020F0502020204030204" pitchFamily="34" charset="0"/>
              <a:cs typeface="Arial" panose="020B0604020202020204" pitchFamily="34" charset="0"/>
            </a:endParaRPr>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764823" y="1051093"/>
            <a:ext cx="1614353" cy="934372"/>
          </a:xfrm>
          <a:prstGeom prst="rect">
            <a:avLst/>
          </a:prstGeom>
        </p:spPr>
      </p:pic>
      <p:sp>
        <p:nvSpPr>
          <p:cNvPr id="6" name="Text Placeholder 16"/>
          <p:cNvSpPr txBox="1">
            <a:spLocks/>
          </p:cNvSpPr>
          <p:nvPr/>
        </p:nvSpPr>
        <p:spPr>
          <a:xfrm>
            <a:off x="971600" y="3199950"/>
            <a:ext cx="7200800" cy="543989"/>
          </a:xfrm>
          <a:prstGeom prst="roundRect">
            <a:avLst>
              <a:gd name="adj" fmla="val 2585"/>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chemeClr val="bg1"/>
                </a:solidFill>
                <a:latin typeface="Tuffy-TTF" panose="020B0603060100000000" pitchFamily="34" charset="0"/>
                <a:cs typeface="Arial" panose="020B0604020202020204" pitchFamily="34" charset="0"/>
              </a:rPr>
              <a:t>Relationships | Be Yourself</a:t>
            </a:r>
          </a:p>
        </p:txBody>
      </p:sp>
      <p:sp>
        <p:nvSpPr>
          <p:cNvPr id="7" name="Title 17"/>
          <p:cNvSpPr txBox="1">
            <a:spLocks/>
          </p:cNvSpPr>
          <p:nvPr/>
        </p:nvSpPr>
        <p:spPr>
          <a:xfrm>
            <a:off x="755650" y="2359034"/>
            <a:ext cx="7632700" cy="655294"/>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GB" sz="5400" dirty="0">
                <a:solidFill>
                  <a:schemeClr val="bg1"/>
                </a:solidFill>
                <a:latin typeface="Tuffy-TTF" panose="020B0603060100000000" pitchFamily="34" charset="0"/>
                <a:cs typeface="Arial" panose="020B0604020202020204" pitchFamily="34" charset="0"/>
              </a:rPr>
              <a:t>PSHE and Citizenship</a:t>
            </a:r>
          </a:p>
        </p:txBody>
      </p:sp>
    </p:spTree>
    <p:extLst>
      <p:ext uri="{BB962C8B-B14F-4D97-AF65-F5344CB8AC3E}">
        <p14:creationId xmlns:p14="http://schemas.microsoft.com/office/powerpoint/2010/main" val="14076062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why I should share my own thoughts and feelings and I know how to do this.</a:t>
            </a:r>
          </a:p>
        </p:txBody>
      </p:sp>
      <p:sp>
        <p:nvSpPr>
          <p:cNvPr id="20" name="Content Placeholder 15"/>
          <p:cNvSpPr txBox="1">
            <a:spLocks/>
          </p:cNvSpPr>
          <p:nvPr/>
        </p:nvSpPr>
        <p:spPr>
          <a:xfrm>
            <a:off x="628650" y="3466802"/>
            <a:ext cx="7886700" cy="2876246"/>
          </a:xfrm>
          <a:prstGeom prst="rect">
            <a:avLst/>
          </a:prstGeom>
          <a:noFill/>
          <a:ln w="25400">
            <a:noFill/>
          </a:ln>
        </p:spPr>
        <p:txBody>
          <a:bodyPr vert="horz" lIns="180000" tIns="252000" rIns="252000" bIns="18000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identify the thoughts and feelings I am happiest to share.</a:t>
            </a:r>
          </a:p>
          <a:p>
            <a:r>
              <a:rPr lang="en-GB" dirty="0">
                <a:latin typeface="+mn-lt"/>
              </a:rPr>
              <a:t>I can identify when I am comfortable sharing my true thoughts </a:t>
            </a:r>
            <a:r>
              <a:rPr lang="en-GB" dirty="0" smtClean="0">
                <a:latin typeface="+mn-lt"/>
              </a:rPr>
              <a:t/>
            </a:r>
            <a:br>
              <a:rPr lang="en-GB" dirty="0" smtClean="0">
                <a:latin typeface="+mn-lt"/>
              </a:rPr>
            </a:br>
            <a:r>
              <a:rPr lang="en-GB" dirty="0" smtClean="0">
                <a:latin typeface="+mn-lt"/>
              </a:rPr>
              <a:t>and </a:t>
            </a:r>
            <a:r>
              <a:rPr lang="en-GB" dirty="0">
                <a:latin typeface="+mn-lt"/>
              </a:rPr>
              <a:t>feelings.</a:t>
            </a:r>
          </a:p>
          <a:p>
            <a:r>
              <a:rPr lang="en-GB" dirty="0">
                <a:latin typeface="+mn-lt"/>
              </a:rPr>
              <a:t>I can discuss the positive impact of sharing my true thoughts and feelings.</a:t>
            </a:r>
          </a:p>
          <a:p>
            <a:r>
              <a:rPr lang="en-GB" dirty="0">
                <a:latin typeface="+mn-lt"/>
              </a:rPr>
              <a:t>I can describe how I would communicate my thoughts and feelings in different situations.</a:t>
            </a:r>
          </a:p>
          <a:p>
            <a:r>
              <a:rPr lang="en-GB" dirty="0">
                <a:latin typeface="+mn-lt"/>
              </a:rPr>
              <a:t>I can reflect on how I can support others in sharing their thoughts and feelings with me.</a:t>
            </a:r>
          </a:p>
        </p:txBody>
      </p:sp>
      <p:sp>
        <p:nvSpPr>
          <p:cNvPr id="9" name="TextBox 21"/>
          <p:cNvSpPr txBox="1">
            <a:spLocks noChangeArrowheads="1"/>
          </p:cNvSpPr>
          <p:nvPr/>
        </p:nvSpPr>
        <p:spPr bwMode="auto">
          <a:xfrm>
            <a:off x="2627784" y="6245477"/>
            <a:ext cx="3888432"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GB" sz="800" baseline="30000" dirty="0">
                <a:latin typeface="Tuffy-TTF" panose="020B0603060100000000" pitchFamily="34" charset="0"/>
                <a:cs typeface="Arial" panose="020B0604020202020204" pitchFamily="34" charset="0"/>
              </a:rPr>
              <a:t>This resource is fully in line with the Learning Outcomes and Core Themes outlined in the PSHE Association’s </a:t>
            </a:r>
            <a:r>
              <a:rPr lang="en-GB" sz="800" b="1" u="sng" baseline="30000" dirty="0">
                <a:solidFill>
                  <a:schemeClr val="accent1"/>
                </a:solidFill>
                <a:latin typeface="Tuffy-TTF" panose="020B0603060100000000" pitchFamily="34" charset="0"/>
                <a:cs typeface="Arial" panose="020B0604020202020204" pitchFamily="34" charset="0"/>
                <a:hlinkClick r:id="rId2"/>
              </a:rPr>
              <a:t>Programme of Study</a:t>
            </a:r>
            <a:r>
              <a:rPr lang="en-GB" sz="800" baseline="30000" dirty="0">
                <a:latin typeface="Tuffy-TTF" panose="020B0603060100000000" pitchFamily="34" charset="0"/>
                <a:cs typeface="Arial" panose="020B0604020202020204" pitchFamily="34" charset="0"/>
              </a:rPr>
              <a:t>.</a:t>
            </a:r>
          </a:p>
        </p:txBody>
      </p:sp>
    </p:spTree>
    <p:extLst>
      <p:ext uri="{BB962C8B-B14F-4D97-AF65-F5344CB8AC3E}">
        <p14:creationId xmlns:p14="http://schemas.microsoft.com/office/powerpoint/2010/main" val="447285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11" name="Picture 10">
            <a:extLst>
              <a:ext uri="{FF2B5EF4-FFF2-40B4-BE49-F238E27FC236}">
                <a16:creationId xmlns="" xmlns:a16="http://schemas.microsoft.com/office/drawing/2014/main" id="{AF09AB82-DB55-448F-B4E4-DA29BE1022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1560" y="3412400"/>
            <a:ext cx="2880320" cy="2983638"/>
          </a:xfrm>
          <a:prstGeom prst="rect">
            <a:avLst/>
          </a:prstGeom>
        </p:spPr>
      </p:pic>
      <p:pic>
        <p:nvPicPr>
          <p:cNvPr id="12" name="Picture 11">
            <a:extLst>
              <a:ext uri="{FF2B5EF4-FFF2-40B4-BE49-F238E27FC236}">
                <a16:creationId xmlns="" xmlns:a16="http://schemas.microsoft.com/office/drawing/2014/main" id="{CF7F9851-0D38-476E-9091-79F72702B21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372200" y="3212977"/>
            <a:ext cx="2448272" cy="3183062"/>
          </a:xfrm>
          <a:prstGeom prst="rect">
            <a:avLst/>
          </a:prstGeom>
        </p:spPr>
      </p:pic>
      <p:grpSp>
        <p:nvGrpSpPr>
          <p:cNvPr id="15" name="Group 14">
            <a:extLst>
              <a:ext uri="{FF2B5EF4-FFF2-40B4-BE49-F238E27FC236}">
                <a16:creationId xmlns="" xmlns:a16="http://schemas.microsoft.com/office/drawing/2014/main" id="{5715B1D2-B976-476B-8A7B-E8A50E96F43D}"/>
              </a:ext>
            </a:extLst>
          </p:cNvPr>
          <p:cNvGrpSpPr/>
          <p:nvPr/>
        </p:nvGrpSpPr>
        <p:grpSpPr>
          <a:xfrm>
            <a:off x="1877699" y="818122"/>
            <a:ext cx="2965265" cy="1986727"/>
            <a:chOff x="1136777" y="661885"/>
            <a:chExt cx="2965265" cy="1986727"/>
          </a:xfrm>
        </p:grpSpPr>
        <p:grpSp>
          <p:nvGrpSpPr>
            <p:cNvPr id="4" name="Group 3">
              <a:extLst>
                <a:ext uri="{FF2B5EF4-FFF2-40B4-BE49-F238E27FC236}">
                  <a16:creationId xmlns="" xmlns:a16="http://schemas.microsoft.com/office/drawing/2014/main" id="{F2F7300C-A02F-4460-8DCC-799660F8CF87}"/>
                </a:ext>
              </a:extLst>
            </p:cNvPr>
            <p:cNvGrpSpPr/>
            <p:nvPr/>
          </p:nvGrpSpPr>
          <p:grpSpPr>
            <a:xfrm>
              <a:off x="1136777" y="661885"/>
              <a:ext cx="2965265" cy="1986727"/>
              <a:chOff x="1043608" y="808225"/>
              <a:chExt cx="2686866" cy="1800200"/>
            </a:xfrm>
          </p:grpSpPr>
          <p:sp>
            <p:nvSpPr>
              <p:cNvPr id="5" name="Thought Bubble: Cloud 4">
                <a:extLst>
                  <a:ext uri="{FF2B5EF4-FFF2-40B4-BE49-F238E27FC236}">
                    <a16:creationId xmlns="" xmlns:a16="http://schemas.microsoft.com/office/drawing/2014/main" id="{60146164-0DA8-4C78-8D13-826DA3C96A9D}"/>
                  </a:ext>
                </a:extLst>
              </p:cNvPr>
              <p:cNvSpPr/>
              <p:nvPr/>
            </p:nvSpPr>
            <p:spPr>
              <a:xfrm>
                <a:off x="1043608" y="808225"/>
                <a:ext cx="2686866" cy="1800200"/>
              </a:xfrm>
              <a:prstGeom prst="cloudCallout">
                <a:avLst>
                  <a:gd name="adj1" fmla="val -29462"/>
                  <a:gd name="adj2" fmla="val 77577"/>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Shape 5">
                <a:extLst>
                  <a:ext uri="{FF2B5EF4-FFF2-40B4-BE49-F238E27FC236}">
                    <a16:creationId xmlns="" xmlns:a16="http://schemas.microsoft.com/office/drawing/2014/main" id="{23CB5ED5-0CA5-4DDB-AAD8-827D2B337B36}"/>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TextBox 12">
              <a:extLst>
                <a:ext uri="{FF2B5EF4-FFF2-40B4-BE49-F238E27FC236}">
                  <a16:creationId xmlns="" xmlns:a16="http://schemas.microsoft.com/office/drawing/2014/main" id="{F226273C-9A6B-4C64-A22E-0655711132F7}"/>
                </a:ext>
              </a:extLst>
            </p:cNvPr>
            <p:cNvSpPr txBox="1"/>
            <p:nvPr/>
          </p:nvSpPr>
          <p:spPr>
            <a:xfrm>
              <a:off x="1405125" y="1055083"/>
              <a:ext cx="2428568" cy="1200329"/>
            </a:xfrm>
            <a:prstGeom prst="rect">
              <a:avLst/>
            </a:prstGeom>
            <a:noFill/>
          </p:spPr>
          <p:txBody>
            <a:bodyPr wrap="square" rtlCol="0">
              <a:spAutoFit/>
            </a:bodyPr>
            <a:lstStyle/>
            <a:p>
              <a:pPr algn="ctr"/>
              <a:r>
                <a:rPr lang="en-GB" dirty="0">
                  <a:latin typeface="Twinkl" pitchFamily="2" charset="0"/>
                </a:rPr>
                <a:t>Why is it important to share our thoughts and feelings with those around us?</a:t>
              </a:r>
            </a:p>
          </p:txBody>
        </p:sp>
      </p:grpSp>
      <p:grpSp>
        <p:nvGrpSpPr>
          <p:cNvPr id="16" name="Group 15">
            <a:extLst>
              <a:ext uri="{FF2B5EF4-FFF2-40B4-BE49-F238E27FC236}">
                <a16:creationId xmlns="" xmlns:a16="http://schemas.microsoft.com/office/drawing/2014/main" id="{89A1C001-1E35-48AA-9732-FE1DC33D2CB6}"/>
              </a:ext>
            </a:extLst>
          </p:cNvPr>
          <p:cNvGrpSpPr/>
          <p:nvPr/>
        </p:nvGrpSpPr>
        <p:grpSpPr>
          <a:xfrm>
            <a:off x="3062432" y="3032014"/>
            <a:ext cx="2965263" cy="1986726"/>
            <a:chOff x="4285425" y="661886"/>
            <a:chExt cx="2965263" cy="1986726"/>
          </a:xfrm>
        </p:grpSpPr>
        <p:grpSp>
          <p:nvGrpSpPr>
            <p:cNvPr id="7" name="Group 6">
              <a:extLst>
                <a:ext uri="{FF2B5EF4-FFF2-40B4-BE49-F238E27FC236}">
                  <a16:creationId xmlns="" xmlns:a16="http://schemas.microsoft.com/office/drawing/2014/main" id="{ADFCCF56-FF7D-4887-A6DE-87CB40E58882}"/>
                </a:ext>
              </a:extLst>
            </p:cNvPr>
            <p:cNvGrpSpPr/>
            <p:nvPr/>
          </p:nvGrpSpPr>
          <p:grpSpPr>
            <a:xfrm>
              <a:off x="4285425" y="661886"/>
              <a:ext cx="2965263" cy="1986726"/>
              <a:chOff x="1043608" y="808225"/>
              <a:chExt cx="2686866" cy="1800200"/>
            </a:xfrm>
          </p:grpSpPr>
          <p:sp>
            <p:nvSpPr>
              <p:cNvPr id="8" name="Thought Bubble: Cloud 7">
                <a:extLst>
                  <a:ext uri="{FF2B5EF4-FFF2-40B4-BE49-F238E27FC236}">
                    <a16:creationId xmlns="" xmlns:a16="http://schemas.microsoft.com/office/drawing/2014/main" id="{48EF59D3-654E-466A-A33B-E6130A401216}"/>
                  </a:ext>
                </a:extLst>
              </p:cNvPr>
              <p:cNvSpPr/>
              <p:nvPr/>
            </p:nvSpPr>
            <p:spPr>
              <a:xfrm>
                <a:off x="1043608" y="808225"/>
                <a:ext cx="2686866" cy="1800200"/>
              </a:xfrm>
              <a:prstGeom prst="cloudCallout">
                <a:avLst>
                  <a:gd name="adj1" fmla="val 69127"/>
                  <a:gd name="adj2" fmla="val 25081"/>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Shape 8">
                <a:extLst>
                  <a:ext uri="{FF2B5EF4-FFF2-40B4-BE49-F238E27FC236}">
                    <a16:creationId xmlns="" xmlns:a16="http://schemas.microsoft.com/office/drawing/2014/main" id="{334A888F-8F78-4790-A56F-F83BF92B9270}"/>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 xmlns:a16="http://schemas.microsoft.com/office/drawing/2014/main" id="{2BD027F3-7EE5-4ED7-8ED9-155DF607B04C}"/>
                </a:ext>
              </a:extLst>
            </p:cNvPr>
            <p:cNvSpPr txBox="1"/>
            <p:nvPr/>
          </p:nvSpPr>
          <p:spPr>
            <a:xfrm>
              <a:off x="4583325" y="1055179"/>
              <a:ext cx="2428568" cy="1200329"/>
            </a:xfrm>
            <a:prstGeom prst="rect">
              <a:avLst/>
            </a:prstGeom>
            <a:noFill/>
          </p:spPr>
          <p:txBody>
            <a:bodyPr wrap="square" rtlCol="0">
              <a:spAutoFit/>
            </a:bodyPr>
            <a:lstStyle/>
            <a:p>
              <a:pPr algn="ctr"/>
              <a:r>
                <a:rPr lang="en-GB" dirty="0">
                  <a:latin typeface="Twinkl" pitchFamily="2" charset="0"/>
                </a:rPr>
                <a:t>How can we communicate our thoughts and feelings to others?</a:t>
              </a:r>
            </a:p>
          </p:txBody>
        </p:sp>
      </p:grpSp>
    </p:spTree>
    <p:extLst>
      <p:ext uri="{BB962C8B-B14F-4D97-AF65-F5344CB8AC3E}">
        <p14:creationId xmlns:p14="http://schemas.microsoft.com/office/powerpoint/2010/main" val="2496969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Reconnecting</a:t>
            </a:r>
          </a:p>
        </p:txBody>
      </p:sp>
    </p:spTree>
    <p:extLst>
      <p:ext uri="{BB962C8B-B14F-4D97-AF65-F5344CB8AC3E}">
        <p14:creationId xmlns:p14="http://schemas.microsoft.com/office/powerpoint/2010/main" val="38843738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Expressing Our Thoughts</a:t>
            </a:r>
          </a:p>
        </p:txBody>
      </p:sp>
      <p:pic>
        <p:nvPicPr>
          <p:cNvPr id="3" name="Whole Class">
            <a:extLst>
              <a:ext uri="{FF2B5EF4-FFF2-40B4-BE49-F238E27FC236}">
                <a16:creationId xmlns="" xmlns:a16="http://schemas.microsoft.com/office/drawing/2014/main" id="{0FAFE692-5422-47BB-BBC2-8661BE92753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52800" y="543600"/>
            <a:ext cx="1238498" cy="864000"/>
          </a:xfrm>
          <a:prstGeom prst="rect">
            <a:avLst/>
          </a:prstGeom>
        </p:spPr>
      </p:pic>
      <p:grpSp>
        <p:nvGrpSpPr>
          <p:cNvPr id="24" name="Group 23">
            <a:extLst>
              <a:ext uri="{FF2B5EF4-FFF2-40B4-BE49-F238E27FC236}">
                <a16:creationId xmlns="" xmlns:a16="http://schemas.microsoft.com/office/drawing/2014/main" id="{02C3CB9A-D5EB-4A86-8C1A-93C5B1CE76D4}"/>
              </a:ext>
            </a:extLst>
          </p:cNvPr>
          <p:cNvGrpSpPr/>
          <p:nvPr/>
        </p:nvGrpSpPr>
        <p:grpSpPr>
          <a:xfrm>
            <a:off x="2017245" y="1378120"/>
            <a:ext cx="2252516" cy="1509185"/>
            <a:chOff x="2017245" y="1378120"/>
            <a:chExt cx="2252516" cy="1509185"/>
          </a:xfrm>
        </p:grpSpPr>
        <p:grpSp>
          <p:nvGrpSpPr>
            <p:cNvPr id="10" name="Group 9">
              <a:extLst>
                <a:ext uri="{FF2B5EF4-FFF2-40B4-BE49-F238E27FC236}">
                  <a16:creationId xmlns="" xmlns:a16="http://schemas.microsoft.com/office/drawing/2014/main" id="{54BB2C38-412B-49CC-804C-89901C34B3CB}"/>
                </a:ext>
              </a:extLst>
            </p:cNvPr>
            <p:cNvGrpSpPr/>
            <p:nvPr/>
          </p:nvGrpSpPr>
          <p:grpSpPr>
            <a:xfrm>
              <a:off x="2017245" y="1378120"/>
              <a:ext cx="2252516" cy="1509185"/>
              <a:chOff x="1043608" y="808225"/>
              <a:chExt cx="2686866" cy="1800200"/>
            </a:xfrm>
          </p:grpSpPr>
          <p:sp>
            <p:nvSpPr>
              <p:cNvPr id="11" name="Thought Bubble: Cloud 10">
                <a:extLst>
                  <a:ext uri="{FF2B5EF4-FFF2-40B4-BE49-F238E27FC236}">
                    <a16:creationId xmlns="" xmlns:a16="http://schemas.microsoft.com/office/drawing/2014/main" id="{EB83F150-00B8-4AEE-A16B-120FB1D207EE}"/>
                  </a:ext>
                </a:extLst>
              </p:cNvPr>
              <p:cNvSpPr/>
              <p:nvPr/>
            </p:nvSpPr>
            <p:spPr>
              <a:xfrm>
                <a:off x="1043608" y="808225"/>
                <a:ext cx="2686866" cy="1800200"/>
              </a:xfrm>
              <a:prstGeom prst="cloudCallout">
                <a:avLst>
                  <a:gd name="adj1" fmla="val -72859"/>
                  <a:gd name="adj2" fmla="val -16817"/>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Freeform: Shape 11">
                <a:extLst>
                  <a:ext uri="{FF2B5EF4-FFF2-40B4-BE49-F238E27FC236}">
                    <a16:creationId xmlns="" xmlns:a16="http://schemas.microsoft.com/office/drawing/2014/main" id="{E48E7149-77C8-4081-8956-3169F8CE5713}"/>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TextBox 3">
              <a:extLst>
                <a:ext uri="{FF2B5EF4-FFF2-40B4-BE49-F238E27FC236}">
                  <a16:creationId xmlns="" xmlns:a16="http://schemas.microsoft.com/office/drawing/2014/main" id="{623B5951-930E-4795-8591-2585E323EBE4}"/>
                </a:ext>
              </a:extLst>
            </p:cNvPr>
            <p:cNvSpPr txBox="1"/>
            <p:nvPr/>
          </p:nvSpPr>
          <p:spPr>
            <a:xfrm>
              <a:off x="2179653" y="1675274"/>
              <a:ext cx="1951364" cy="954107"/>
            </a:xfrm>
            <a:prstGeom prst="rect">
              <a:avLst/>
            </a:prstGeom>
            <a:noFill/>
          </p:spPr>
          <p:txBody>
            <a:bodyPr wrap="square" rtlCol="0">
              <a:spAutoFit/>
            </a:bodyPr>
            <a:lstStyle/>
            <a:p>
              <a:pPr algn="ctr"/>
              <a:r>
                <a:rPr lang="en-GB" sz="1400" dirty="0">
                  <a:latin typeface="Twinkl" pitchFamily="2" charset="0"/>
                </a:rPr>
                <a:t>Which situations do you find it easier to share your thoughts and feelings in?</a:t>
              </a:r>
            </a:p>
          </p:txBody>
        </p:sp>
      </p:grpSp>
      <p:grpSp>
        <p:nvGrpSpPr>
          <p:cNvPr id="25" name="Group 24">
            <a:extLst>
              <a:ext uri="{FF2B5EF4-FFF2-40B4-BE49-F238E27FC236}">
                <a16:creationId xmlns="" xmlns:a16="http://schemas.microsoft.com/office/drawing/2014/main" id="{FE4820F8-C99A-4A4A-B56B-FFF2B6BE7890}"/>
              </a:ext>
            </a:extLst>
          </p:cNvPr>
          <p:cNvGrpSpPr/>
          <p:nvPr/>
        </p:nvGrpSpPr>
        <p:grpSpPr>
          <a:xfrm>
            <a:off x="4751580" y="1378120"/>
            <a:ext cx="2252516" cy="1509185"/>
            <a:chOff x="4751580" y="1378120"/>
            <a:chExt cx="2252516" cy="1509185"/>
          </a:xfrm>
        </p:grpSpPr>
        <p:grpSp>
          <p:nvGrpSpPr>
            <p:cNvPr id="13" name="Group 12">
              <a:extLst>
                <a:ext uri="{FF2B5EF4-FFF2-40B4-BE49-F238E27FC236}">
                  <a16:creationId xmlns="" xmlns:a16="http://schemas.microsoft.com/office/drawing/2014/main" id="{5252DC7E-CC59-42FD-A489-4C28829B7130}"/>
                </a:ext>
              </a:extLst>
            </p:cNvPr>
            <p:cNvGrpSpPr/>
            <p:nvPr/>
          </p:nvGrpSpPr>
          <p:grpSpPr>
            <a:xfrm>
              <a:off x="4751580" y="1378120"/>
              <a:ext cx="2252516" cy="1509185"/>
              <a:chOff x="1043608" y="808225"/>
              <a:chExt cx="2686866" cy="1800200"/>
            </a:xfrm>
          </p:grpSpPr>
          <p:sp>
            <p:nvSpPr>
              <p:cNvPr id="14" name="Thought Bubble: Cloud 13">
                <a:extLst>
                  <a:ext uri="{FF2B5EF4-FFF2-40B4-BE49-F238E27FC236}">
                    <a16:creationId xmlns="" xmlns:a16="http://schemas.microsoft.com/office/drawing/2014/main" id="{B0E62DEB-3B5A-4882-B6B5-70B0E33068CD}"/>
                  </a:ext>
                </a:extLst>
              </p:cNvPr>
              <p:cNvSpPr/>
              <p:nvPr/>
            </p:nvSpPr>
            <p:spPr>
              <a:xfrm>
                <a:off x="1043608" y="808225"/>
                <a:ext cx="2686866" cy="1800200"/>
              </a:xfrm>
              <a:prstGeom prst="cloudCallout">
                <a:avLst>
                  <a:gd name="adj1" fmla="val 70356"/>
                  <a:gd name="adj2" fmla="val 20799"/>
                </a:avLst>
              </a:prstGeom>
              <a:solidFill>
                <a:schemeClr val="bg1"/>
              </a:solidFill>
              <a:ln w="19050">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Freeform: Shape 14">
                <a:extLst>
                  <a:ext uri="{FF2B5EF4-FFF2-40B4-BE49-F238E27FC236}">
                    <a16:creationId xmlns="" xmlns:a16="http://schemas.microsoft.com/office/drawing/2014/main" id="{C725C1DB-9179-469A-9D16-178079D98FE1}"/>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extBox 4">
              <a:extLst>
                <a:ext uri="{FF2B5EF4-FFF2-40B4-BE49-F238E27FC236}">
                  <a16:creationId xmlns="" xmlns:a16="http://schemas.microsoft.com/office/drawing/2014/main" id="{310E154E-1CB6-4F01-BBC3-F87E85CF714A}"/>
                </a:ext>
              </a:extLst>
            </p:cNvPr>
            <p:cNvSpPr txBox="1"/>
            <p:nvPr/>
          </p:nvSpPr>
          <p:spPr>
            <a:xfrm>
              <a:off x="4917286" y="1745135"/>
              <a:ext cx="1921103" cy="738664"/>
            </a:xfrm>
            <a:prstGeom prst="rect">
              <a:avLst/>
            </a:prstGeom>
            <a:noFill/>
          </p:spPr>
          <p:txBody>
            <a:bodyPr wrap="square" rtlCol="0">
              <a:spAutoFit/>
            </a:bodyPr>
            <a:lstStyle/>
            <a:p>
              <a:pPr algn="ctr"/>
              <a:r>
                <a:rPr lang="en-GB" sz="1400" dirty="0">
                  <a:latin typeface="Twinkl" pitchFamily="2" charset="0"/>
                </a:rPr>
                <a:t>Are some feelings easier to express than other feelings?</a:t>
              </a:r>
            </a:p>
          </p:txBody>
        </p:sp>
      </p:grpSp>
      <p:grpSp>
        <p:nvGrpSpPr>
          <p:cNvPr id="23" name="Group 22">
            <a:extLst>
              <a:ext uri="{FF2B5EF4-FFF2-40B4-BE49-F238E27FC236}">
                <a16:creationId xmlns="" xmlns:a16="http://schemas.microsoft.com/office/drawing/2014/main" id="{FDFBA09E-AA2E-476E-B6C3-117BBDE86E30}"/>
              </a:ext>
            </a:extLst>
          </p:cNvPr>
          <p:cNvGrpSpPr/>
          <p:nvPr/>
        </p:nvGrpSpPr>
        <p:grpSpPr>
          <a:xfrm>
            <a:off x="678803" y="3005858"/>
            <a:ext cx="7776864" cy="599355"/>
            <a:chOff x="678803" y="3005858"/>
            <a:chExt cx="7776864" cy="599355"/>
          </a:xfrm>
        </p:grpSpPr>
        <p:sp>
          <p:nvSpPr>
            <p:cNvPr id="16" name="Rectangle 15">
              <a:extLst>
                <a:ext uri="{FF2B5EF4-FFF2-40B4-BE49-F238E27FC236}">
                  <a16:creationId xmlns="" xmlns:a16="http://schemas.microsoft.com/office/drawing/2014/main" id="{84444EF5-D0F7-4D99-AEBC-B923BFA3FB3F}"/>
                </a:ext>
              </a:extLst>
            </p:cNvPr>
            <p:cNvSpPr/>
            <p:nvPr/>
          </p:nvSpPr>
          <p:spPr>
            <a:xfrm>
              <a:off x="678803" y="3005858"/>
              <a:ext cx="7776864" cy="599355"/>
            </a:xfrm>
            <a:prstGeom prst="rect">
              <a:avLst/>
            </a:prstGeom>
            <a:solidFill>
              <a:schemeClr val="bg1"/>
            </a:solidFill>
            <a:ln w="19050">
              <a:solidFill>
                <a:srgbClr val="00A8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8D95232E-B9EA-499E-BB16-59A5D329ACD0}"/>
                </a:ext>
              </a:extLst>
            </p:cNvPr>
            <p:cNvSpPr txBox="1"/>
            <p:nvPr/>
          </p:nvSpPr>
          <p:spPr>
            <a:xfrm>
              <a:off x="740244" y="3028536"/>
              <a:ext cx="7648179" cy="553998"/>
            </a:xfrm>
            <a:prstGeom prst="rect">
              <a:avLst/>
            </a:prstGeom>
            <a:noFill/>
          </p:spPr>
          <p:txBody>
            <a:bodyPr wrap="square" rtlCol="0">
              <a:spAutoFit/>
            </a:bodyPr>
            <a:lstStyle/>
            <a:p>
              <a:pPr algn="just"/>
              <a:r>
                <a:rPr lang="en-GB" sz="1500" dirty="0"/>
                <a:t>When we are with people we feel happy with, we may feel more confident to share our true thoughts and feelings.</a:t>
              </a:r>
            </a:p>
          </p:txBody>
        </p:sp>
      </p:grpSp>
      <p:grpSp>
        <p:nvGrpSpPr>
          <p:cNvPr id="22" name="Group 21">
            <a:extLst>
              <a:ext uri="{FF2B5EF4-FFF2-40B4-BE49-F238E27FC236}">
                <a16:creationId xmlns="" xmlns:a16="http://schemas.microsoft.com/office/drawing/2014/main" id="{82AAA4D0-B944-48EA-916B-CBAE18D70E88}"/>
              </a:ext>
            </a:extLst>
          </p:cNvPr>
          <p:cNvGrpSpPr/>
          <p:nvPr/>
        </p:nvGrpSpPr>
        <p:grpSpPr>
          <a:xfrm>
            <a:off x="678803" y="3723957"/>
            <a:ext cx="7776864" cy="595973"/>
            <a:chOff x="678803" y="3723957"/>
            <a:chExt cx="7776864" cy="595973"/>
          </a:xfrm>
        </p:grpSpPr>
        <p:sp>
          <p:nvSpPr>
            <p:cNvPr id="17" name="Rectangle 16">
              <a:extLst>
                <a:ext uri="{FF2B5EF4-FFF2-40B4-BE49-F238E27FC236}">
                  <a16:creationId xmlns="" xmlns:a16="http://schemas.microsoft.com/office/drawing/2014/main" id="{C960B876-462C-4958-9E26-C08F2230A3D9}"/>
                </a:ext>
              </a:extLst>
            </p:cNvPr>
            <p:cNvSpPr/>
            <p:nvPr/>
          </p:nvSpPr>
          <p:spPr>
            <a:xfrm>
              <a:off x="678803" y="3723957"/>
              <a:ext cx="7776864" cy="595973"/>
            </a:xfrm>
            <a:prstGeom prst="rect">
              <a:avLst/>
            </a:prstGeom>
            <a:solidFill>
              <a:schemeClr val="bg1"/>
            </a:solidFill>
            <a:ln w="19050">
              <a:solidFill>
                <a:srgbClr val="0195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C8E5B1F8-E9F6-4C50-8568-346E22D1DE48}"/>
                </a:ext>
              </a:extLst>
            </p:cNvPr>
            <p:cNvSpPr txBox="1"/>
            <p:nvPr/>
          </p:nvSpPr>
          <p:spPr>
            <a:xfrm>
              <a:off x="740204" y="3744944"/>
              <a:ext cx="7648179" cy="553998"/>
            </a:xfrm>
            <a:prstGeom prst="rect">
              <a:avLst/>
            </a:prstGeom>
            <a:noFill/>
          </p:spPr>
          <p:txBody>
            <a:bodyPr wrap="square" rtlCol="0">
              <a:spAutoFit/>
            </a:bodyPr>
            <a:lstStyle/>
            <a:p>
              <a:pPr algn="just"/>
              <a:r>
                <a:rPr lang="en-GB" sz="1500" dirty="0"/>
                <a:t>We also might find comfortable and positive thoughts and feelings easier to share than uncomfortable thoughts and feelings.</a:t>
              </a:r>
            </a:p>
          </p:txBody>
        </p:sp>
      </p:grpSp>
      <p:grpSp>
        <p:nvGrpSpPr>
          <p:cNvPr id="21" name="Group 20">
            <a:extLst>
              <a:ext uri="{FF2B5EF4-FFF2-40B4-BE49-F238E27FC236}">
                <a16:creationId xmlns="" xmlns:a16="http://schemas.microsoft.com/office/drawing/2014/main" id="{34F12BB7-7EC7-4244-B19D-9759F09B00C8}"/>
              </a:ext>
            </a:extLst>
          </p:cNvPr>
          <p:cNvGrpSpPr/>
          <p:nvPr/>
        </p:nvGrpSpPr>
        <p:grpSpPr>
          <a:xfrm>
            <a:off x="678803" y="4437893"/>
            <a:ext cx="7776864" cy="825046"/>
            <a:chOff x="678803" y="4437893"/>
            <a:chExt cx="7776864" cy="825046"/>
          </a:xfrm>
        </p:grpSpPr>
        <p:sp>
          <p:nvSpPr>
            <p:cNvPr id="18" name="Rectangle 17">
              <a:extLst>
                <a:ext uri="{FF2B5EF4-FFF2-40B4-BE49-F238E27FC236}">
                  <a16:creationId xmlns="" xmlns:a16="http://schemas.microsoft.com/office/drawing/2014/main" id="{06C9FFB4-40AC-46E2-89EE-4A25D328C3E5}"/>
                </a:ext>
              </a:extLst>
            </p:cNvPr>
            <p:cNvSpPr/>
            <p:nvPr/>
          </p:nvSpPr>
          <p:spPr>
            <a:xfrm>
              <a:off x="678803" y="4437893"/>
              <a:ext cx="7776864" cy="825046"/>
            </a:xfrm>
            <a:prstGeom prst="rect">
              <a:avLst/>
            </a:prstGeom>
            <a:solidFill>
              <a:schemeClr val="bg1"/>
            </a:solidFill>
            <a:ln w="1905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 xmlns:a16="http://schemas.microsoft.com/office/drawing/2014/main" id="{E00AB4FC-081E-4C14-9136-25480E9026A1}"/>
                </a:ext>
              </a:extLst>
            </p:cNvPr>
            <p:cNvSpPr txBox="1"/>
            <p:nvPr/>
          </p:nvSpPr>
          <p:spPr>
            <a:xfrm>
              <a:off x="740204" y="4458001"/>
              <a:ext cx="7648179" cy="784830"/>
            </a:xfrm>
            <a:prstGeom prst="rect">
              <a:avLst/>
            </a:prstGeom>
            <a:noFill/>
          </p:spPr>
          <p:txBody>
            <a:bodyPr wrap="square" rtlCol="0">
              <a:spAutoFit/>
            </a:bodyPr>
            <a:lstStyle/>
            <a:p>
              <a:pPr algn="just"/>
              <a:r>
                <a:rPr lang="en-GB" sz="1500" dirty="0"/>
                <a:t>Sometimes, we may express positive thoughts and feelings because we want to fit in with the group of people we are with. We may feel unable to express our true thoughts or feelings for fear of not being accepted.</a:t>
              </a:r>
            </a:p>
          </p:txBody>
        </p:sp>
      </p:grpSp>
      <p:grpSp>
        <p:nvGrpSpPr>
          <p:cNvPr id="20" name="Group 19">
            <a:extLst>
              <a:ext uri="{FF2B5EF4-FFF2-40B4-BE49-F238E27FC236}">
                <a16:creationId xmlns="" xmlns:a16="http://schemas.microsoft.com/office/drawing/2014/main" id="{946950DE-9804-4BED-BCA3-5E57835F73D1}"/>
              </a:ext>
            </a:extLst>
          </p:cNvPr>
          <p:cNvGrpSpPr/>
          <p:nvPr/>
        </p:nvGrpSpPr>
        <p:grpSpPr>
          <a:xfrm>
            <a:off x="683568" y="5373216"/>
            <a:ext cx="7776864" cy="825046"/>
            <a:chOff x="683568" y="5373216"/>
            <a:chExt cx="7776864" cy="825046"/>
          </a:xfrm>
        </p:grpSpPr>
        <p:sp>
          <p:nvSpPr>
            <p:cNvPr id="19" name="Rectangle 18">
              <a:extLst>
                <a:ext uri="{FF2B5EF4-FFF2-40B4-BE49-F238E27FC236}">
                  <a16:creationId xmlns="" xmlns:a16="http://schemas.microsoft.com/office/drawing/2014/main" id="{02E91ADA-5DBF-418A-A5B2-86965F79E236}"/>
                </a:ext>
              </a:extLst>
            </p:cNvPr>
            <p:cNvSpPr/>
            <p:nvPr/>
          </p:nvSpPr>
          <p:spPr>
            <a:xfrm>
              <a:off x="683568" y="5373216"/>
              <a:ext cx="7776864" cy="825046"/>
            </a:xfrm>
            <a:prstGeom prst="rect">
              <a:avLst/>
            </a:prstGeom>
            <a:solidFill>
              <a:schemeClr val="bg1"/>
            </a:solid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 xmlns:a16="http://schemas.microsoft.com/office/drawing/2014/main" id="{924476D4-4373-4A4F-9A79-B6ED05F8BB7C}"/>
                </a:ext>
              </a:extLst>
            </p:cNvPr>
            <p:cNvSpPr txBox="1"/>
            <p:nvPr/>
          </p:nvSpPr>
          <p:spPr>
            <a:xfrm>
              <a:off x="754755" y="5393324"/>
              <a:ext cx="7648179" cy="784830"/>
            </a:xfrm>
            <a:prstGeom prst="rect">
              <a:avLst/>
            </a:prstGeom>
            <a:noFill/>
          </p:spPr>
          <p:txBody>
            <a:bodyPr wrap="square" rtlCol="0">
              <a:spAutoFit/>
            </a:bodyPr>
            <a:lstStyle/>
            <a:p>
              <a:pPr algn="just"/>
              <a:r>
                <a:rPr lang="en-GB" sz="1500" dirty="0"/>
                <a:t>However we are feeling or whatever thoughts we may have, it is important we share them with people. This can help us to manage our emotions and encourage our minds to stay healthy.</a:t>
              </a:r>
            </a:p>
          </p:txBody>
        </p:sp>
      </p:grpSp>
    </p:spTree>
    <p:extLst>
      <p:ext uri="{BB962C8B-B14F-4D97-AF65-F5344CB8AC3E}">
        <p14:creationId xmlns:p14="http://schemas.microsoft.com/office/powerpoint/2010/main" val="3719934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right)">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left)">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2"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wipe(right)">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Exploring</a:t>
            </a:r>
          </a:p>
        </p:txBody>
      </p:sp>
    </p:spTree>
    <p:extLst>
      <p:ext uri="{BB962C8B-B14F-4D97-AF65-F5344CB8AC3E}">
        <p14:creationId xmlns:p14="http://schemas.microsoft.com/office/powerpoint/2010/main" val="7169103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TextBox 3">
            <a:extLst>
              <a:ext uri="{FF2B5EF4-FFF2-40B4-BE49-F238E27FC236}">
                <a16:creationId xmlns="" xmlns:a16="http://schemas.microsoft.com/office/drawing/2014/main" id="{372811C4-128D-4F26-9A23-3F28439E595C}"/>
              </a:ext>
            </a:extLst>
          </p:cNvPr>
          <p:cNvSpPr txBox="1"/>
          <p:nvPr/>
        </p:nvSpPr>
        <p:spPr>
          <a:xfrm>
            <a:off x="887161" y="1487472"/>
            <a:ext cx="7360148" cy="923330"/>
          </a:xfrm>
          <a:prstGeom prst="rect">
            <a:avLst/>
          </a:prstGeom>
          <a:noFill/>
        </p:spPr>
        <p:txBody>
          <a:bodyPr wrap="square" rtlCol="0">
            <a:spAutoFit/>
          </a:bodyPr>
          <a:lstStyle/>
          <a:p>
            <a:pPr algn="just"/>
            <a:r>
              <a:rPr lang="en-GB" dirty="0"/>
              <a:t>Discuss each of the following scenarios with a partner. Identify the positive impact the sharing of true thoughts and feelings would have on the situation.</a:t>
            </a:r>
          </a:p>
        </p:txBody>
      </p:sp>
      <p:grpSp>
        <p:nvGrpSpPr>
          <p:cNvPr id="9" name="Group 8">
            <a:extLst>
              <a:ext uri="{FF2B5EF4-FFF2-40B4-BE49-F238E27FC236}">
                <a16:creationId xmlns="" xmlns:a16="http://schemas.microsoft.com/office/drawing/2014/main" id="{3ED9181F-8BC2-4418-8AE6-15DE228B670D}"/>
              </a:ext>
            </a:extLst>
          </p:cNvPr>
          <p:cNvGrpSpPr/>
          <p:nvPr/>
        </p:nvGrpSpPr>
        <p:grpSpPr>
          <a:xfrm>
            <a:off x="792320" y="2636912"/>
            <a:ext cx="7559360" cy="3456384"/>
            <a:chOff x="792320" y="2636912"/>
            <a:chExt cx="7559360" cy="3456384"/>
          </a:xfrm>
        </p:grpSpPr>
        <p:sp>
          <p:nvSpPr>
            <p:cNvPr id="8" name="Rectangle 7">
              <a:extLst>
                <a:ext uri="{FF2B5EF4-FFF2-40B4-BE49-F238E27FC236}">
                  <a16:creationId xmlns="" xmlns:a16="http://schemas.microsoft.com/office/drawing/2014/main" id="{32378B4C-5382-45DC-93C7-A7DD0B3E5482}"/>
                </a:ext>
              </a:extLst>
            </p:cNvPr>
            <p:cNvSpPr/>
            <p:nvPr/>
          </p:nvSpPr>
          <p:spPr>
            <a:xfrm>
              <a:off x="792320" y="2636912"/>
              <a:ext cx="7559360" cy="3456384"/>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028FB9FE-9CEE-4DA6-B694-30183AFD98F9}"/>
                </a:ext>
              </a:extLst>
            </p:cNvPr>
            <p:cNvSpPr txBox="1"/>
            <p:nvPr/>
          </p:nvSpPr>
          <p:spPr>
            <a:xfrm>
              <a:off x="1028864" y="3072442"/>
              <a:ext cx="2946553" cy="2585323"/>
            </a:xfrm>
            <a:prstGeom prst="rect">
              <a:avLst/>
            </a:prstGeom>
            <a:noFill/>
          </p:spPr>
          <p:txBody>
            <a:bodyPr wrap="square" rtlCol="0">
              <a:spAutoFit/>
            </a:bodyPr>
            <a:lstStyle/>
            <a:p>
              <a:pPr algn="just"/>
              <a:r>
                <a:rPr lang="en-GB" dirty="0"/>
                <a:t>Tom does not want to jump into the swimming pool as he feels frightened. All of his friends are jumping in, so Tom feels like he needs to do it too. He thinks that if he doesn’t do it that his friends might make fun of him.</a:t>
              </a:r>
            </a:p>
          </p:txBody>
        </p:sp>
        <p:pic>
          <p:nvPicPr>
            <p:cNvPr id="7" name="Picture 6">
              <a:extLst>
                <a:ext uri="{FF2B5EF4-FFF2-40B4-BE49-F238E27FC236}">
                  <a16:creationId xmlns="" xmlns:a16="http://schemas.microsoft.com/office/drawing/2014/main" id="{5BD04770-DFC9-4BEF-BD72-04D27AA5F1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211960" y="3003228"/>
              <a:ext cx="3851920" cy="2723752"/>
            </a:xfrm>
            <a:prstGeom prst="rect">
              <a:avLst/>
            </a:prstGeom>
            <a:ln>
              <a:solidFill>
                <a:schemeClr val="tx1"/>
              </a:solidFill>
            </a:ln>
          </p:spPr>
        </p:pic>
      </p:grpSp>
    </p:spTree>
    <p:extLst>
      <p:ext uri="{BB962C8B-B14F-4D97-AF65-F5344CB8AC3E}">
        <p14:creationId xmlns:p14="http://schemas.microsoft.com/office/powerpoint/2010/main" val="3317818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ox(ou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9" name="Group 8">
            <a:extLst>
              <a:ext uri="{FF2B5EF4-FFF2-40B4-BE49-F238E27FC236}">
                <a16:creationId xmlns="" xmlns:a16="http://schemas.microsoft.com/office/drawing/2014/main" id="{10ACEACA-9FBB-412B-9B0A-A8F03263B441}"/>
              </a:ext>
            </a:extLst>
          </p:cNvPr>
          <p:cNvGrpSpPr/>
          <p:nvPr/>
        </p:nvGrpSpPr>
        <p:grpSpPr>
          <a:xfrm>
            <a:off x="792320" y="1609914"/>
            <a:ext cx="7559360" cy="4483382"/>
            <a:chOff x="792320" y="1609914"/>
            <a:chExt cx="7559360" cy="4483382"/>
          </a:xfrm>
        </p:grpSpPr>
        <p:sp>
          <p:nvSpPr>
            <p:cNvPr id="4" name="Rectangle 3">
              <a:extLst>
                <a:ext uri="{FF2B5EF4-FFF2-40B4-BE49-F238E27FC236}">
                  <a16:creationId xmlns="" xmlns:a16="http://schemas.microsoft.com/office/drawing/2014/main" id="{D3D3316E-96C5-40AE-B58B-77FB75711321}"/>
                </a:ext>
              </a:extLst>
            </p:cNvPr>
            <p:cNvSpPr/>
            <p:nvPr/>
          </p:nvSpPr>
          <p:spPr>
            <a:xfrm>
              <a:off x="792320" y="1609914"/>
              <a:ext cx="7559360" cy="448338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0E8BD2B5-817D-494F-8EF8-312A5C584FF6}"/>
                </a:ext>
              </a:extLst>
            </p:cNvPr>
            <p:cNvSpPr txBox="1"/>
            <p:nvPr/>
          </p:nvSpPr>
          <p:spPr>
            <a:xfrm>
              <a:off x="1028864" y="1838655"/>
              <a:ext cx="7071528" cy="1754326"/>
            </a:xfrm>
            <a:prstGeom prst="rect">
              <a:avLst/>
            </a:prstGeom>
            <a:noFill/>
          </p:spPr>
          <p:txBody>
            <a:bodyPr wrap="square" rtlCol="0">
              <a:spAutoFit/>
            </a:bodyPr>
            <a:lstStyle/>
            <a:p>
              <a:pPr algn="just"/>
              <a:r>
                <a:rPr lang="en-GB" dirty="0" err="1"/>
                <a:t>Ajara</a:t>
              </a:r>
              <a:r>
                <a:rPr lang="en-GB" dirty="0"/>
                <a:t> is saying that the teacher has been unfair because she has made her and some of her classmates stay in to finish their work. She is saying that they should all go outside, even though they have not finished their work yet. Her friend Helen is feeling worried as she thinks that she should do as her teacher asked and finish her work first.</a:t>
              </a:r>
            </a:p>
          </p:txBody>
        </p:sp>
        <p:sp>
          <p:nvSpPr>
            <p:cNvPr id="8" name="Rectangle 7">
              <a:extLst>
                <a:ext uri="{FF2B5EF4-FFF2-40B4-BE49-F238E27FC236}">
                  <a16:creationId xmlns="" xmlns:a16="http://schemas.microsoft.com/office/drawing/2014/main" id="{55AE04CD-615D-487E-95D3-3048D0D8D263}"/>
                </a:ext>
              </a:extLst>
            </p:cNvPr>
            <p:cNvSpPr/>
            <p:nvPr/>
          </p:nvSpPr>
          <p:spPr>
            <a:xfrm>
              <a:off x="899592" y="3729694"/>
              <a:ext cx="7344816" cy="2291594"/>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 xmlns:a16="http://schemas.microsoft.com/office/drawing/2014/main" id="{2C11B82E-C2B7-4A5A-B4A1-A8E4E8C82DD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319058" y="3428999"/>
              <a:ext cx="4925349" cy="2592289"/>
            </a:xfrm>
            <a:prstGeom prst="rect">
              <a:avLst/>
            </a:prstGeom>
          </p:spPr>
        </p:pic>
      </p:grpSp>
    </p:spTree>
    <p:extLst>
      <p:ext uri="{BB962C8B-B14F-4D97-AF65-F5344CB8AC3E}">
        <p14:creationId xmlns:p14="http://schemas.microsoft.com/office/powerpoint/2010/main" val="807212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6" name="Group 15">
            <a:extLst>
              <a:ext uri="{FF2B5EF4-FFF2-40B4-BE49-F238E27FC236}">
                <a16:creationId xmlns="" xmlns:a16="http://schemas.microsoft.com/office/drawing/2014/main" id="{71316C4C-41AE-4B7C-92ED-6CB00CD77E2C}"/>
              </a:ext>
            </a:extLst>
          </p:cNvPr>
          <p:cNvGrpSpPr/>
          <p:nvPr/>
        </p:nvGrpSpPr>
        <p:grpSpPr>
          <a:xfrm>
            <a:off x="792320" y="1609914"/>
            <a:ext cx="7559360" cy="4996414"/>
            <a:chOff x="792320" y="1609914"/>
            <a:chExt cx="7559360" cy="4996414"/>
          </a:xfrm>
        </p:grpSpPr>
        <p:sp>
          <p:nvSpPr>
            <p:cNvPr id="4" name="Rectangle 3">
              <a:extLst>
                <a:ext uri="{FF2B5EF4-FFF2-40B4-BE49-F238E27FC236}">
                  <a16:creationId xmlns="" xmlns:a16="http://schemas.microsoft.com/office/drawing/2014/main" id="{E6156664-6BC6-48BB-897A-11C48FFD2E7B}"/>
                </a:ext>
              </a:extLst>
            </p:cNvPr>
            <p:cNvSpPr/>
            <p:nvPr/>
          </p:nvSpPr>
          <p:spPr>
            <a:xfrm>
              <a:off x="792320" y="1609914"/>
              <a:ext cx="7559360" cy="4483382"/>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 name="Group 14">
              <a:extLst>
                <a:ext uri="{FF2B5EF4-FFF2-40B4-BE49-F238E27FC236}">
                  <a16:creationId xmlns="" xmlns:a16="http://schemas.microsoft.com/office/drawing/2014/main" id="{076A7E27-21CC-44A2-A9D4-8DE7DAF463DB}"/>
                </a:ext>
              </a:extLst>
            </p:cNvPr>
            <p:cNvGrpSpPr/>
            <p:nvPr/>
          </p:nvGrpSpPr>
          <p:grpSpPr>
            <a:xfrm>
              <a:off x="1028864" y="1812408"/>
              <a:ext cx="7071528" cy="4793920"/>
              <a:chOff x="1028864" y="1812408"/>
              <a:chExt cx="7071528" cy="4793920"/>
            </a:xfrm>
          </p:grpSpPr>
          <p:sp>
            <p:nvSpPr>
              <p:cNvPr id="5" name="TextBox 4">
                <a:extLst>
                  <a:ext uri="{FF2B5EF4-FFF2-40B4-BE49-F238E27FC236}">
                    <a16:creationId xmlns="" xmlns:a16="http://schemas.microsoft.com/office/drawing/2014/main" id="{FA0DFDC7-ED28-4315-A379-6DB7B2D27C2D}"/>
                  </a:ext>
                </a:extLst>
              </p:cNvPr>
              <p:cNvSpPr txBox="1"/>
              <p:nvPr/>
            </p:nvSpPr>
            <p:spPr>
              <a:xfrm>
                <a:off x="1028864" y="1812408"/>
                <a:ext cx="7071528" cy="1200329"/>
              </a:xfrm>
              <a:prstGeom prst="rect">
                <a:avLst/>
              </a:prstGeom>
              <a:noFill/>
            </p:spPr>
            <p:txBody>
              <a:bodyPr wrap="square" rtlCol="0">
                <a:spAutoFit/>
              </a:bodyPr>
              <a:lstStyle/>
              <a:p>
                <a:pPr algn="just"/>
                <a:r>
                  <a:rPr lang="en-GB" dirty="0"/>
                  <a:t>Toru has been asked if he wants to go up for seconds of school dinners. He is feeling really hungry but his friends are telling him to come outside to play. He thinks that if he doesn’t go outside with them, he will spend playtime alone.</a:t>
                </a:r>
              </a:p>
            </p:txBody>
          </p:sp>
          <p:sp>
            <p:nvSpPr>
              <p:cNvPr id="11" name="Rectangle 10">
                <a:extLst>
                  <a:ext uri="{FF2B5EF4-FFF2-40B4-BE49-F238E27FC236}">
                    <a16:creationId xmlns="" xmlns:a16="http://schemas.microsoft.com/office/drawing/2014/main" id="{3F8D9605-C87F-4D3A-A35B-71C79288F7DA}"/>
                  </a:ext>
                </a:extLst>
              </p:cNvPr>
              <p:cNvSpPr/>
              <p:nvPr/>
            </p:nvSpPr>
            <p:spPr>
              <a:xfrm>
                <a:off x="1028864" y="3261366"/>
                <a:ext cx="7071528" cy="260954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 xmlns:a16="http://schemas.microsoft.com/office/drawing/2014/main" id="{BB7A3C48-48C0-4CE9-80BE-E5EA4D97C4B1}"/>
                  </a:ext>
                </a:extLst>
              </p:cNvPr>
              <p:cNvGrpSpPr/>
              <p:nvPr/>
            </p:nvGrpSpPr>
            <p:grpSpPr>
              <a:xfrm>
                <a:off x="5973974" y="2849395"/>
                <a:ext cx="1593483" cy="3484095"/>
                <a:chOff x="5977137" y="2931860"/>
                <a:chExt cx="1590320" cy="3477179"/>
              </a:xfrm>
            </p:grpSpPr>
            <p:pic>
              <p:nvPicPr>
                <p:cNvPr id="8" name="Picture 7">
                  <a:extLst>
                    <a:ext uri="{FF2B5EF4-FFF2-40B4-BE49-F238E27FC236}">
                      <a16:creationId xmlns="" xmlns:a16="http://schemas.microsoft.com/office/drawing/2014/main" id="{3C5EE82A-8D1C-48E3-9A47-CE46A470B4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199305" y="2931860"/>
                  <a:ext cx="1368152" cy="3477179"/>
                </a:xfrm>
                <a:prstGeom prst="rect">
                  <a:avLst/>
                </a:prstGeom>
              </p:spPr>
            </p:pic>
            <p:sp>
              <p:nvSpPr>
                <p:cNvPr id="9" name="Freeform: Shape 8">
                  <a:extLst>
                    <a:ext uri="{FF2B5EF4-FFF2-40B4-BE49-F238E27FC236}">
                      <a16:creationId xmlns="" xmlns:a16="http://schemas.microsoft.com/office/drawing/2014/main" id="{1B6FF9D4-D255-462E-BF80-B97B6DE0AD81}"/>
                    </a:ext>
                  </a:extLst>
                </p:cNvPr>
                <p:cNvSpPr/>
                <p:nvPr/>
              </p:nvSpPr>
              <p:spPr>
                <a:xfrm>
                  <a:off x="5977137" y="4326194"/>
                  <a:ext cx="492489" cy="1189703"/>
                </a:xfrm>
                <a:custGeom>
                  <a:avLst/>
                  <a:gdLst>
                    <a:gd name="connsiteX0" fmla="*/ 462992 w 492489"/>
                    <a:gd name="connsiteY0" fmla="*/ 157316 h 1189703"/>
                    <a:gd name="connsiteX1" fmla="*/ 462992 w 492489"/>
                    <a:gd name="connsiteY1" fmla="*/ 157316 h 1189703"/>
                    <a:gd name="connsiteX2" fmla="*/ 413831 w 492489"/>
                    <a:gd name="connsiteY2" fmla="*/ 88490 h 1189703"/>
                    <a:gd name="connsiteX3" fmla="*/ 345005 w 492489"/>
                    <a:gd name="connsiteY3" fmla="*/ 49161 h 1189703"/>
                    <a:gd name="connsiteX4" fmla="*/ 236850 w 492489"/>
                    <a:gd name="connsiteY4" fmla="*/ 0 h 1189703"/>
                    <a:gd name="connsiteX5" fmla="*/ 59869 w 492489"/>
                    <a:gd name="connsiteY5" fmla="*/ 19664 h 1189703"/>
                    <a:gd name="connsiteX6" fmla="*/ 30373 w 492489"/>
                    <a:gd name="connsiteY6" fmla="*/ 39329 h 1189703"/>
                    <a:gd name="connsiteX7" fmla="*/ 876 w 492489"/>
                    <a:gd name="connsiteY7" fmla="*/ 186812 h 1189703"/>
                    <a:gd name="connsiteX8" fmla="*/ 10708 w 492489"/>
                    <a:gd name="connsiteY8" fmla="*/ 393290 h 1189703"/>
                    <a:gd name="connsiteX9" fmla="*/ 20540 w 492489"/>
                    <a:gd name="connsiteY9" fmla="*/ 422787 h 1189703"/>
                    <a:gd name="connsiteX10" fmla="*/ 40205 w 492489"/>
                    <a:gd name="connsiteY10" fmla="*/ 452283 h 1189703"/>
                    <a:gd name="connsiteX11" fmla="*/ 59869 w 492489"/>
                    <a:gd name="connsiteY11" fmla="*/ 511277 h 1189703"/>
                    <a:gd name="connsiteX12" fmla="*/ 69702 w 492489"/>
                    <a:gd name="connsiteY12" fmla="*/ 550606 h 1189703"/>
                    <a:gd name="connsiteX13" fmla="*/ 79534 w 492489"/>
                    <a:gd name="connsiteY13" fmla="*/ 599767 h 1189703"/>
                    <a:gd name="connsiteX14" fmla="*/ 99198 w 492489"/>
                    <a:gd name="connsiteY14" fmla="*/ 678425 h 1189703"/>
                    <a:gd name="connsiteX15" fmla="*/ 109031 w 492489"/>
                    <a:gd name="connsiteY15" fmla="*/ 825909 h 1189703"/>
                    <a:gd name="connsiteX16" fmla="*/ 118863 w 492489"/>
                    <a:gd name="connsiteY16" fmla="*/ 855406 h 1189703"/>
                    <a:gd name="connsiteX17" fmla="*/ 138528 w 492489"/>
                    <a:gd name="connsiteY17" fmla="*/ 1081548 h 1189703"/>
                    <a:gd name="connsiteX18" fmla="*/ 168024 w 492489"/>
                    <a:gd name="connsiteY18" fmla="*/ 1140541 h 1189703"/>
                    <a:gd name="connsiteX19" fmla="*/ 177857 w 492489"/>
                    <a:gd name="connsiteY19" fmla="*/ 1170038 h 1189703"/>
                    <a:gd name="connsiteX20" fmla="*/ 236850 w 492489"/>
                    <a:gd name="connsiteY20" fmla="*/ 1189703 h 1189703"/>
                    <a:gd name="connsiteX21" fmla="*/ 305676 w 492489"/>
                    <a:gd name="connsiteY21" fmla="*/ 1179871 h 1189703"/>
                    <a:gd name="connsiteX22" fmla="*/ 325340 w 492489"/>
                    <a:gd name="connsiteY22" fmla="*/ 1140541 h 1189703"/>
                    <a:gd name="connsiteX23" fmla="*/ 354837 w 492489"/>
                    <a:gd name="connsiteY23" fmla="*/ 1101212 h 1189703"/>
                    <a:gd name="connsiteX24" fmla="*/ 374502 w 492489"/>
                    <a:gd name="connsiteY24" fmla="*/ 1012722 h 1189703"/>
                    <a:gd name="connsiteX25" fmla="*/ 384334 w 492489"/>
                    <a:gd name="connsiteY25" fmla="*/ 983225 h 1189703"/>
                    <a:gd name="connsiteX26" fmla="*/ 423663 w 492489"/>
                    <a:gd name="connsiteY26" fmla="*/ 766916 h 1189703"/>
                    <a:gd name="connsiteX27" fmla="*/ 443328 w 492489"/>
                    <a:gd name="connsiteY27" fmla="*/ 707922 h 1189703"/>
                    <a:gd name="connsiteX28" fmla="*/ 443328 w 492489"/>
                    <a:gd name="connsiteY28" fmla="*/ 344129 h 1189703"/>
                    <a:gd name="connsiteX29" fmla="*/ 453160 w 492489"/>
                    <a:gd name="connsiteY29" fmla="*/ 304800 h 1189703"/>
                    <a:gd name="connsiteX30" fmla="*/ 492489 w 492489"/>
                    <a:gd name="connsiteY30" fmla="*/ 245806 h 1189703"/>
                    <a:gd name="connsiteX31" fmla="*/ 492489 w 492489"/>
                    <a:gd name="connsiteY31" fmla="*/ 206477 h 1189703"/>
                    <a:gd name="connsiteX32" fmla="*/ 462992 w 492489"/>
                    <a:gd name="connsiteY32" fmla="*/ 157316 h 1189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92489" h="1189703">
                      <a:moveTo>
                        <a:pt x="462992" y="157316"/>
                      </a:moveTo>
                      <a:lnTo>
                        <a:pt x="462992" y="157316"/>
                      </a:lnTo>
                      <a:cubicBezTo>
                        <a:pt x="446605" y="134374"/>
                        <a:pt x="432562" y="109562"/>
                        <a:pt x="413831" y="88490"/>
                      </a:cubicBezTo>
                      <a:cubicBezTo>
                        <a:pt x="400872" y="73911"/>
                        <a:pt x="359265" y="57717"/>
                        <a:pt x="345005" y="49161"/>
                      </a:cubicBezTo>
                      <a:cubicBezTo>
                        <a:pt x="259956" y="-1868"/>
                        <a:pt x="317778" y="16185"/>
                        <a:pt x="236850" y="0"/>
                      </a:cubicBezTo>
                      <a:cubicBezTo>
                        <a:pt x="228628" y="587"/>
                        <a:pt x="101845" y="1674"/>
                        <a:pt x="59869" y="19664"/>
                      </a:cubicBezTo>
                      <a:cubicBezTo>
                        <a:pt x="49008" y="24319"/>
                        <a:pt x="40205" y="32774"/>
                        <a:pt x="30373" y="39329"/>
                      </a:cubicBezTo>
                      <a:cubicBezTo>
                        <a:pt x="-7946" y="96805"/>
                        <a:pt x="876" y="73268"/>
                        <a:pt x="876" y="186812"/>
                      </a:cubicBezTo>
                      <a:cubicBezTo>
                        <a:pt x="876" y="255716"/>
                        <a:pt x="4986" y="324624"/>
                        <a:pt x="10708" y="393290"/>
                      </a:cubicBezTo>
                      <a:cubicBezTo>
                        <a:pt x="11569" y="403618"/>
                        <a:pt x="15905" y="413517"/>
                        <a:pt x="20540" y="422787"/>
                      </a:cubicBezTo>
                      <a:cubicBezTo>
                        <a:pt x="25825" y="433356"/>
                        <a:pt x="33650" y="442451"/>
                        <a:pt x="40205" y="452283"/>
                      </a:cubicBezTo>
                      <a:cubicBezTo>
                        <a:pt x="46760" y="471948"/>
                        <a:pt x="54841" y="491168"/>
                        <a:pt x="59869" y="511277"/>
                      </a:cubicBezTo>
                      <a:cubicBezTo>
                        <a:pt x="63147" y="524387"/>
                        <a:pt x="66770" y="537415"/>
                        <a:pt x="69702" y="550606"/>
                      </a:cubicBezTo>
                      <a:cubicBezTo>
                        <a:pt x="73327" y="566920"/>
                        <a:pt x="75776" y="583483"/>
                        <a:pt x="79534" y="599767"/>
                      </a:cubicBezTo>
                      <a:cubicBezTo>
                        <a:pt x="85611" y="626101"/>
                        <a:pt x="99198" y="678425"/>
                        <a:pt x="99198" y="678425"/>
                      </a:cubicBezTo>
                      <a:cubicBezTo>
                        <a:pt x="102476" y="727586"/>
                        <a:pt x="103590" y="776940"/>
                        <a:pt x="109031" y="825909"/>
                      </a:cubicBezTo>
                      <a:cubicBezTo>
                        <a:pt x="110176" y="836210"/>
                        <a:pt x="117287" y="845162"/>
                        <a:pt x="118863" y="855406"/>
                      </a:cubicBezTo>
                      <a:cubicBezTo>
                        <a:pt x="131833" y="939716"/>
                        <a:pt x="127613" y="994233"/>
                        <a:pt x="138528" y="1081548"/>
                      </a:cubicBezTo>
                      <a:cubicBezTo>
                        <a:pt x="142647" y="1114501"/>
                        <a:pt x="153385" y="1111263"/>
                        <a:pt x="168024" y="1140541"/>
                      </a:cubicBezTo>
                      <a:cubicBezTo>
                        <a:pt x="172659" y="1149811"/>
                        <a:pt x="169423" y="1164014"/>
                        <a:pt x="177857" y="1170038"/>
                      </a:cubicBezTo>
                      <a:cubicBezTo>
                        <a:pt x="194724" y="1182086"/>
                        <a:pt x="236850" y="1189703"/>
                        <a:pt x="236850" y="1189703"/>
                      </a:cubicBezTo>
                      <a:cubicBezTo>
                        <a:pt x="259792" y="1186426"/>
                        <a:pt x="285418" y="1191126"/>
                        <a:pt x="305676" y="1179871"/>
                      </a:cubicBezTo>
                      <a:cubicBezTo>
                        <a:pt x="318489" y="1172753"/>
                        <a:pt x="317572" y="1152970"/>
                        <a:pt x="325340" y="1140541"/>
                      </a:cubicBezTo>
                      <a:cubicBezTo>
                        <a:pt x="334025" y="1126645"/>
                        <a:pt x="345005" y="1114322"/>
                        <a:pt x="354837" y="1101212"/>
                      </a:cubicBezTo>
                      <a:cubicBezTo>
                        <a:pt x="361598" y="1067406"/>
                        <a:pt x="365242" y="1045132"/>
                        <a:pt x="374502" y="1012722"/>
                      </a:cubicBezTo>
                      <a:cubicBezTo>
                        <a:pt x="377349" y="1002757"/>
                        <a:pt x="381057" y="993057"/>
                        <a:pt x="384334" y="983225"/>
                      </a:cubicBezTo>
                      <a:cubicBezTo>
                        <a:pt x="393388" y="919843"/>
                        <a:pt x="406642" y="817980"/>
                        <a:pt x="423663" y="766916"/>
                      </a:cubicBezTo>
                      <a:lnTo>
                        <a:pt x="443328" y="707922"/>
                      </a:lnTo>
                      <a:cubicBezTo>
                        <a:pt x="430610" y="529890"/>
                        <a:pt x="427410" y="559018"/>
                        <a:pt x="443328" y="344129"/>
                      </a:cubicBezTo>
                      <a:cubicBezTo>
                        <a:pt x="444326" y="330653"/>
                        <a:pt x="447117" y="316887"/>
                        <a:pt x="453160" y="304800"/>
                      </a:cubicBezTo>
                      <a:cubicBezTo>
                        <a:pt x="463729" y="283661"/>
                        <a:pt x="492489" y="269440"/>
                        <a:pt x="492489" y="245806"/>
                      </a:cubicBezTo>
                      <a:lnTo>
                        <a:pt x="492489" y="206477"/>
                      </a:lnTo>
                      <a:lnTo>
                        <a:pt x="462992" y="157316"/>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4" name="Group 13">
                <a:extLst>
                  <a:ext uri="{FF2B5EF4-FFF2-40B4-BE49-F238E27FC236}">
                    <a16:creationId xmlns="" xmlns:a16="http://schemas.microsoft.com/office/drawing/2014/main" id="{F2DA0F68-4837-4B29-93BB-66BF49DB8AAA}"/>
                  </a:ext>
                </a:extLst>
              </p:cNvPr>
              <p:cNvGrpSpPr/>
              <p:nvPr/>
            </p:nvGrpSpPr>
            <p:grpSpPr>
              <a:xfrm>
                <a:off x="1028864" y="2996952"/>
                <a:ext cx="3318177" cy="3609376"/>
                <a:chOff x="899592" y="3153826"/>
                <a:chExt cx="3033311" cy="3299510"/>
              </a:xfrm>
            </p:grpSpPr>
            <p:pic>
              <p:nvPicPr>
                <p:cNvPr id="7" name="Picture 6">
                  <a:extLst>
                    <a:ext uri="{FF2B5EF4-FFF2-40B4-BE49-F238E27FC236}">
                      <a16:creationId xmlns="" xmlns:a16="http://schemas.microsoft.com/office/drawing/2014/main" id="{AF7360A2-21E3-487E-AFDC-BF593DCC8BC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899592" y="3153826"/>
                  <a:ext cx="2880319" cy="3299510"/>
                </a:xfrm>
                <a:prstGeom prst="rect">
                  <a:avLst/>
                </a:prstGeom>
              </p:spPr>
            </p:pic>
            <p:sp>
              <p:nvSpPr>
                <p:cNvPr id="10" name="Freeform: Shape 9">
                  <a:extLst>
                    <a:ext uri="{FF2B5EF4-FFF2-40B4-BE49-F238E27FC236}">
                      <a16:creationId xmlns="" xmlns:a16="http://schemas.microsoft.com/office/drawing/2014/main" id="{51C8E7B4-DEB7-4FB5-A3B2-0EE1BD409F2E}"/>
                    </a:ext>
                  </a:extLst>
                </p:cNvPr>
                <p:cNvSpPr/>
                <p:nvPr/>
              </p:nvSpPr>
              <p:spPr>
                <a:xfrm>
                  <a:off x="3342968" y="3608439"/>
                  <a:ext cx="589935" cy="523124"/>
                </a:xfrm>
                <a:custGeom>
                  <a:avLst/>
                  <a:gdLst>
                    <a:gd name="connsiteX0" fmla="*/ 314632 w 589935"/>
                    <a:gd name="connsiteY0" fmla="*/ 0 h 523124"/>
                    <a:gd name="connsiteX1" fmla="*/ 314632 w 589935"/>
                    <a:gd name="connsiteY1" fmla="*/ 0 h 523124"/>
                    <a:gd name="connsiteX2" fmla="*/ 226142 w 589935"/>
                    <a:gd name="connsiteY2" fmla="*/ 9832 h 523124"/>
                    <a:gd name="connsiteX3" fmla="*/ 157316 w 589935"/>
                    <a:gd name="connsiteY3" fmla="*/ 29496 h 523124"/>
                    <a:gd name="connsiteX4" fmla="*/ 117987 w 589935"/>
                    <a:gd name="connsiteY4" fmla="*/ 58993 h 523124"/>
                    <a:gd name="connsiteX5" fmla="*/ 78658 w 589935"/>
                    <a:gd name="connsiteY5" fmla="*/ 78658 h 523124"/>
                    <a:gd name="connsiteX6" fmla="*/ 58993 w 589935"/>
                    <a:gd name="connsiteY6" fmla="*/ 108155 h 523124"/>
                    <a:gd name="connsiteX7" fmla="*/ 29497 w 589935"/>
                    <a:gd name="connsiteY7" fmla="*/ 137651 h 523124"/>
                    <a:gd name="connsiteX8" fmla="*/ 9832 w 589935"/>
                    <a:gd name="connsiteY8" fmla="*/ 186813 h 523124"/>
                    <a:gd name="connsiteX9" fmla="*/ 0 w 589935"/>
                    <a:gd name="connsiteY9" fmla="*/ 216309 h 523124"/>
                    <a:gd name="connsiteX10" fmla="*/ 9832 w 589935"/>
                    <a:gd name="connsiteY10" fmla="*/ 344129 h 523124"/>
                    <a:gd name="connsiteX11" fmla="*/ 29497 w 589935"/>
                    <a:gd name="connsiteY11" fmla="*/ 373626 h 523124"/>
                    <a:gd name="connsiteX12" fmla="*/ 78658 w 589935"/>
                    <a:gd name="connsiteY12" fmla="*/ 412955 h 523124"/>
                    <a:gd name="connsiteX13" fmla="*/ 137651 w 589935"/>
                    <a:gd name="connsiteY13" fmla="*/ 452284 h 523124"/>
                    <a:gd name="connsiteX14" fmla="*/ 167148 w 589935"/>
                    <a:gd name="connsiteY14" fmla="*/ 471948 h 523124"/>
                    <a:gd name="connsiteX15" fmla="*/ 235974 w 589935"/>
                    <a:gd name="connsiteY15" fmla="*/ 491613 h 523124"/>
                    <a:gd name="connsiteX16" fmla="*/ 265471 w 589935"/>
                    <a:gd name="connsiteY16" fmla="*/ 511277 h 523124"/>
                    <a:gd name="connsiteX17" fmla="*/ 530942 w 589935"/>
                    <a:gd name="connsiteY17" fmla="*/ 511277 h 523124"/>
                    <a:gd name="connsiteX18" fmla="*/ 580103 w 589935"/>
                    <a:gd name="connsiteY18" fmla="*/ 452284 h 523124"/>
                    <a:gd name="connsiteX19" fmla="*/ 589935 w 589935"/>
                    <a:gd name="connsiteY19" fmla="*/ 412955 h 523124"/>
                    <a:gd name="connsiteX20" fmla="*/ 580103 w 589935"/>
                    <a:gd name="connsiteY20" fmla="*/ 235974 h 523124"/>
                    <a:gd name="connsiteX21" fmla="*/ 560438 w 589935"/>
                    <a:gd name="connsiteY21" fmla="*/ 196645 h 523124"/>
                    <a:gd name="connsiteX22" fmla="*/ 550606 w 589935"/>
                    <a:gd name="connsiteY22" fmla="*/ 167148 h 523124"/>
                    <a:gd name="connsiteX23" fmla="*/ 501445 w 589935"/>
                    <a:gd name="connsiteY23" fmla="*/ 98322 h 523124"/>
                    <a:gd name="connsiteX24" fmla="*/ 442451 w 589935"/>
                    <a:gd name="connsiteY24" fmla="*/ 58993 h 523124"/>
                    <a:gd name="connsiteX25" fmla="*/ 432619 w 589935"/>
                    <a:gd name="connsiteY25" fmla="*/ 29496 h 523124"/>
                    <a:gd name="connsiteX26" fmla="*/ 324464 w 589935"/>
                    <a:gd name="connsiteY26" fmla="*/ 0 h 523124"/>
                    <a:gd name="connsiteX27" fmla="*/ 314632 w 589935"/>
                    <a:gd name="connsiteY27" fmla="*/ 0 h 523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89935" h="523124">
                      <a:moveTo>
                        <a:pt x="314632" y="0"/>
                      </a:moveTo>
                      <a:lnTo>
                        <a:pt x="314632" y="0"/>
                      </a:lnTo>
                      <a:cubicBezTo>
                        <a:pt x="285135" y="3277"/>
                        <a:pt x="255475" y="5319"/>
                        <a:pt x="226142" y="9832"/>
                      </a:cubicBezTo>
                      <a:cubicBezTo>
                        <a:pt x="203214" y="13359"/>
                        <a:pt x="179342" y="22154"/>
                        <a:pt x="157316" y="29496"/>
                      </a:cubicBezTo>
                      <a:cubicBezTo>
                        <a:pt x="144206" y="39328"/>
                        <a:pt x="131883" y="50308"/>
                        <a:pt x="117987" y="58993"/>
                      </a:cubicBezTo>
                      <a:cubicBezTo>
                        <a:pt x="105558" y="66761"/>
                        <a:pt x="89918" y="69275"/>
                        <a:pt x="78658" y="78658"/>
                      </a:cubicBezTo>
                      <a:cubicBezTo>
                        <a:pt x="69580" y="86223"/>
                        <a:pt x="66558" y="99077"/>
                        <a:pt x="58993" y="108155"/>
                      </a:cubicBezTo>
                      <a:cubicBezTo>
                        <a:pt x="50092" y="118837"/>
                        <a:pt x="39329" y="127819"/>
                        <a:pt x="29497" y="137651"/>
                      </a:cubicBezTo>
                      <a:cubicBezTo>
                        <a:pt x="22942" y="154038"/>
                        <a:pt x="16029" y="170287"/>
                        <a:pt x="9832" y="186813"/>
                      </a:cubicBezTo>
                      <a:cubicBezTo>
                        <a:pt x="6193" y="196517"/>
                        <a:pt x="0" y="205945"/>
                        <a:pt x="0" y="216309"/>
                      </a:cubicBezTo>
                      <a:cubicBezTo>
                        <a:pt x="0" y="259042"/>
                        <a:pt x="1957" y="302128"/>
                        <a:pt x="9832" y="344129"/>
                      </a:cubicBezTo>
                      <a:cubicBezTo>
                        <a:pt x="12010" y="355744"/>
                        <a:pt x="22942" y="363794"/>
                        <a:pt x="29497" y="373626"/>
                      </a:cubicBezTo>
                      <a:cubicBezTo>
                        <a:pt x="47390" y="427304"/>
                        <a:pt x="24336" y="385794"/>
                        <a:pt x="78658" y="412955"/>
                      </a:cubicBezTo>
                      <a:cubicBezTo>
                        <a:pt x="99796" y="423524"/>
                        <a:pt x="117987" y="439174"/>
                        <a:pt x="137651" y="452284"/>
                      </a:cubicBezTo>
                      <a:cubicBezTo>
                        <a:pt x="147483" y="458839"/>
                        <a:pt x="155937" y="468211"/>
                        <a:pt x="167148" y="471948"/>
                      </a:cubicBezTo>
                      <a:cubicBezTo>
                        <a:pt x="209465" y="486053"/>
                        <a:pt x="186590" y="479266"/>
                        <a:pt x="235974" y="491613"/>
                      </a:cubicBezTo>
                      <a:cubicBezTo>
                        <a:pt x="245806" y="498168"/>
                        <a:pt x="254406" y="507128"/>
                        <a:pt x="265471" y="511277"/>
                      </a:cubicBezTo>
                      <a:cubicBezTo>
                        <a:pt x="335489" y="537533"/>
                        <a:pt x="513542" y="512068"/>
                        <a:pt x="530942" y="511277"/>
                      </a:cubicBezTo>
                      <a:cubicBezTo>
                        <a:pt x="548657" y="493562"/>
                        <a:pt x="569838" y="476236"/>
                        <a:pt x="580103" y="452284"/>
                      </a:cubicBezTo>
                      <a:cubicBezTo>
                        <a:pt x="585426" y="439864"/>
                        <a:pt x="586658" y="426065"/>
                        <a:pt x="589935" y="412955"/>
                      </a:cubicBezTo>
                      <a:cubicBezTo>
                        <a:pt x="586658" y="353961"/>
                        <a:pt x="588086" y="294517"/>
                        <a:pt x="580103" y="235974"/>
                      </a:cubicBezTo>
                      <a:cubicBezTo>
                        <a:pt x="578123" y="221451"/>
                        <a:pt x="566212" y="210117"/>
                        <a:pt x="560438" y="196645"/>
                      </a:cubicBezTo>
                      <a:cubicBezTo>
                        <a:pt x="556355" y="187119"/>
                        <a:pt x="554689" y="176674"/>
                        <a:pt x="550606" y="167148"/>
                      </a:cubicBezTo>
                      <a:cubicBezTo>
                        <a:pt x="536272" y="133701"/>
                        <a:pt x="530350" y="120804"/>
                        <a:pt x="501445" y="98322"/>
                      </a:cubicBezTo>
                      <a:cubicBezTo>
                        <a:pt x="482789" y="83812"/>
                        <a:pt x="442451" y="58993"/>
                        <a:pt x="442451" y="58993"/>
                      </a:cubicBezTo>
                      <a:cubicBezTo>
                        <a:pt x="439174" y="49161"/>
                        <a:pt x="441053" y="35520"/>
                        <a:pt x="432619" y="29496"/>
                      </a:cubicBezTo>
                      <a:cubicBezTo>
                        <a:pt x="413214" y="15635"/>
                        <a:pt x="349251" y="4957"/>
                        <a:pt x="324464" y="0"/>
                      </a:cubicBezTo>
                      <a:lnTo>
                        <a:pt x="314632"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Tree>
    <p:extLst>
      <p:ext uri="{BB962C8B-B14F-4D97-AF65-F5344CB8AC3E}">
        <p14:creationId xmlns:p14="http://schemas.microsoft.com/office/powerpoint/2010/main" val="25888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out)">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4" name="Group 13">
            <a:extLst>
              <a:ext uri="{FF2B5EF4-FFF2-40B4-BE49-F238E27FC236}">
                <a16:creationId xmlns="" xmlns:a16="http://schemas.microsoft.com/office/drawing/2014/main" id="{663462FC-C4E8-4F1E-A73E-5CB64D9E920B}"/>
              </a:ext>
            </a:extLst>
          </p:cNvPr>
          <p:cNvGrpSpPr/>
          <p:nvPr/>
        </p:nvGrpSpPr>
        <p:grpSpPr>
          <a:xfrm>
            <a:off x="792320" y="1933878"/>
            <a:ext cx="7559360" cy="2990244"/>
            <a:chOff x="792320" y="1014820"/>
            <a:chExt cx="7559360" cy="2990244"/>
          </a:xfrm>
        </p:grpSpPr>
        <p:sp>
          <p:nvSpPr>
            <p:cNvPr id="4" name="Rectangle 3">
              <a:extLst>
                <a:ext uri="{FF2B5EF4-FFF2-40B4-BE49-F238E27FC236}">
                  <a16:creationId xmlns="" xmlns:a16="http://schemas.microsoft.com/office/drawing/2014/main" id="{72A05EB3-A670-487E-B373-C17FB8FDBFA6}"/>
                </a:ext>
              </a:extLst>
            </p:cNvPr>
            <p:cNvSpPr/>
            <p:nvPr/>
          </p:nvSpPr>
          <p:spPr>
            <a:xfrm>
              <a:off x="792320" y="1439860"/>
              <a:ext cx="7559360" cy="2565204"/>
            </a:xfrm>
            <a:prstGeom prst="rect">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FAAAECF4-F35C-401E-A00C-3CC6DC842E18}"/>
                </a:ext>
              </a:extLst>
            </p:cNvPr>
            <p:cNvSpPr txBox="1"/>
            <p:nvPr/>
          </p:nvSpPr>
          <p:spPr>
            <a:xfrm>
              <a:off x="971600" y="1568300"/>
              <a:ext cx="4176464" cy="2308324"/>
            </a:xfrm>
            <a:prstGeom prst="rect">
              <a:avLst/>
            </a:prstGeom>
            <a:noFill/>
          </p:spPr>
          <p:txBody>
            <a:bodyPr wrap="square" rtlCol="0">
              <a:spAutoFit/>
            </a:bodyPr>
            <a:lstStyle/>
            <a:p>
              <a:pPr algn="just"/>
              <a:r>
                <a:rPr lang="en-GB" dirty="0"/>
                <a:t>Lilia has been feeling really sad inside, she’s not sure why and this is making her feel worried too. The thoughts she is having are also worrying her. She is trying really hard to pretend that she is fine. She thinks that if she shares how she is really feeling, people won’t want to spend time with her.</a:t>
              </a:r>
            </a:p>
          </p:txBody>
        </p:sp>
        <p:sp>
          <p:nvSpPr>
            <p:cNvPr id="11" name="Rectangle 10">
              <a:extLst>
                <a:ext uri="{FF2B5EF4-FFF2-40B4-BE49-F238E27FC236}">
                  <a16:creationId xmlns="" xmlns:a16="http://schemas.microsoft.com/office/drawing/2014/main" id="{258C74A6-2243-47F4-9509-5547004BEDD9}"/>
                </a:ext>
              </a:extLst>
            </p:cNvPr>
            <p:cNvSpPr/>
            <p:nvPr/>
          </p:nvSpPr>
          <p:spPr>
            <a:xfrm>
              <a:off x="5327344" y="1546162"/>
              <a:ext cx="2917064" cy="236043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 xmlns:a16="http://schemas.microsoft.com/office/drawing/2014/main" id="{E40F8AE9-7CDB-4012-9DF1-8EA9BB2496B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27344" y="1014820"/>
              <a:ext cx="2917064" cy="2891780"/>
            </a:xfrm>
            <a:prstGeom prst="rect">
              <a:avLst/>
            </a:prstGeom>
          </p:spPr>
        </p:pic>
      </p:grpSp>
    </p:spTree>
    <p:extLst>
      <p:ext uri="{BB962C8B-B14F-4D97-AF65-F5344CB8AC3E}">
        <p14:creationId xmlns:p14="http://schemas.microsoft.com/office/powerpoint/2010/main" val="2262192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ox(ou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t="1375" b="13989"/>
          <a:stretch/>
        </p:blipFill>
        <p:spPr>
          <a:xfrm>
            <a:off x="539750" y="1485900"/>
            <a:ext cx="8064500" cy="4819650"/>
          </a:xfrm>
          <a:prstGeom prst="roundRect">
            <a:avLst>
              <a:gd name="adj" fmla="val 6588"/>
            </a:avLst>
          </a:prstGeom>
        </p:spPr>
      </p:pic>
      <p:pic>
        <p:nvPicPr>
          <p:cNvPr id="18" name="Picture 17"/>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628487" y="2854144"/>
            <a:ext cx="2525338" cy="3554759"/>
          </a:xfrm>
          <a:prstGeom prst="rect">
            <a:avLst/>
          </a:prstGeom>
        </p:spPr>
      </p:pic>
      <p:pic>
        <p:nvPicPr>
          <p:cNvPr id="19" name="Picture 18"/>
          <p:cNvPicPr>
            <a:picLocks noChangeAspect="1"/>
          </p:cNvPicPr>
          <p:nvPr/>
        </p:nvPicPr>
        <p:blipFill rotWithShape="1">
          <a:blip r:embed="rId5" cstate="screen">
            <a:extLst>
              <a:ext uri="{28A0092B-C50C-407E-A947-70E740481C1C}">
                <a14:useLocalDpi xmlns:a14="http://schemas.microsoft.com/office/drawing/2010/main"/>
              </a:ext>
            </a:extLst>
          </a:blip>
          <a:srcRect l="-17057" t="-5684"/>
          <a:stretch/>
        </p:blipFill>
        <p:spPr>
          <a:xfrm>
            <a:off x="4718244" y="2830166"/>
            <a:ext cx="3962867" cy="3581911"/>
          </a:xfrm>
          <a:prstGeom prst="roundRect">
            <a:avLst>
              <a:gd name="adj" fmla="val 4069"/>
            </a:avLst>
          </a:prstGeom>
        </p:spPr>
      </p:pic>
      <p:grpSp>
        <p:nvGrpSpPr>
          <p:cNvPr id="20" name="Group 19"/>
          <p:cNvGrpSpPr/>
          <p:nvPr/>
        </p:nvGrpSpPr>
        <p:grpSpPr>
          <a:xfrm>
            <a:off x="342899" y="1614655"/>
            <a:ext cx="6451603" cy="988336"/>
            <a:chOff x="410634" y="1389764"/>
            <a:chExt cx="3666848" cy="955042"/>
          </a:xfrm>
        </p:grpSpPr>
        <p:sp>
          <p:nvSpPr>
            <p:cNvPr id="21" name="Rectangle 20"/>
            <p:cNvSpPr/>
            <p:nvPr/>
          </p:nvSpPr>
          <p:spPr>
            <a:xfrm>
              <a:off x="410634" y="1389764"/>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645227" y="1425481"/>
              <a:ext cx="3432255" cy="892226"/>
            </a:xfrm>
            <a:prstGeom prst="rect">
              <a:avLst/>
            </a:prstGeom>
          </p:spPr>
          <p:txBody>
            <a:bodyPr wrap="square">
              <a:spAutoFit/>
            </a:bodyPr>
            <a:lstStyle/>
            <a:p>
              <a:r>
                <a:rPr lang="en-GB" dirty="0">
                  <a:solidFill>
                    <a:schemeClr val="bg1"/>
                  </a:solidFill>
                </a:rPr>
                <a:t>We experience lots of different feelings and emotions all in one day. This is because we experience lots of different situations all in one day.</a:t>
              </a:r>
            </a:p>
          </p:txBody>
        </p:sp>
      </p:grpSp>
      <p:grpSp>
        <p:nvGrpSpPr>
          <p:cNvPr id="25" name="Group 24"/>
          <p:cNvGrpSpPr/>
          <p:nvPr/>
        </p:nvGrpSpPr>
        <p:grpSpPr>
          <a:xfrm>
            <a:off x="381327" y="1484784"/>
            <a:ext cx="8007023" cy="1514291"/>
            <a:chOff x="410634" y="1389763"/>
            <a:chExt cx="3666848" cy="1463279"/>
          </a:xfrm>
        </p:grpSpPr>
        <p:sp>
          <p:nvSpPr>
            <p:cNvPr id="26" name="Rectangle 25"/>
            <p:cNvSpPr/>
            <p:nvPr/>
          </p:nvSpPr>
          <p:spPr>
            <a:xfrm>
              <a:off x="410634" y="1389763"/>
              <a:ext cx="3666848" cy="126496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p:cNvSpPr/>
            <p:nvPr/>
          </p:nvSpPr>
          <p:spPr>
            <a:xfrm>
              <a:off x="645227" y="1425481"/>
              <a:ext cx="3432255" cy="1427561"/>
            </a:xfrm>
            <a:prstGeom prst="rect">
              <a:avLst/>
            </a:prstGeom>
          </p:spPr>
          <p:txBody>
            <a:bodyPr wrap="square">
              <a:spAutoFit/>
            </a:bodyPr>
            <a:lstStyle/>
            <a:p>
              <a:r>
                <a:rPr lang="en-GB" dirty="0">
                  <a:solidFill>
                    <a:schemeClr val="bg1"/>
                  </a:solidFill>
                </a:rPr>
                <a:t>Sometimes big things might happen in our lives which can bring big changes to our situation. Change can be hard and these changes can result in uncomfortable and confusing feelings and emotions, all of which are completely normal and OK.</a:t>
              </a:r>
            </a:p>
          </p:txBody>
        </p:sp>
      </p:grpSp>
      <p:pic>
        <p:nvPicPr>
          <p:cNvPr id="23" name="Picture 2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242562" y="2768705"/>
            <a:ext cx="2587550" cy="3647169"/>
          </a:xfrm>
          <a:prstGeom prst="rect">
            <a:avLst/>
          </a:prstGeom>
        </p:spPr>
      </p:pic>
      <p:sp>
        <p:nvSpPr>
          <p:cNvPr id="24" name="Rectangle 23"/>
          <p:cNvSpPr/>
          <p:nvPr/>
        </p:nvSpPr>
        <p:spPr>
          <a:xfrm>
            <a:off x="2791630" y="5296740"/>
            <a:ext cx="3560740" cy="796085"/>
          </a:xfrm>
          <a:prstGeom prst="rect">
            <a:avLst/>
          </a:prstGeom>
          <a:solidFill>
            <a:srgbClr val="E5CEE4"/>
          </a:solidFill>
        </p:spPr>
        <p:txBody>
          <a:bodyPr wrap="square" lIns="108000" tIns="108000" rIns="108000" bIns="108000">
            <a:spAutoFit/>
          </a:bodyPr>
          <a:lstStyle/>
          <a:p>
            <a:pPr algn="ctr"/>
            <a:r>
              <a:rPr lang="en-GB" b="1" dirty="0"/>
              <a:t>Can you think what changes these could be</a:t>
            </a:r>
            <a:r>
              <a:rPr lang="en-GB" b="1" dirty="0" smtClean="0"/>
              <a:t>?</a:t>
            </a:r>
            <a:endParaRPr lang="en-GB" b="1" dirty="0"/>
          </a:p>
        </p:txBody>
      </p:sp>
    </p:spTree>
    <p:extLst>
      <p:ext uri="{BB962C8B-B14F-4D97-AF65-F5344CB8AC3E}">
        <p14:creationId xmlns:p14="http://schemas.microsoft.com/office/powerpoint/2010/main" val="4003836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anim calcmode="lin" valueType="num">
                                      <p:cBhvr>
                                        <p:cTn id="25" dur="1000" fill="hold"/>
                                        <p:tgtEl>
                                          <p:spTgt spid="19"/>
                                        </p:tgtEl>
                                        <p:attrNameLst>
                                          <p:attrName>ppt_x</p:attrName>
                                        </p:attrNameLst>
                                      </p:cBhvr>
                                      <p:tavLst>
                                        <p:tav tm="0">
                                          <p:val>
                                            <p:strVal val="#ppt_x"/>
                                          </p:val>
                                        </p:tav>
                                        <p:tav tm="100000">
                                          <p:val>
                                            <p:strVal val="#ppt_x"/>
                                          </p:val>
                                        </p:tav>
                                      </p:tavLst>
                                    </p:anim>
                                    <p:anim calcmode="lin" valueType="num">
                                      <p:cBhvr>
                                        <p:cTn id="26" dur="1000" fill="hold"/>
                                        <p:tgtEl>
                                          <p:spTgt spid="19"/>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left)">
                                      <p:cBhvr>
                                        <p:cTn id="30" dur="500"/>
                                        <p:tgtEl>
                                          <p:spTgt spid="25"/>
                                        </p:tgtEl>
                                      </p:cBhvr>
                                    </p:animEffect>
                                  </p:childTnLst>
                                </p:cTn>
                              </p:par>
                            </p:childTnLst>
                          </p:cTn>
                        </p:par>
                        <p:par>
                          <p:cTn id="31" fill="hold">
                            <p:stCondLst>
                              <p:cond delay="3500"/>
                            </p:stCondLst>
                            <p:childTnLst>
                              <p:par>
                                <p:cTn id="32" presetID="22" presetClass="exit" presetSubtype="2" fill="hold" nodeType="afterEffect">
                                  <p:stCondLst>
                                    <p:cond delay="0"/>
                                  </p:stCondLst>
                                  <p:childTnLst>
                                    <p:animEffect transition="out" filter="wipe(right)">
                                      <p:cBhvr>
                                        <p:cTn id="33" dur="500"/>
                                        <p:tgtEl>
                                          <p:spTgt spid="20"/>
                                        </p:tgtEl>
                                      </p:cBhvr>
                                    </p:animEffect>
                                    <p:set>
                                      <p:cBhvr>
                                        <p:cTn id="34" dur="1" fill="hold">
                                          <p:stCondLst>
                                            <p:cond delay="499"/>
                                          </p:stCondLst>
                                        </p:cTn>
                                        <p:tgtEl>
                                          <p:spTgt spid="20"/>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7" name="Group 16"/>
          <p:cNvGrpSpPr/>
          <p:nvPr/>
        </p:nvGrpSpPr>
        <p:grpSpPr>
          <a:xfrm>
            <a:off x="6502399" y="1424001"/>
            <a:ext cx="1922464" cy="4685225"/>
            <a:chOff x="6502399" y="1424001"/>
            <a:chExt cx="1922464" cy="4685225"/>
          </a:xfrm>
        </p:grpSpPr>
        <p:sp>
          <p:nvSpPr>
            <p:cNvPr id="18" name="Rectangle 17"/>
            <p:cNvSpPr/>
            <p:nvPr/>
          </p:nvSpPr>
          <p:spPr>
            <a:xfrm>
              <a:off x="6511025"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Someone or something that we love dying.</a:t>
              </a:r>
            </a:p>
          </p:txBody>
        </p:sp>
        <p:pic>
          <p:nvPicPr>
            <p:cNvPr id="19" name="Picture 1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502399" y="3078486"/>
              <a:ext cx="1917701" cy="3004814"/>
            </a:xfrm>
            <a:prstGeom prst="rect">
              <a:avLst/>
            </a:prstGeom>
          </p:spPr>
        </p:pic>
      </p:grpSp>
      <p:grpSp>
        <p:nvGrpSpPr>
          <p:cNvPr id="20" name="Group 19"/>
          <p:cNvGrpSpPr/>
          <p:nvPr/>
        </p:nvGrpSpPr>
        <p:grpSpPr>
          <a:xfrm>
            <a:off x="753533" y="1424001"/>
            <a:ext cx="1915954" cy="4685225"/>
            <a:chOff x="753533" y="1424001"/>
            <a:chExt cx="1915954" cy="4685225"/>
          </a:xfrm>
        </p:grpSpPr>
        <p:sp>
          <p:nvSpPr>
            <p:cNvPr id="21" name="Rectangle 20"/>
            <p:cNvSpPr/>
            <p:nvPr/>
          </p:nvSpPr>
          <p:spPr>
            <a:xfrm>
              <a:off x="755649"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smtClean="0"/>
                <a:t>Starting </a:t>
              </a:r>
              <a:r>
                <a:rPr lang="en-GB" dirty="0"/>
                <a:t>a new school or a </a:t>
              </a:r>
              <a:r>
                <a:rPr lang="en-GB" dirty="0" smtClean="0"/>
                <a:t/>
              </a:r>
              <a:br>
                <a:rPr lang="en-GB" dirty="0" smtClean="0"/>
              </a:br>
              <a:r>
                <a:rPr lang="en-GB" dirty="0" smtClean="0"/>
                <a:t>new </a:t>
              </a:r>
              <a:r>
                <a:rPr lang="en-GB" dirty="0"/>
                <a:t>class.</a:t>
              </a:r>
            </a:p>
          </p:txBody>
        </p:sp>
        <p:pic>
          <p:nvPicPr>
            <p:cNvPr id="22" name="Picture 2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753533" y="3078486"/>
              <a:ext cx="1908757" cy="3025981"/>
            </a:xfrm>
            <a:prstGeom prst="rect">
              <a:avLst/>
            </a:prstGeom>
          </p:spPr>
        </p:pic>
      </p:grpSp>
      <p:grpSp>
        <p:nvGrpSpPr>
          <p:cNvPr id="23" name="Group 22"/>
          <p:cNvGrpSpPr/>
          <p:nvPr/>
        </p:nvGrpSpPr>
        <p:grpSpPr>
          <a:xfrm>
            <a:off x="2677677" y="1424001"/>
            <a:ext cx="1913838" cy="4685225"/>
            <a:chOff x="2677677" y="1424001"/>
            <a:chExt cx="1913838" cy="4685225"/>
          </a:xfrm>
        </p:grpSpPr>
        <p:sp>
          <p:nvSpPr>
            <p:cNvPr id="24" name="Rectangle 23"/>
            <p:cNvSpPr/>
            <p:nvPr/>
          </p:nvSpPr>
          <p:spPr>
            <a:xfrm>
              <a:off x="2677677" y="1424001"/>
              <a:ext cx="1913838" cy="4685225"/>
            </a:xfrm>
            <a:prstGeom prst="rect">
              <a:avLst/>
            </a:prstGeom>
            <a:solidFill>
              <a:srgbClr val="E5CEE4"/>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solidFill>
                    <a:schemeClr val="tx1"/>
                  </a:solidFill>
                </a:rPr>
                <a:t>Losing something that we love or has played a big part in our lives.</a:t>
              </a:r>
            </a:p>
          </p:txBody>
        </p:sp>
        <p:pic>
          <p:nvPicPr>
            <p:cNvPr id="25" name="Picture 24"/>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803563" y="3191645"/>
              <a:ext cx="1695656" cy="2891655"/>
            </a:xfrm>
            <a:prstGeom prst="rect">
              <a:avLst/>
            </a:prstGeom>
          </p:spPr>
        </p:pic>
      </p:grpSp>
      <p:grpSp>
        <p:nvGrpSpPr>
          <p:cNvPr id="26" name="Group 25"/>
          <p:cNvGrpSpPr/>
          <p:nvPr/>
        </p:nvGrpSpPr>
        <p:grpSpPr>
          <a:xfrm>
            <a:off x="4591050" y="1424001"/>
            <a:ext cx="1922492" cy="4685225"/>
            <a:chOff x="4591050" y="1424001"/>
            <a:chExt cx="1922492" cy="4685225"/>
          </a:xfrm>
        </p:grpSpPr>
        <p:sp>
          <p:nvSpPr>
            <p:cNvPr id="27" name="Rectangle 26"/>
            <p:cNvSpPr/>
            <p:nvPr/>
          </p:nvSpPr>
          <p:spPr>
            <a:xfrm>
              <a:off x="4599704" y="1424001"/>
              <a:ext cx="1913838" cy="4685225"/>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nchorCtr="0"/>
            <a:lstStyle/>
            <a:p>
              <a:r>
                <a:rPr lang="en-GB" dirty="0"/>
                <a:t>Families separating </a:t>
              </a:r>
              <a:r>
                <a:rPr lang="en-GB" dirty="0" smtClean="0"/>
                <a:t/>
              </a:r>
              <a:br>
                <a:rPr lang="en-GB" dirty="0" smtClean="0"/>
              </a:br>
              <a:r>
                <a:rPr lang="en-GB" dirty="0" smtClean="0"/>
                <a:t>or </a:t>
              </a:r>
              <a:r>
                <a:rPr lang="en-GB" dirty="0"/>
                <a:t>parents </a:t>
              </a:r>
              <a:r>
                <a:rPr lang="en-GB" dirty="0" smtClean="0"/>
                <a:t/>
              </a:r>
              <a:br>
                <a:rPr lang="en-GB" dirty="0" smtClean="0"/>
              </a:br>
              <a:r>
                <a:rPr lang="en-GB" dirty="0" smtClean="0"/>
                <a:t>getting </a:t>
              </a:r>
              <a:r>
                <a:rPr lang="en-GB" dirty="0"/>
                <a:t>divorced.</a:t>
              </a:r>
            </a:p>
          </p:txBody>
        </p:sp>
        <p:pic>
          <p:nvPicPr>
            <p:cNvPr id="28" name="Picture 27"/>
            <p:cNvPicPr>
              <a:picLocks noChangeAspect="1"/>
            </p:cNvPicPr>
            <p:nvPr/>
          </p:nvPicPr>
          <p:blipFill rotWithShape="1">
            <a:blip r:embed="rId6" cstate="screen">
              <a:extLst>
                <a:ext uri="{28A0092B-C50C-407E-A947-70E740481C1C}">
                  <a14:useLocalDpi xmlns:a14="http://schemas.microsoft.com/office/drawing/2010/main"/>
                </a:ext>
              </a:extLst>
            </a:blip>
            <a:srcRect t="-883"/>
            <a:stretch/>
          </p:blipFill>
          <p:spPr>
            <a:xfrm>
              <a:off x="4591050" y="3191645"/>
              <a:ext cx="1905000" cy="2904355"/>
            </a:xfrm>
            <a:prstGeom prst="rect">
              <a:avLst/>
            </a:prstGeom>
          </p:spPr>
        </p:pic>
      </p:grpSp>
      <p:cxnSp>
        <p:nvCxnSpPr>
          <p:cNvPr id="29" name="Straight Connector 28"/>
          <p:cNvCxnSpPr/>
          <p:nvPr/>
        </p:nvCxnSpPr>
        <p:spPr>
          <a:xfrm flipH="1" flipV="1">
            <a:off x="4582559"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flipV="1">
            <a:off x="6496331" y="1422840"/>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flipV="1">
            <a:off x="2653547" y="1424001"/>
            <a:ext cx="24130" cy="4685225"/>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flipV="1">
            <a:off x="755650" y="3070019"/>
            <a:ext cx="7669213" cy="841"/>
          </a:xfrm>
          <a:prstGeom prst="line">
            <a:avLst/>
          </a:prstGeom>
          <a:ln w="28575">
            <a:solidFill>
              <a:schemeClr val="tx1">
                <a:lumMod val="90000"/>
                <a:lumOff val="1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67063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22" presetClass="entr" presetSubtype="1"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up)">
                                      <p:cBhvr>
                                        <p:cTn id="34" dur="500"/>
                                        <p:tgtEl>
                                          <p:spTgt spid="31"/>
                                        </p:tgtEl>
                                      </p:cBhvr>
                                    </p:animEffect>
                                  </p:childTnLst>
                                </p:cTn>
                              </p:par>
                            </p:childTnLst>
                          </p:cTn>
                        </p:par>
                        <p:par>
                          <p:cTn id="35" fill="hold">
                            <p:stCondLst>
                              <p:cond delay="1500"/>
                            </p:stCondLst>
                            <p:childTnLst>
                              <p:par>
                                <p:cTn id="36" presetID="22" presetClass="entr" presetSubtype="1" fill="hold"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wipe(up)">
                                      <p:cBhvr>
                                        <p:cTn id="38" dur="500"/>
                                        <p:tgtEl>
                                          <p:spTgt spid="29"/>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up)">
                                      <p:cBhvr>
                                        <p:cTn id="42" dur="500"/>
                                        <p:tgtEl>
                                          <p:spTgt spid="30"/>
                                        </p:tgtEl>
                                      </p:cBhvr>
                                    </p:animEffect>
                                  </p:childTnLst>
                                </p:cTn>
                              </p:par>
                            </p:childTnLst>
                          </p:cTn>
                        </p:par>
                        <p:par>
                          <p:cTn id="43" fill="hold">
                            <p:stCondLst>
                              <p:cond delay="2500"/>
                            </p:stCondLst>
                            <p:childTnLst>
                              <p:par>
                                <p:cTn id="44" presetID="22" presetClass="entr" presetSubtype="8"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wipe(left)">
                                      <p:cBhvr>
                                        <p:cTn id="4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pic>
        <p:nvPicPr>
          <p:cNvPr id="17" name="Picture 16"/>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6100" y="1701800"/>
            <a:ext cx="7861300" cy="4610100"/>
          </a:xfrm>
          <a:prstGeom prst="rect">
            <a:avLst/>
          </a:prstGeom>
        </p:spPr>
      </p:pic>
      <p:pic>
        <p:nvPicPr>
          <p:cNvPr id="18" name="Picture 1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55649" y="1482334"/>
            <a:ext cx="7669213" cy="4817026"/>
          </a:xfrm>
          <a:prstGeom prst="rect">
            <a:avLst/>
          </a:prstGeom>
        </p:spPr>
      </p:pic>
      <p:grpSp>
        <p:nvGrpSpPr>
          <p:cNvPr id="19" name="Group 18"/>
          <p:cNvGrpSpPr/>
          <p:nvPr/>
        </p:nvGrpSpPr>
        <p:grpSpPr>
          <a:xfrm>
            <a:off x="355599" y="4254499"/>
            <a:ext cx="6451601" cy="1451334"/>
            <a:chOff x="410634" y="1389763"/>
            <a:chExt cx="3666847" cy="1007848"/>
          </a:xfrm>
        </p:grpSpPr>
        <p:sp>
          <p:nvSpPr>
            <p:cNvPr id="20" name="Rectangle 19"/>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645226" y="1505385"/>
              <a:ext cx="3432255" cy="892226"/>
            </a:xfrm>
            <a:prstGeom prst="rect">
              <a:avLst/>
            </a:prstGeom>
          </p:spPr>
          <p:txBody>
            <a:bodyPr wrap="square">
              <a:spAutoFit/>
            </a:bodyPr>
            <a:lstStyle/>
            <a:p>
              <a:r>
                <a:rPr lang="en-GB" dirty="0">
                  <a:solidFill>
                    <a:schemeClr val="bg1"/>
                  </a:solidFill>
                </a:rPr>
                <a:t>If you experience any big changes in your life which you are finding hard, talk to someone you trust about how you are feeling</a:t>
              </a:r>
              <a:r>
                <a:rPr lang="en-GB" dirty="0" smtClean="0">
                  <a:solidFill>
                    <a:schemeClr val="bg1"/>
                  </a:solidFill>
                </a:rPr>
                <a:t>.</a:t>
              </a:r>
              <a:endParaRPr lang="en-GB" dirty="0">
                <a:solidFill>
                  <a:schemeClr val="bg1"/>
                </a:solidFill>
              </a:endParaRPr>
            </a:p>
          </p:txBody>
        </p:sp>
      </p:grpSp>
      <p:grpSp>
        <p:nvGrpSpPr>
          <p:cNvPr id="22" name="Group 21"/>
          <p:cNvGrpSpPr/>
          <p:nvPr/>
        </p:nvGrpSpPr>
        <p:grpSpPr>
          <a:xfrm>
            <a:off x="338137" y="4254499"/>
            <a:ext cx="6451601" cy="1375292"/>
            <a:chOff x="410634" y="1389763"/>
            <a:chExt cx="3666847" cy="955042"/>
          </a:xfrm>
        </p:grpSpPr>
        <p:sp>
          <p:nvSpPr>
            <p:cNvPr id="23" name="Rectangle 22"/>
            <p:cNvSpPr/>
            <p:nvPr/>
          </p:nvSpPr>
          <p:spPr>
            <a:xfrm>
              <a:off x="410634" y="1389763"/>
              <a:ext cx="3666847" cy="955042"/>
            </a:xfrm>
            <a:prstGeom prst="rect">
              <a:avLst/>
            </a:prstGeom>
            <a:solidFill>
              <a:srgbClr val="8C35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645226" y="1546691"/>
              <a:ext cx="3432255" cy="641187"/>
            </a:xfrm>
            <a:prstGeom prst="rect">
              <a:avLst/>
            </a:prstGeom>
          </p:spPr>
          <p:txBody>
            <a:bodyPr wrap="square">
              <a:spAutoFit/>
            </a:bodyPr>
            <a:lstStyle/>
            <a:p>
              <a:r>
                <a:rPr lang="en-GB" dirty="0">
                  <a:solidFill>
                    <a:schemeClr val="bg1"/>
                  </a:solidFill>
                </a:rPr>
                <a:t>There are lots of people who can help you manage and deal with times of change and help you to feel calm and happy again.</a:t>
              </a:r>
            </a:p>
          </p:txBody>
        </p:sp>
      </p:grpSp>
    </p:spTree>
    <p:extLst>
      <p:ext uri="{BB962C8B-B14F-4D97-AF65-F5344CB8AC3E}">
        <p14:creationId xmlns:p14="http://schemas.microsoft.com/office/powerpoint/2010/main" val="693143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xit" presetSubtype="2" fill="hold" nodeType="clickEffect">
                                  <p:stCondLst>
                                    <p:cond delay="0"/>
                                  </p:stCondLst>
                                  <p:childTnLst>
                                    <p:animEffect transition="out" filter="wipe(right)">
                                      <p:cBhvr>
                                        <p:cTn id="24" dur="500"/>
                                        <p:tgtEl>
                                          <p:spTgt spid="19"/>
                                        </p:tgtEl>
                                      </p:cBhvr>
                                    </p:animEffect>
                                    <p:set>
                                      <p:cBhvr>
                                        <p:cTn id="25" dur="1" fill="hold">
                                          <p:stCondLst>
                                            <p:cond delay="499"/>
                                          </p:stCondLst>
                                        </p:cTn>
                                        <p:tgtEl>
                                          <p:spTgt spid="19"/>
                                        </p:tgtEl>
                                        <p:attrNameLst>
                                          <p:attrName>style.visibility</p:attrName>
                                        </p:attrNameLst>
                                      </p:cBhvr>
                                      <p:to>
                                        <p:strVal val="hidden"/>
                                      </p:to>
                                    </p:set>
                                  </p:childTnLst>
                                </p:cTn>
                              </p:par>
                            </p:childTnLst>
                          </p:cTn>
                        </p:par>
                        <p:par>
                          <p:cTn id="26" fill="hold">
                            <p:stCondLst>
                              <p:cond delay="500"/>
                            </p:stCondLst>
                            <p:childTnLst>
                              <p:par>
                                <p:cTn id="27" presetID="2" presetClass="entr" presetSubtype="8"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500" fill="hold"/>
                                        <p:tgtEl>
                                          <p:spTgt spid="22"/>
                                        </p:tgtEl>
                                        <p:attrNameLst>
                                          <p:attrName>ppt_x</p:attrName>
                                        </p:attrNameLst>
                                      </p:cBhvr>
                                      <p:tavLst>
                                        <p:tav tm="0">
                                          <p:val>
                                            <p:strVal val="0-#ppt_w/2"/>
                                          </p:val>
                                        </p:tav>
                                        <p:tav tm="100000">
                                          <p:val>
                                            <p:strVal val="#ppt_x"/>
                                          </p:val>
                                        </p:tav>
                                      </p:tavLst>
                                    </p:anim>
                                    <p:anim calcmode="lin" valueType="num">
                                      <p:cBhvr additive="base">
                                        <p:cTn id="3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xit" presetSubtype="2" fill="hold" nodeType="clickEffect">
                                  <p:stCondLst>
                                    <p:cond delay="0"/>
                                  </p:stCondLst>
                                  <p:childTnLst>
                                    <p:animEffect transition="out" filter="wipe(right)">
                                      <p:cBhvr>
                                        <p:cTn id="34" dur="500"/>
                                        <p:tgtEl>
                                          <p:spTgt spid="22"/>
                                        </p:tgtEl>
                                      </p:cBhvr>
                                    </p:animEffect>
                                    <p:set>
                                      <p:cBhvr>
                                        <p:cTn id="35" dur="1" fill="hold">
                                          <p:stCondLst>
                                            <p:cond delay="499"/>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45936" y="1628801"/>
            <a:ext cx="7632700" cy="2736304"/>
          </a:xfrm>
          <a:prstGeom prst="rect">
            <a:avLst/>
          </a:prstGeom>
        </p:spPr>
      </p:pic>
      <p:sp>
        <p:nvSpPr>
          <p:cNvPr id="2" name="Title 1"/>
          <p:cNvSpPr>
            <a:spLocks noGrp="1"/>
          </p:cNvSpPr>
          <p:nvPr>
            <p:ph type="title"/>
          </p:nvPr>
        </p:nvSpPr>
        <p:spPr/>
        <p:txBody>
          <a:bodyPr/>
          <a:lstStyle/>
          <a:p>
            <a:r>
              <a:rPr lang="en-GB" dirty="0"/>
              <a:t>Sharing</a:t>
            </a:r>
          </a:p>
        </p:txBody>
      </p:sp>
      <p:pic>
        <p:nvPicPr>
          <p:cNvPr id="3" name="Pairs">
            <a:extLst>
              <a:ext uri="{FF2B5EF4-FFF2-40B4-BE49-F238E27FC236}">
                <a16:creationId xmlns="" xmlns:a16="http://schemas.microsoft.com/office/drawing/2014/main" id="{B45D287B-CBC1-46F1-95E5-9F6B821E21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2" name="Group 11">
            <a:extLst>
              <a:ext uri="{FF2B5EF4-FFF2-40B4-BE49-F238E27FC236}">
                <a16:creationId xmlns="" xmlns:a16="http://schemas.microsoft.com/office/drawing/2014/main" id="{63D0DE75-03AF-4D90-98B9-035EBEF88A76}"/>
              </a:ext>
            </a:extLst>
          </p:cNvPr>
          <p:cNvGrpSpPr/>
          <p:nvPr/>
        </p:nvGrpSpPr>
        <p:grpSpPr>
          <a:xfrm>
            <a:off x="792320" y="4509120"/>
            <a:ext cx="7559360" cy="665144"/>
            <a:chOff x="792320" y="4225996"/>
            <a:chExt cx="7559360" cy="665144"/>
          </a:xfrm>
          <a:solidFill>
            <a:srgbClr val="2DB6BC"/>
          </a:solidFill>
        </p:grpSpPr>
        <p:sp>
          <p:nvSpPr>
            <p:cNvPr id="13" name="Rectangle 12">
              <a:extLst>
                <a:ext uri="{FF2B5EF4-FFF2-40B4-BE49-F238E27FC236}">
                  <a16:creationId xmlns="" xmlns:a16="http://schemas.microsoft.com/office/drawing/2014/main" id="{4103EB41-ACC2-4D4D-AE9E-D9CF6FF44718}"/>
                </a:ext>
              </a:extLst>
            </p:cNvPr>
            <p:cNvSpPr/>
            <p:nvPr/>
          </p:nvSpPr>
          <p:spPr>
            <a:xfrm>
              <a:off x="792320" y="4225996"/>
              <a:ext cx="7559360" cy="665144"/>
            </a:xfrm>
            <a:prstGeom prst="rect">
              <a:avLst/>
            </a:pr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 xmlns:a16="http://schemas.microsoft.com/office/drawing/2014/main" id="{33EBD7DD-B0DF-4FF1-8D16-156E4F006CD3}"/>
                </a:ext>
              </a:extLst>
            </p:cNvPr>
            <p:cNvSpPr txBox="1"/>
            <p:nvPr/>
          </p:nvSpPr>
          <p:spPr>
            <a:xfrm>
              <a:off x="859563" y="4235402"/>
              <a:ext cx="7256950" cy="646331"/>
            </a:xfrm>
            <a:prstGeom prst="rect">
              <a:avLst/>
            </a:prstGeom>
            <a:grpFill/>
          </p:spPr>
          <p:txBody>
            <a:bodyPr wrap="square" rtlCol="0">
              <a:spAutoFit/>
            </a:bodyPr>
            <a:lstStyle/>
            <a:p>
              <a:pPr algn="just"/>
              <a:r>
                <a:rPr lang="en-GB" dirty="0">
                  <a:solidFill>
                    <a:schemeClr val="bg1"/>
                  </a:solidFill>
                  <a:sym typeface="Wingdings" panose="05000000000000000000" pitchFamily="2" charset="2"/>
                </a:rPr>
                <a:t>However we are feeling or whatever thoughts we are having, it is important to share these.</a:t>
              </a:r>
            </a:p>
          </p:txBody>
        </p:sp>
      </p:grpSp>
      <p:sp>
        <p:nvSpPr>
          <p:cNvPr id="15" name="TextBox 14">
            <a:extLst>
              <a:ext uri="{FF2B5EF4-FFF2-40B4-BE49-F238E27FC236}">
                <a16:creationId xmlns="" xmlns:a16="http://schemas.microsoft.com/office/drawing/2014/main" id="{9FCCCFBB-50C2-4A40-9485-E3BD7E888FDA}"/>
              </a:ext>
            </a:extLst>
          </p:cNvPr>
          <p:cNvSpPr txBox="1"/>
          <p:nvPr/>
        </p:nvSpPr>
        <p:spPr>
          <a:xfrm>
            <a:off x="833860" y="5229200"/>
            <a:ext cx="7456853" cy="369332"/>
          </a:xfrm>
          <a:prstGeom prst="rect">
            <a:avLst/>
          </a:prstGeom>
          <a:noFill/>
        </p:spPr>
        <p:txBody>
          <a:bodyPr wrap="square" rtlCol="0">
            <a:spAutoFit/>
          </a:bodyPr>
          <a:lstStyle/>
          <a:p>
            <a:r>
              <a:rPr lang="en-GB" dirty="0">
                <a:sym typeface="Wingdings" panose="05000000000000000000" pitchFamily="2" charset="2"/>
              </a:rPr>
              <a:t>This can help us manage our emotions and keep our minds healthy too.</a:t>
            </a:r>
          </a:p>
        </p:txBody>
      </p:sp>
      <p:grpSp>
        <p:nvGrpSpPr>
          <p:cNvPr id="16" name="Group 15">
            <a:extLst>
              <a:ext uri="{FF2B5EF4-FFF2-40B4-BE49-F238E27FC236}">
                <a16:creationId xmlns="" xmlns:a16="http://schemas.microsoft.com/office/drawing/2014/main" id="{218491A3-18BE-421C-A284-ADF2ACE0E931}"/>
              </a:ext>
            </a:extLst>
          </p:cNvPr>
          <p:cNvGrpSpPr/>
          <p:nvPr/>
        </p:nvGrpSpPr>
        <p:grpSpPr>
          <a:xfrm>
            <a:off x="787555" y="5661248"/>
            <a:ext cx="7559360" cy="665144"/>
            <a:chOff x="787555" y="5500160"/>
            <a:chExt cx="7559360" cy="665144"/>
          </a:xfrm>
        </p:grpSpPr>
        <p:sp>
          <p:nvSpPr>
            <p:cNvPr id="25" name="Rectangle 24">
              <a:extLst>
                <a:ext uri="{FF2B5EF4-FFF2-40B4-BE49-F238E27FC236}">
                  <a16:creationId xmlns="" xmlns:a16="http://schemas.microsoft.com/office/drawing/2014/main" id="{6536D8BD-BA1C-4F05-AFB6-D018A8B1C9CF}"/>
                </a:ext>
              </a:extLst>
            </p:cNvPr>
            <p:cNvSpPr/>
            <p:nvPr/>
          </p:nvSpPr>
          <p:spPr>
            <a:xfrm>
              <a:off x="787555" y="5500160"/>
              <a:ext cx="7559360" cy="665144"/>
            </a:xfrm>
            <a:prstGeom prst="rect">
              <a:avLst/>
            </a:prstGeom>
            <a:solidFill>
              <a:srgbClr val="2DB6BC"/>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 xmlns:a16="http://schemas.microsoft.com/office/drawing/2014/main" id="{B5926F19-1A12-4C13-9BE5-719A2D188899}"/>
                </a:ext>
              </a:extLst>
            </p:cNvPr>
            <p:cNvSpPr txBox="1"/>
            <p:nvPr/>
          </p:nvSpPr>
          <p:spPr>
            <a:xfrm>
              <a:off x="859563" y="5500160"/>
              <a:ext cx="7251922" cy="646331"/>
            </a:xfrm>
            <a:prstGeom prst="rect">
              <a:avLst/>
            </a:prstGeom>
            <a:solidFill>
              <a:srgbClr val="2DB6BC"/>
            </a:solidFill>
          </p:spPr>
          <p:txBody>
            <a:bodyPr wrap="square" rtlCol="0">
              <a:spAutoFit/>
            </a:bodyPr>
            <a:lstStyle/>
            <a:p>
              <a:pPr algn="just"/>
              <a:r>
                <a:rPr lang="en-GB" dirty="0">
                  <a:solidFill>
                    <a:schemeClr val="bg1"/>
                  </a:solidFill>
                  <a:sym typeface="Wingdings" panose="05000000000000000000" pitchFamily="2" charset="2"/>
                </a:rPr>
                <a:t>Sharing our true thoughts and feelings can help others to feel comfortable sharing theirs too.</a:t>
              </a:r>
            </a:p>
          </p:txBody>
        </p:sp>
      </p:grpSp>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l="-1724" r="-1724"/>
          <a:stretch/>
        </p:blipFill>
        <p:spPr>
          <a:xfrm>
            <a:off x="2369028" y="1275433"/>
            <a:ext cx="4723252" cy="3089671"/>
          </a:xfrm>
          <a:prstGeom prst="rect">
            <a:avLst/>
          </a:prstGeom>
        </p:spPr>
      </p:pic>
    </p:spTree>
    <p:extLst>
      <p:ext uri="{BB962C8B-B14F-4D97-AF65-F5344CB8AC3E}">
        <p14:creationId xmlns:p14="http://schemas.microsoft.com/office/powerpoint/2010/main" val="265514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1000"/>
                                        <p:tgtEl>
                                          <p:spTgt spid="12"/>
                                        </p:tgtEl>
                                      </p:cBhvr>
                                    </p:animEffect>
                                    <p:anim calcmode="lin" valueType="num">
                                      <p:cBhvr>
                                        <p:cTn id="19" dur="1000" fill="hold"/>
                                        <p:tgtEl>
                                          <p:spTgt spid="12"/>
                                        </p:tgtEl>
                                        <p:attrNameLst>
                                          <p:attrName>ppt_x</p:attrName>
                                        </p:attrNameLst>
                                      </p:cBhvr>
                                      <p:tavLst>
                                        <p:tav tm="0">
                                          <p:val>
                                            <p:strVal val="#ppt_x"/>
                                          </p:val>
                                        </p:tav>
                                        <p:tav tm="100000">
                                          <p:val>
                                            <p:strVal val="#ppt_x"/>
                                          </p:val>
                                        </p:tav>
                                      </p:tavLst>
                                    </p:anim>
                                    <p:anim calcmode="lin" valueType="num">
                                      <p:cBhvr>
                                        <p:cTn id="2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nodeType="clickEffect">
                                  <p:stCondLst>
                                    <p:cond delay="0"/>
                                  </p:stCondLst>
                                  <p:childTnLst>
                                    <p:set>
                                      <p:cBhvr>
                                        <p:cTn id="24" dur="1" fill="hold">
                                          <p:stCondLst>
                                            <p:cond delay="0"/>
                                          </p:stCondLst>
                                        </p:cTn>
                                        <p:tgtEl>
                                          <p:spTgt spid="15">
                                            <p:txEl>
                                              <p:pRg st="0" end="0"/>
                                            </p:txEl>
                                          </p:spTgt>
                                        </p:tgtEl>
                                        <p:attrNameLst>
                                          <p:attrName>style.visibility</p:attrName>
                                        </p:attrNameLst>
                                      </p:cBhvr>
                                      <p:to>
                                        <p:strVal val="visible"/>
                                      </p:to>
                                    </p:set>
                                    <p:animEffect transition="in" filter="wipe(left)">
                                      <p:cBhvr>
                                        <p:cTn id="25" dur="500"/>
                                        <p:tgtEl>
                                          <p:spTgt spid="15">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7" presetClass="entr" presetSubtype="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Communicating</a:t>
            </a:r>
          </a:p>
        </p:txBody>
      </p:sp>
      <p:pic>
        <p:nvPicPr>
          <p:cNvPr id="4" name="Individual Work">
            <a:extLst>
              <a:ext uri="{FF2B5EF4-FFF2-40B4-BE49-F238E27FC236}">
                <a16:creationId xmlns="" xmlns:a16="http://schemas.microsoft.com/office/drawing/2014/main" id="{503DA4E9-9004-467A-83E2-E007751F728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grpSp>
        <p:nvGrpSpPr>
          <p:cNvPr id="16" name="Group 15">
            <a:extLst>
              <a:ext uri="{FF2B5EF4-FFF2-40B4-BE49-F238E27FC236}">
                <a16:creationId xmlns="" xmlns:a16="http://schemas.microsoft.com/office/drawing/2014/main" id="{EF43E9EF-E983-4716-8238-8F05817134D0}"/>
              </a:ext>
            </a:extLst>
          </p:cNvPr>
          <p:cNvGrpSpPr/>
          <p:nvPr/>
        </p:nvGrpSpPr>
        <p:grpSpPr>
          <a:xfrm>
            <a:off x="678803" y="1568599"/>
            <a:ext cx="7776864" cy="994306"/>
            <a:chOff x="678803" y="1526276"/>
            <a:chExt cx="7776864" cy="994306"/>
          </a:xfrm>
        </p:grpSpPr>
        <p:sp>
          <p:nvSpPr>
            <p:cNvPr id="9" name="Rectangle 8">
              <a:extLst>
                <a:ext uri="{FF2B5EF4-FFF2-40B4-BE49-F238E27FC236}">
                  <a16:creationId xmlns="" xmlns:a16="http://schemas.microsoft.com/office/drawing/2014/main" id="{B1E9F40B-B7DF-4C87-AB2A-AD948B55D2AC}"/>
                </a:ext>
              </a:extLst>
            </p:cNvPr>
            <p:cNvSpPr/>
            <p:nvPr/>
          </p:nvSpPr>
          <p:spPr>
            <a:xfrm>
              <a:off x="678803" y="1526276"/>
              <a:ext cx="7776864" cy="994306"/>
            </a:xfrm>
            <a:prstGeom prst="rect">
              <a:avLst/>
            </a:prstGeom>
            <a:solidFill>
              <a:schemeClr val="bg1"/>
            </a:solidFill>
            <a:ln w="28575">
              <a:solidFill>
                <a:srgbClr val="00A8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5AC674AD-7875-4E97-BEE1-FE548FD5CFD0}"/>
                </a:ext>
              </a:extLst>
            </p:cNvPr>
            <p:cNvSpPr txBox="1"/>
            <p:nvPr/>
          </p:nvSpPr>
          <p:spPr>
            <a:xfrm>
              <a:off x="827584" y="1561764"/>
              <a:ext cx="7488832" cy="923330"/>
            </a:xfrm>
            <a:prstGeom prst="rect">
              <a:avLst/>
            </a:prstGeom>
            <a:noFill/>
          </p:spPr>
          <p:txBody>
            <a:bodyPr wrap="square" rtlCol="0">
              <a:spAutoFit/>
            </a:bodyPr>
            <a:lstStyle/>
            <a:p>
              <a:pPr algn="just"/>
              <a:r>
                <a:rPr lang="en-GB" dirty="0"/>
                <a:t>When we are needing to share our thoughts and feelings, the way we communicate them makes a big difference to how we are understood and supported.</a:t>
              </a:r>
            </a:p>
          </p:txBody>
        </p:sp>
      </p:grpSp>
      <p:grpSp>
        <p:nvGrpSpPr>
          <p:cNvPr id="15" name="Group 14">
            <a:extLst>
              <a:ext uri="{FF2B5EF4-FFF2-40B4-BE49-F238E27FC236}">
                <a16:creationId xmlns="" xmlns:a16="http://schemas.microsoft.com/office/drawing/2014/main" id="{F805170A-DED4-4C96-B424-DA4F38A3D85B}"/>
              </a:ext>
            </a:extLst>
          </p:cNvPr>
          <p:cNvGrpSpPr/>
          <p:nvPr/>
        </p:nvGrpSpPr>
        <p:grpSpPr>
          <a:xfrm>
            <a:off x="678803" y="2742416"/>
            <a:ext cx="7776864" cy="994306"/>
            <a:chOff x="678803" y="2653736"/>
            <a:chExt cx="7776864" cy="994306"/>
          </a:xfrm>
        </p:grpSpPr>
        <p:sp>
          <p:nvSpPr>
            <p:cNvPr id="10" name="Rectangle 9">
              <a:extLst>
                <a:ext uri="{FF2B5EF4-FFF2-40B4-BE49-F238E27FC236}">
                  <a16:creationId xmlns="" xmlns:a16="http://schemas.microsoft.com/office/drawing/2014/main" id="{4A5F83AF-665E-4565-99AE-2CE2556DDB86}"/>
                </a:ext>
              </a:extLst>
            </p:cNvPr>
            <p:cNvSpPr/>
            <p:nvPr/>
          </p:nvSpPr>
          <p:spPr>
            <a:xfrm>
              <a:off x="678803" y="2653736"/>
              <a:ext cx="7776864" cy="994306"/>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279369E1-13A4-4E29-B11E-04A74A36775D}"/>
                </a:ext>
              </a:extLst>
            </p:cNvPr>
            <p:cNvSpPr txBox="1"/>
            <p:nvPr/>
          </p:nvSpPr>
          <p:spPr>
            <a:xfrm>
              <a:off x="822819" y="2688554"/>
              <a:ext cx="7488832" cy="923330"/>
            </a:xfrm>
            <a:prstGeom prst="rect">
              <a:avLst/>
            </a:prstGeom>
            <a:noFill/>
          </p:spPr>
          <p:txBody>
            <a:bodyPr wrap="square" rtlCol="0">
              <a:spAutoFit/>
            </a:bodyPr>
            <a:lstStyle/>
            <a:p>
              <a:pPr algn="just"/>
              <a:r>
                <a:rPr lang="en-GB" dirty="0"/>
                <a:t>For example, by speaking calmly and politely we can disagree with someone without causing them any upset or offence. This requires us to think about what we are going to say before we say it. </a:t>
              </a:r>
            </a:p>
          </p:txBody>
        </p:sp>
      </p:grpSp>
      <p:grpSp>
        <p:nvGrpSpPr>
          <p:cNvPr id="14" name="Group 13">
            <a:extLst>
              <a:ext uri="{FF2B5EF4-FFF2-40B4-BE49-F238E27FC236}">
                <a16:creationId xmlns="" xmlns:a16="http://schemas.microsoft.com/office/drawing/2014/main" id="{A971E5EA-C6B7-484B-8ECD-1BCA031DF6EC}"/>
              </a:ext>
            </a:extLst>
          </p:cNvPr>
          <p:cNvGrpSpPr/>
          <p:nvPr/>
        </p:nvGrpSpPr>
        <p:grpSpPr>
          <a:xfrm>
            <a:off x="678803" y="3916233"/>
            <a:ext cx="7776864" cy="1282536"/>
            <a:chOff x="678803" y="3802648"/>
            <a:chExt cx="7776864" cy="1282536"/>
          </a:xfrm>
        </p:grpSpPr>
        <p:sp>
          <p:nvSpPr>
            <p:cNvPr id="11" name="Rectangle 10">
              <a:extLst>
                <a:ext uri="{FF2B5EF4-FFF2-40B4-BE49-F238E27FC236}">
                  <a16:creationId xmlns="" xmlns:a16="http://schemas.microsoft.com/office/drawing/2014/main" id="{728C6BD1-D2D1-416A-B2AF-C105E226B7E2}"/>
                </a:ext>
              </a:extLst>
            </p:cNvPr>
            <p:cNvSpPr/>
            <p:nvPr/>
          </p:nvSpPr>
          <p:spPr>
            <a:xfrm>
              <a:off x="678803" y="3802648"/>
              <a:ext cx="7776864" cy="1282536"/>
            </a:xfrm>
            <a:prstGeom prst="rect">
              <a:avLst/>
            </a:prstGeom>
            <a:solidFill>
              <a:schemeClr val="bg1"/>
            </a:solidFill>
            <a:ln w="28575">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0278C014-A34D-4785-9C08-D4E4451F5736}"/>
                </a:ext>
              </a:extLst>
            </p:cNvPr>
            <p:cNvSpPr txBox="1"/>
            <p:nvPr/>
          </p:nvSpPr>
          <p:spPr>
            <a:xfrm>
              <a:off x="822819" y="3843751"/>
              <a:ext cx="7488832" cy="1200329"/>
            </a:xfrm>
            <a:prstGeom prst="rect">
              <a:avLst/>
            </a:prstGeom>
            <a:noFill/>
          </p:spPr>
          <p:txBody>
            <a:bodyPr wrap="square" rtlCol="0">
              <a:spAutoFit/>
            </a:bodyPr>
            <a:lstStyle/>
            <a:p>
              <a:pPr algn="just"/>
              <a:r>
                <a:rPr lang="en-GB" dirty="0"/>
                <a:t>We can also express our thoughts and feelings through our facial expressions and our body language. With a partner, practise showing </a:t>
              </a:r>
              <a:r>
                <a:rPr lang="en-GB" dirty="0" smtClean="0"/>
                <a:t>them when </a:t>
              </a:r>
              <a:r>
                <a:rPr lang="en-GB" dirty="0"/>
                <a:t>you are upset or happy – use both your body language and facial expressions.</a:t>
              </a:r>
            </a:p>
          </p:txBody>
        </p:sp>
      </p:grpSp>
      <p:grpSp>
        <p:nvGrpSpPr>
          <p:cNvPr id="13" name="Group 12">
            <a:extLst>
              <a:ext uri="{FF2B5EF4-FFF2-40B4-BE49-F238E27FC236}">
                <a16:creationId xmlns="" xmlns:a16="http://schemas.microsoft.com/office/drawing/2014/main" id="{D3322280-B89A-4E1F-BF83-59D36AD7EF39}"/>
              </a:ext>
            </a:extLst>
          </p:cNvPr>
          <p:cNvGrpSpPr/>
          <p:nvPr/>
        </p:nvGrpSpPr>
        <p:grpSpPr>
          <a:xfrm>
            <a:off x="678803" y="5378279"/>
            <a:ext cx="7776864" cy="715017"/>
            <a:chOff x="678803" y="5335956"/>
            <a:chExt cx="7776864" cy="715017"/>
          </a:xfrm>
        </p:grpSpPr>
        <p:sp>
          <p:nvSpPr>
            <p:cNvPr id="12" name="Rectangle 11">
              <a:extLst>
                <a:ext uri="{FF2B5EF4-FFF2-40B4-BE49-F238E27FC236}">
                  <a16:creationId xmlns="" xmlns:a16="http://schemas.microsoft.com/office/drawing/2014/main" id="{ADBDBBB9-E6E9-46A8-84CC-14E91C807794}"/>
                </a:ext>
              </a:extLst>
            </p:cNvPr>
            <p:cNvSpPr/>
            <p:nvPr/>
          </p:nvSpPr>
          <p:spPr>
            <a:xfrm>
              <a:off x="678803" y="5335956"/>
              <a:ext cx="7776864" cy="715017"/>
            </a:xfrm>
            <a:prstGeom prst="rect">
              <a:avLst/>
            </a:prstGeom>
            <a:solidFill>
              <a:schemeClr val="bg1"/>
            </a:solidFill>
            <a:ln w="28575">
              <a:solidFill>
                <a:srgbClr val="F081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 xmlns:a16="http://schemas.microsoft.com/office/drawing/2014/main" id="{EA1100D8-B702-465A-AABF-15A4CB21DE42}"/>
                </a:ext>
              </a:extLst>
            </p:cNvPr>
            <p:cNvSpPr txBox="1"/>
            <p:nvPr/>
          </p:nvSpPr>
          <p:spPr>
            <a:xfrm>
              <a:off x="822819" y="5370298"/>
              <a:ext cx="7488832" cy="646331"/>
            </a:xfrm>
            <a:prstGeom prst="rect">
              <a:avLst/>
            </a:prstGeom>
            <a:noFill/>
          </p:spPr>
          <p:txBody>
            <a:bodyPr wrap="square" rtlCol="0">
              <a:spAutoFit/>
            </a:bodyPr>
            <a:lstStyle/>
            <a:p>
              <a:pPr algn="just"/>
              <a:r>
                <a:rPr lang="en-GB" dirty="0">
                  <a:sym typeface="Wingdings" panose="05000000000000000000" pitchFamily="2" charset="2"/>
                </a:rPr>
                <a:t>If we find speaking about our thoughts or feelings hard, we could write them down in a letter or draw a picture to express them.</a:t>
              </a:r>
            </a:p>
          </p:txBody>
        </p:sp>
      </p:grpSp>
    </p:spTree>
    <p:extLst>
      <p:ext uri="{BB962C8B-B14F-4D97-AF65-F5344CB8AC3E}">
        <p14:creationId xmlns:p14="http://schemas.microsoft.com/office/powerpoint/2010/main" val="1556738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out)">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ox(ou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ox(out)">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out)">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46130" y="2490992"/>
            <a:ext cx="4227061" cy="2988779"/>
          </a:xfrm>
          <a:prstGeom prst="rect">
            <a:avLst/>
          </a:prstGeom>
          <a:ln>
            <a:solidFill>
              <a:schemeClr val="tx1"/>
            </a:solidFill>
          </a:ln>
        </p:spPr>
      </p:pic>
      <p:pic>
        <p:nvPicPr>
          <p:cNvPr id="18" name="Picture 1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43648" y="3096867"/>
            <a:ext cx="4237881" cy="2996429"/>
          </a:xfrm>
          <a:prstGeom prst="rect">
            <a:avLst/>
          </a:prstGeom>
          <a:ln>
            <a:solidFill>
              <a:schemeClr val="tx1"/>
            </a:solidFill>
          </a:ln>
        </p:spPr>
      </p:pic>
      <p:sp>
        <p:nvSpPr>
          <p:cNvPr id="2" name="Title 1"/>
          <p:cNvSpPr>
            <a:spLocks noGrp="1"/>
          </p:cNvSpPr>
          <p:nvPr>
            <p:ph type="title"/>
          </p:nvPr>
        </p:nvSpPr>
        <p:spPr/>
        <p:txBody>
          <a:bodyPr/>
          <a:lstStyle/>
          <a:p>
            <a:r>
              <a:rPr lang="en-GB" dirty="0"/>
              <a:t>Communicating</a:t>
            </a:r>
          </a:p>
        </p:txBody>
      </p:sp>
      <p:grpSp>
        <p:nvGrpSpPr>
          <p:cNvPr id="3" name="Group 2"/>
          <p:cNvGrpSpPr/>
          <p:nvPr/>
        </p:nvGrpSpPr>
        <p:grpSpPr>
          <a:xfrm>
            <a:off x="4572000" y="4738733"/>
            <a:ext cx="1569992" cy="1569992"/>
            <a:chOff x="4788025" y="4522833"/>
            <a:chExt cx="1569992" cy="1569992"/>
          </a:xfrm>
        </p:grpSpPr>
        <p:sp>
          <p:nvSpPr>
            <p:cNvPr id="4" name="Oval 3">
              <a:hlinkClick r:id="rId4" action="ppaction://hlinksldjump"/>
            </p:cNvPr>
            <p:cNvSpPr/>
            <p:nvPr/>
          </p:nvSpPr>
          <p:spPr>
            <a:xfrm>
              <a:off x="4788025" y="4522833"/>
              <a:ext cx="1569992" cy="1569992"/>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5" name="Rectangle 4">
              <a:hlinkClick r:id="rId4" action="ppaction://hlinksldjump"/>
            </p:cNvPr>
            <p:cNvSpPr/>
            <p:nvPr/>
          </p:nvSpPr>
          <p:spPr>
            <a:xfrm>
              <a:off x="4788025" y="5184718"/>
              <a:ext cx="1569992" cy="246221"/>
            </a:xfrm>
            <a:prstGeom prst="rect">
              <a:avLst/>
            </a:prstGeom>
          </p:spPr>
          <p:txBody>
            <a:bodyPr wrap="square" lIns="0" tIns="0" rIns="0" bIns="0">
              <a:spAutoFit/>
            </a:bodyPr>
            <a:lstStyle/>
            <a:p>
              <a:pPr algn="ctr"/>
              <a:r>
                <a:rPr lang="en-GB" sz="1600" b="1" dirty="0">
                  <a:solidFill>
                    <a:schemeClr val="bg1"/>
                  </a:solidFill>
                </a:rPr>
                <a:t>Consolidating</a:t>
              </a:r>
            </a:p>
          </p:txBody>
        </p:sp>
      </p:grpSp>
      <p:grpSp>
        <p:nvGrpSpPr>
          <p:cNvPr id="6" name="Group 5"/>
          <p:cNvGrpSpPr/>
          <p:nvPr/>
        </p:nvGrpSpPr>
        <p:grpSpPr>
          <a:xfrm>
            <a:off x="6410614" y="4738732"/>
            <a:ext cx="1577281" cy="1569992"/>
            <a:chOff x="6574042" y="4512842"/>
            <a:chExt cx="1577281" cy="1569992"/>
          </a:xfrm>
        </p:grpSpPr>
        <p:sp>
          <p:nvSpPr>
            <p:cNvPr id="7" name="Oval 6">
              <a:hlinkClick r:id="rId5" action="ppaction://hlinksldjump"/>
            </p:cNvPr>
            <p:cNvSpPr/>
            <p:nvPr/>
          </p:nvSpPr>
          <p:spPr>
            <a:xfrm>
              <a:off x="6574042" y="4512842"/>
              <a:ext cx="1569992" cy="1569992"/>
            </a:xfrm>
            <a:prstGeom prst="ellipse">
              <a:avLst/>
            </a:prstGeom>
            <a:solidFill>
              <a:srgbClr val="2DB6BC"/>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1600" b="1" dirty="0">
                <a:solidFill>
                  <a:schemeClr val="bg1"/>
                </a:solidFill>
              </a:endParaRPr>
            </a:p>
          </p:txBody>
        </p:sp>
        <p:sp>
          <p:nvSpPr>
            <p:cNvPr id="8" name="Rectangle 7">
              <a:hlinkClick r:id="rId5" action="ppaction://hlinksldjump"/>
            </p:cNvPr>
            <p:cNvSpPr/>
            <p:nvPr/>
          </p:nvSpPr>
          <p:spPr>
            <a:xfrm>
              <a:off x="6581331" y="5184718"/>
              <a:ext cx="1569992" cy="246221"/>
            </a:xfrm>
            <a:prstGeom prst="rect">
              <a:avLst/>
            </a:prstGeom>
          </p:spPr>
          <p:txBody>
            <a:bodyPr wrap="square" lIns="0" tIns="0" rIns="0" bIns="0">
              <a:spAutoFit/>
            </a:bodyPr>
            <a:lstStyle/>
            <a:p>
              <a:pPr algn="ctr"/>
              <a:r>
                <a:rPr lang="en-GB" sz="1600" b="1" dirty="0">
                  <a:solidFill>
                    <a:schemeClr val="bg1"/>
                  </a:solidFill>
                </a:rPr>
                <a:t>Reflecting </a:t>
              </a:r>
            </a:p>
          </p:txBody>
        </p:sp>
      </p:grpSp>
      <p:grpSp>
        <p:nvGrpSpPr>
          <p:cNvPr id="15" name="Group 14">
            <a:extLst>
              <a:ext uri="{FF2B5EF4-FFF2-40B4-BE49-F238E27FC236}">
                <a16:creationId xmlns="" xmlns:a16="http://schemas.microsoft.com/office/drawing/2014/main" id="{B5EFD6AB-76B0-4105-A7B9-A0416D062687}"/>
              </a:ext>
            </a:extLst>
          </p:cNvPr>
          <p:cNvGrpSpPr/>
          <p:nvPr/>
        </p:nvGrpSpPr>
        <p:grpSpPr>
          <a:xfrm>
            <a:off x="642599" y="1440375"/>
            <a:ext cx="7849272" cy="908505"/>
            <a:chOff x="642599" y="1440375"/>
            <a:chExt cx="7849272" cy="908505"/>
          </a:xfrm>
        </p:grpSpPr>
        <p:sp>
          <p:nvSpPr>
            <p:cNvPr id="14" name="Rectangle 13">
              <a:extLst>
                <a:ext uri="{FF2B5EF4-FFF2-40B4-BE49-F238E27FC236}">
                  <a16:creationId xmlns="" xmlns:a16="http://schemas.microsoft.com/office/drawing/2014/main" id="{711D282B-1D84-48EA-9933-D648E10DBD20}"/>
                </a:ext>
              </a:extLst>
            </p:cNvPr>
            <p:cNvSpPr/>
            <p:nvPr/>
          </p:nvSpPr>
          <p:spPr>
            <a:xfrm>
              <a:off x="642599" y="1440375"/>
              <a:ext cx="7849272" cy="908505"/>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 xmlns:a16="http://schemas.microsoft.com/office/drawing/2014/main" id="{B27952A1-EA0D-40A6-A795-1F03F4BC02D8}"/>
                </a:ext>
              </a:extLst>
            </p:cNvPr>
            <p:cNvSpPr txBox="1"/>
            <p:nvPr/>
          </p:nvSpPr>
          <p:spPr>
            <a:xfrm>
              <a:off x="827504" y="1537906"/>
              <a:ext cx="7488832" cy="646331"/>
            </a:xfrm>
            <a:prstGeom prst="rect">
              <a:avLst/>
            </a:prstGeom>
            <a:noFill/>
          </p:spPr>
          <p:txBody>
            <a:bodyPr wrap="square" rtlCol="0">
              <a:spAutoFit/>
            </a:bodyPr>
            <a:lstStyle/>
            <a:p>
              <a:pPr algn="just"/>
              <a:r>
                <a:rPr lang="en-GB" dirty="0">
                  <a:sym typeface="Wingdings" panose="05000000000000000000" pitchFamily="2" charset="2"/>
                </a:rPr>
                <a:t>In your group, read each given scenario and discuss how you might communicate your true thoughts and feelings in each situation.</a:t>
              </a:r>
              <a:endParaRPr lang="en-GB" dirty="0"/>
            </a:p>
          </p:txBody>
        </p:sp>
      </p:grpSp>
      <p:pic>
        <p:nvPicPr>
          <p:cNvPr id="16" name="Picture 15"/>
          <p:cNvPicPr>
            <a:picLocks noChangeAspect="1"/>
          </p:cNvPicPr>
          <p:nvPr/>
        </p:nvPicPr>
        <p:blipFill>
          <a:blip r:embed="rId6"/>
          <a:stretch>
            <a:fillRect/>
          </a:stretch>
        </p:blipFill>
        <p:spPr>
          <a:xfrm>
            <a:off x="7740000" y="543600"/>
            <a:ext cx="865707" cy="865707"/>
          </a:xfrm>
          <a:prstGeom prst="rect">
            <a:avLst/>
          </a:prstGeom>
        </p:spPr>
      </p:pic>
    </p:spTree>
    <p:extLst>
      <p:ext uri="{BB962C8B-B14F-4D97-AF65-F5344CB8AC3E}">
        <p14:creationId xmlns:p14="http://schemas.microsoft.com/office/powerpoint/2010/main" val="334941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par>
                                <p:cTn id="24" presetID="53" presetClass="entr" presetSubtype="16"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Consolidating</a:t>
            </a:r>
          </a:p>
        </p:txBody>
      </p:sp>
    </p:spTree>
    <p:extLst>
      <p:ext uri="{BB962C8B-B14F-4D97-AF65-F5344CB8AC3E}">
        <p14:creationId xmlns:p14="http://schemas.microsoft.com/office/powerpoint/2010/main" val="39782993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Supporting Others</a:t>
            </a:r>
          </a:p>
        </p:txBody>
      </p:sp>
      <p:pic>
        <p:nvPicPr>
          <p:cNvPr id="3" name="Individual Work">
            <a:extLst>
              <a:ext uri="{FF2B5EF4-FFF2-40B4-BE49-F238E27FC236}">
                <a16:creationId xmlns="" xmlns:a16="http://schemas.microsoft.com/office/drawing/2014/main" id="{E2CD2D3F-5E7A-4F18-8EAB-40903A39778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TextBox 3">
            <a:extLst>
              <a:ext uri="{FF2B5EF4-FFF2-40B4-BE49-F238E27FC236}">
                <a16:creationId xmlns="" xmlns:a16="http://schemas.microsoft.com/office/drawing/2014/main" id="{82D4B8E4-467E-46BA-A2E6-3034E720A3DF}"/>
              </a:ext>
            </a:extLst>
          </p:cNvPr>
          <p:cNvSpPr txBox="1"/>
          <p:nvPr/>
        </p:nvSpPr>
        <p:spPr>
          <a:xfrm>
            <a:off x="679027" y="1478955"/>
            <a:ext cx="7776416" cy="369332"/>
          </a:xfrm>
          <a:prstGeom prst="rect">
            <a:avLst/>
          </a:prstGeom>
          <a:noFill/>
        </p:spPr>
        <p:txBody>
          <a:bodyPr wrap="square" rtlCol="0">
            <a:spAutoFit/>
          </a:bodyPr>
          <a:lstStyle/>
          <a:p>
            <a:pPr algn="just"/>
            <a:r>
              <a:rPr lang="en-GB" dirty="0">
                <a:solidFill>
                  <a:srgbClr val="8D358B"/>
                </a:solidFill>
              </a:rPr>
              <a:t>Think carefully about the vast range of different feelings people experience.</a:t>
            </a:r>
          </a:p>
        </p:txBody>
      </p:sp>
      <p:grpSp>
        <p:nvGrpSpPr>
          <p:cNvPr id="19" name="Group 18">
            <a:extLst>
              <a:ext uri="{FF2B5EF4-FFF2-40B4-BE49-F238E27FC236}">
                <a16:creationId xmlns="" xmlns:a16="http://schemas.microsoft.com/office/drawing/2014/main" id="{8DBB9696-1814-4B62-8D31-2B52812440CE}"/>
              </a:ext>
            </a:extLst>
          </p:cNvPr>
          <p:cNvGrpSpPr/>
          <p:nvPr/>
        </p:nvGrpSpPr>
        <p:grpSpPr>
          <a:xfrm>
            <a:off x="827584" y="3551246"/>
            <a:ext cx="7488832" cy="2542050"/>
            <a:chOff x="827584" y="3551246"/>
            <a:chExt cx="7488832" cy="2542050"/>
          </a:xfrm>
        </p:grpSpPr>
        <p:sp>
          <p:nvSpPr>
            <p:cNvPr id="10" name="Rectangle 9">
              <a:extLst>
                <a:ext uri="{FF2B5EF4-FFF2-40B4-BE49-F238E27FC236}">
                  <a16:creationId xmlns="" xmlns:a16="http://schemas.microsoft.com/office/drawing/2014/main" id="{510F08B5-DFAB-4818-A8A6-1FBCC964DC12}"/>
                </a:ext>
              </a:extLst>
            </p:cNvPr>
            <p:cNvSpPr/>
            <p:nvPr/>
          </p:nvSpPr>
          <p:spPr>
            <a:xfrm>
              <a:off x="827584" y="3551246"/>
              <a:ext cx="7488832" cy="254205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 xmlns:a16="http://schemas.microsoft.com/office/drawing/2014/main" id="{7EDB952E-EDCB-493C-A8B4-9DC0C7C2AE2A}"/>
                </a:ext>
              </a:extLst>
            </p:cNvPr>
            <p:cNvSpPr txBox="1"/>
            <p:nvPr/>
          </p:nvSpPr>
          <p:spPr>
            <a:xfrm>
              <a:off x="1331640" y="4222106"/>
              <a:ext cx="4036082" cy="1200329"/>
            </a:xfrm>
            <a:prstGeom prst="rect">
              <a:avLst/>
            </a:prstGeom>
            <a:noFill/>
          </p:spPr>
          <p:txBody>
            <a:bodyPr wrap="square" rtlCol="0">
              <a:spAutoFit/>
            </a:bodyPr>
            <a:lstStyle/>
            <a:p>
              <a:pPr algn="just"/>
              <a:r>
                <a:rPr lang="en-GB" dirty="0"/>
                <a:t>Write a reply to each of the letters, </a:t>
              </a:r>
              <a:r>
                <a:rPr lang="en-GB" dirty="0">
                  <a:ea typeface="Calibri" panose="020F0502020204030204" pitchFamily="34" charset="0"/>
                  <a:cs typeface="Times New Roman" panose="02020603050405020304" pitchFamily="18" charset="0"/>
                </a:rPr>
                <a:t>advising the person involved how to share the thought or feeling they are experiencing.</a:t>
              </a:r>
            </a:p>
          </p:txBody>
        </p:sp>
        <p:pic>
          <p:nvPicPr>
            <p:cNvPr id="9" name="Picture 8">
              <a:extLst>
                <a:ext uri="{FF2B5EF4-FFF2-40B4-BE49-F238E27FC236}">
                  <a16:creationId xmlns="" xmlns:a16="http://schemas.microsoft.com/office/drawing/2014/main" id="{7BC51191-A0A2-4F39-B178-5AA63D84142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84168" y="3730724"/>
              <a:ext cx="1543753" cy="2183094"/>
            </a:xfrm>
            <a:prstGeom prst="rect">
              <a:avLst/>
            </a:prstGeom>
            <a:ln>
              <a:solidFill>
                <a:schemeClr val="bg1">
                  <a:lumMod val="75000"/>
                </a:schemeClr>
              </a:solidFill>
            </a:ln>
          </p:spPr>
        </p:pic>
      </p:grpSp>
      <p:grpSp>
        <p:nvGrpSpPr>
          <p:cNvPr id="17" name="Group 16">
            <a:extLst>
              <a:ext uri="{FF2B5EF4-FFF2-40B4-BE49-F238E27FC236}">
                <a16:creationId xmlns="" xmlns:a16="http://schemas.microsoft.com/office/drawing/2014/main" id="{FC40FD01-234A-4104-B6DE-AC4B75693447}"/>
              </a:ext>
            </a:extLst>
          </p:cNvPr>
          <p:cNvGrpSpPr/>
          <p:nvPr/>
        </p:nvGrpSpPr>
        <p:grpSpPr>
          <a:xfrm>
            <a:off x="1516079" y="2043951"/>
            <a:ext cx="2927036" cy="1961113"/>
            <a:chOff x="1516079" y="2043951"/>
            <a:chExt cx="2927036" cy="1961113"/>
          </a:xfrm>
        </p:grpSpPr>
        <p:grpSp>
          <p:nvGrpSpPr>
            <p:cNvPr id="11" name="Group 10">
              <a:extLst>
                <a:ext uri="{FF2B5EF4-FFF2-40B4-BE49-F238E27FC236}">
                  <a16:creationId xmlns="" xmlns:a16="http://schemas.microsoft.com/office/drawing/2014/main" id="{BCBDEBBD-226B-4B3D-AD86-6621CAD71A42}"/>
                </a:ext>
              </a:extLst>
            </p:cNvPr>
            <p:cNvGrpSpPr/>
            <p:nvPr/>
          </p:nvGrpSpPr>
          <p:grpSpPr>
            <a:xfrm>
              <a:off x="1516079" y="2043951"/>
              <a:ext cx="2927036" cy="1961113"/>
              <a:chOff x="1043608" y="808225"/>
              <a:chExt cx="2686866" cy="1800200"/>
            </a:xfrm>
          </p:grpSpPr>
          <p:sp>
            <p:nvSpPr>
              <p:cNvPr id="12" name="Thought Bubble: Cloud 11">
                <a:extLst>
                  <a:ext uri="{FF2B5EF4-FFF2-40B4-BE49-F238E27FC236}">
                    <a16:creationId xmlns="" xmlns:a16="http://schemas.microsoft.com/office/drawing/2014/main" id="{A5F67A6B-4FB3-44A3-AD8C-1580FB951DBD}"/>
                  </a:ext>
                </a:extLst>
              </p:cNvPr>
              <p:cNvSpPr/>
              <p:nvPr/>
            </p:nvSpPr>
            <p:spPr>
              <a:xfrm>
                <a:off x="1043608" y="808225"/>
                <a:ext cx="2686866" cy="1800200"/>
              </a:xfrm>
              <a:prstGeom prst="cloudCallout">
                <a:avLst>
                  <a:gd name="adj1" fmla="val -72859"/>
                  <a:gd name="adj2" fmla="val -16817"/>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reeform: Shape 12">
                <a:extLst>
                  <a:ext uri="{FF2B5EF4-FFF2-40B4-BE49-F238E27FC236}">
                    <a16:creationId xmlns="" xmlns:a16="http://schemas.microsoft.com/office/drawing/2014/main" id="{53BD7139-0264-47D4-A292-613373F87C51}"/>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extBox 4">
              <a:extLst>
                <a:ext uri="{FF2B5EF4-FFF2-40B4-BE49-F238E27FC236}">
                  <a16:creationId xmlns="" xmlns:a16="http://schemas.microsoft.com/office/drawing/2014/main" id="{74FD3E34-AD64-4F8B-B0A5-DDE6B9C8C1BA}"/>
                </a:ext>
              </a:extLst>
            </p:cNvPr>
            <p:cNvSpPr txBox="1"/>
            <p:nvPr/>
          </p:nvSpPr>
          <p:spPr>
            <a:xfrm>
              <a:off x="1763803" y="2429554"/>
              <a:ext cx="2489931" cy="1200329"/>
            </a:xfrm>
            <a:prstGeom prst="rect">
              <a:avLst/>
            </a:prstGeom>
            <a:noFill/>
          </p:spPr>
          <p:txBody>
            <a:bodyPr wrap="square" rtlCol="0">
              <a:spAutoFit/>
            </a:bodyPr>
            <a:lstStyle/>
            <a:p>
              <a:pPr algn="ctr"/>
              <a:r>
                <a:rPr lang="en-GB" dirty="0"/>
                <a:t>How should we listen when others are sharing their thoughts and feelings?</a:t>
              </a:r>
            </a:p>
          </p:txBody>
        </p:sp>
      </p:grpSp>
      <p:grpSp>
        <p:nvGrpSpPr>
          <p:cNvPr id="18" name="Group 17">
            <a:extLst>
              <a:ext uri="{FF2B5EF4-FFF2-40B4-BE49-F238E27FC236}">
                <a16:creationId xmlns="" xmlns:a16="http://schemas.microsoft.com/office/drawing/2014/main" id="{1A586A9D-F80B-4270-A5D3-AE3CDDD1709A}"/>
              </a:ext>
            </a:extLst>
          </p:cNvPr>
          <p:cNvGrpSpPr/>
          <p:nvPr/>
        </p:nvGrpSpPr>
        <p:grpSpPr>
          <a:xfrm>
            <a:off x="4848667" y="2119215"/>
            <a:ext cx="2247961" cy="1506133"/>
            <a:chOff x="4848667" y="2119215"/>
            <a:chExt cx="2247961" cy="1506133"/>
          </a:xfrm>
        </p:grpSpPr>
        <p:grpSp>
          <p:nvGrpSpPr>
            <p:cNvPr id="14" name="Group 13">
              <a:extLst>
                <a:ext uri="{FF2B5EF4-FFF2-40B4-BE49-F238E27FC236}">
                  <a16:creationId xmlns="" xmlns:a16="http://schemas.microsoft.com/office/drawing/2014/main" id="{C36C0556-C975-4028-914F-1E0D044E64E4}"/>
                </a:ext>
              </a:extLst>
            </p:cNvPr>
            <p:cNvGrpSpPr/>
            <p:nvPr/>
          </p:nvGrpSpPr>
          <p:grpSpPr>
            <a:xfrm rot="20884798" flipH="1">
              <a:off x="4848667" y="2119215"/>
              <a:ext cx="2247961" cy="1506133"/>
              <a:chOff x="1043608" y="808225"/>
              <a:chExt cx="2686866" cy="1800200"/>
            </a:xfrm>
          </p:grpSpPr>
          <p:sp>
            <p:nvSpPr>
              <p:cNvPr id="15" name="Thought Bubble: Cloud 14">
                <a:extLst>
                  <a:ext uri="{FF2B5EF4-FFF2-40B4-BE49-F238E27FC236}">
                    <a16:creationId xmlns="" xmlns:a16="http://schemas.microsoft.com/office/drawing/2014/main" id="{D3D8251C-8727-4EAC-BA66-0E22BB2D0534}"/>
                  </a:ext>
                </a:extLst>
              </p:cNvPr>
              <p:cNvSpPr/>
              <p:nvPr/>
            </p:nvSpPr>
            <p:spPr>
              <a:xfrm>
                <a:off x="1043608" y="808225"/>
                <a:ext cx="2686866" cy="1800200"/>
              </a:xfrm>
              <a:prstGeom prst="cloudCallout">
                <a:avLst>
                  <a:gd name="adj1" fmla="val -73929"/>
                  <a:gd name="adj2" fmla="val 13544"/>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Shape 15">
                <a:extLst>
                  <a:ext uri="{FF2B5EF4-FFF2-40B4-BE49-F238E27FC236}">
                    <a16:creationId xmlns="" xmlns:a16="http://schemas.microsoft.com/office/drawing/2014/main" id="{0BBED9B7-257F-4687-B362-4BE6DB736B19}"/>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 name="TextBox 5">
              <a:extLst>
                <a:ext uri="{FF2B5EF4-FFF2-40B4-BE49-F238E27FC236}">
                  <a16:creationId xmlns="" xmlns:a16="http://schemas.microsoft.com/office/drawing/2014/main" id="{A167F80F-EA8B-4716-95AF-E4EC587D0088}"/>
                </a:ext>
              </a:extLst>
            </p:cNvPr>
            <p:cNvSpPr txBox="1"/>
            <p:nvPr/>
          </p:nvSpPr>
          <p:spPr>
            <a:xfrm>
              <a:off x="5154804" y="2532625"/>
              <a:ext cx="1584528" cy="646331"/>
            </a:xfrm>
            <a:prstGeom prst="rect">
              <a:avLst/>
            </a:prstGeom>
            <a:noFill/>
          </p:spPr>
          <p:txBody>
            <a:bodyPr wrap="square" rtlCol="0">
              <a:spAutoFit/>
            </a:bodyPr>
            <a:lstStyle/>
            <a:p>
              <a:pPr algn="ctr"/>
              <a:r>
                <a:rPr lang="en-GB" dirty="0"/>
                <a:t>Should we judge them?</a:t>
              </a:r>
            </a:p>
          </p:txBody>
        </p:sp>
      </p:grpSp>
    </p:spTree>
    <p:extLst>
      <p:ext uri="{BB962C8B-B14F-4D97-AF65-F5344CB8AC3E}">
        <p14:creationId xmlns:p14="http://schemas.microsoft.com/office/powerpoint/2010/main" val="938810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ox(out)">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Reflecting</a:t>
            </a:r>
          </a:p>
        </p:txBody>
      </p:sp>
    </p:spTree>
    <p:extLst>
      <p:ext uri="{BB962C8B-B14F-4D97-AF65-F5344CB8AC3E}">
        <p14:creationId xmlns:p14="http://schemas.microsoft.com/office/powerpoint/2010/main" val="40430014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Being There</a:t>
            </a:r>
          </a:p>
        </p:txBody>
      </p:sp>
      <p:pic>
        <p:nvPicPr>
          <p:cNvPr id="3" name="Pairs">
            <a:extLst>
              <a:ext uri="{FF2B5EF4-FFF2-40B4-BE49-F238E27FC236}">
                <a16:creationId xmlns="" xmlns:a16="http://schemas.microsoft.com/office/drawing/2014/main" id="{15808250-6988-4CA4-8674-CE625040C52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4" name="TextBox 3">
            <a:extLst>
              <a:ext uri="{FF2B5EF4-FFF2-40B4-BE49-F238E27FC236}">
                <a16:creationId xmlns="" xmlns:a16="http://schemas.microsoft.com/office/drawing/2014/main" id="{FBB19630-30F6-4B05-8B4F-6DDA635B5B84}"/>
              </a:ext>
            </a:extLst>
          </p:cNvPr>
          <p:cNvSpPr txBox="1"/>
          <p:nvPr/>
        </p:nvSpPr>
        <p:spPr>
          <a:xfrm>
            <a:off x="827584" y="1472305"/>
            <a:ext cx="7488832" cy="369332"/>
          </a:xfrm>
          <a:prstGeom prst="rect">
            <a:avLst/>
          </a:prstGeom>
          <a:noFill/>
        </p:spPr>
        <p:txBody>
          <a:bodyPr wrap="square" rtlCol="0">
            <a:spAutoFit/>
          </a:bodyPr>
          <a:lstStyle/>
          <a:p>
            <a:pPr algn="just"/>
            <a:r>
              <a:rPr lang="en-GB" dirty="0"/>
              <a:t>It is important to share our true thoughts and feelings with people.</a:t>
            </a:r>
          </a:p>
        </p:txBody>
      </p:sp>
      <p:grpSp>
        <p:nvGrpSpPr>
          <p:cNvPr id="12" name="Group 11">
            <a:extLst>
              <a:ext uri="{FF2B5EF4-FFF2-40B4-BE49-F238E27FC236}">
                <a16:creationId xmlns="" xmlns:a16="http://schemas.microsoft.com/office/drawing/2014/main" id="{F2116259-7876-44D5-87B6-DE1660534334}"/>
              </a:ext>
            </a:extLst>
          </p:cNvPr>
          <p:cNvGrpSpPr/>
          <p:nvPr/>
        </p:nvGrpSpPr>
        <p:grpSpPr>
          <a:xfrm>
            <a:off x="755575" y="2025185"/>
            <a:ext cx="7632849" cy="751650"/>
            <a:chOff x="755575" y="1988840"/>
            <a:chExt cx="7632849" cy="751650"/>
          </a:xfrm>
        </p:grpSpPr>
        <p:sp>
          <p:nvSpPr>
            <p:cNvPr id="10" name="Rectangle 9">
              <a:extLst>
                <a:ext uri="{FF2B5EF4-FFF2-40B4-BE49-F238E27FC236}">
                  <a16:creationId xmlns="" xmlns:a16="http://schemas.microsoft.com/office/drawing/2014/main" id="{9236A638-882B-40CA-AC60-C3319D10F178}"/>
                </a:ext>
              </a:extLst>
            </p:cNvPr>
            <p:cNvSpPr/>
            <p:nvPr/>
          </p:nvSpPr>
          <p:spPr>
            <a:xfrm>
              <a:off x="755575" y="1988840"/>
              <a:ext cx="7632849" cy="751650"/>
            </a:xfrm>
            <a:prstGeom prst="rect">
              <a:avLst/>
            </a:prstGeom>
            <a:solidFill>
              <a:schemeClr val="bg1"/>
            </a:solidFill>
            <a:ln w="28575">
              <a:solidFill>
                <a:srgbClr val="01954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 xmlns:a16="http://schemas.microsoft.com/office/drawing/2014/main" id="{DB593D7C-3686-4433-8ECA-DA1FC22BC3E4}"/>
                </a:ext>
              </a:extLst>
            </p:cNvPr>
            <p:cNvSpPr txBox="1"/>
            <p:nvPr/>
          </p:nvSpPr>
          <p:spPr>
            <a:xfrm>
              <a:off x="827583" y="2041500"/>
              <a:ext cx="7488832" cy="646331"/>
            </a:xfrm>
            <a:prstGeom prst="rect">
              <a:avLst/>
            </a:prstGeom>
            <a:noFill/>
          </p:spPr>
          <p:txBody>
            <a:bodyPr wrap="square" rtlCol="0">
              <a:spAutoFit/>
            </a:bodyPr>
            <a:lstStyle/>
            <a:p>
              <a:pPr algn="just"/>
              <a:r>
                <a:rPr lang="en-GB" dirty="0"/>
                <a:t>What different ways can we help others to share their true thoughts and feelings with us?</a:t>
              </a:r>
            </a:p>
          </p:txBody>
        </p:sp>
      </p:grpSp>
      <p:grpSp>
        <p:nvGrpSpPr>
          <p:cNvPr id="13" name="Group 12">
            <a:extLst>
              <a:ext uri="{FF2B5EF4-FFF2-40B4-BE49-F238E27FC236}">
                <a16:creationId xmlns="" xmlns:a16="http://schemas.microsoft.com/office/drawing/2014/main" id="{AF2CEBF5-1486-4FA9-813F-D217DC335378}"/>
              </a:ext>
            </a:extLst>
          </p:cNvPr>
          <p:cNvGrpSpPr/>
          <p:nvPr/>
        </p:nvGrpSpPr>
        <p:grpSpPr>
          <a:xfrm>
            <a:off x="755575" y="2967478"/>
            <a:ext cx="7632849" cy="497867"/>
            <a:chOff x="755575" y="2997517"/>
            <a:chExt cx="7632849" cy="497867"/>
          </a:xfrm>
        </p:grpSpPr>
        <p:sp>
          <p:nvSpPr>
            <p:cNvPr id="11" name="Rectangle 10">
              <a:extLst>
                <a:ext uri="{FF2B5EF4-FFF2-40B4-BE49-F238E27FC236}">
                  <a16:creationId xmlns="" xmlns:a16="http://schemas.microsoft.com/office/drawing/2014/main" id="{237160BA-9890-4A22-8761-8F18B6838F6B}"/>
                </a:ext>
              </a:extLst>
            </p:cNvPr>
            <p:cNvSpPr/>
            <p:nvPr/>
          </p:nvSpPr>
          <p:spPr>
            <a:xfrm>
              <a:off x="755575" y="2997517"/>
              <a:ext cx="7632849" cy="497867"/>
            </a:xfrm>
            <a:prstGeom prst="rect">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 xmlns:a16="http://schemas.microsoft.com/office/drawing/2014/main" id="{B6C6674D-6ED5-4103-BBC0-6B572E363923}"/>
                </a:ext>
              </a:extLst>
            </p:cNvPr>
            <p:cNvSpPr txBox="1"/>
            <p:nvPr/>
          </p:nvSpPr>
          <p:spPr>
            <a:xfrm>
              <a:off x="827583" y="3061784"/>
              <a:ext cx="7488832" cy="369332"/>
            </a:xfrm>
            <a:prstGeom prst="rect">
              <a:avLst/>
            </a:prstGeom>
            <a:noFill/>
          </p:spPr>
          <p:txBody>
            <a:bodyPr wrap="square" rtlCol="0">
              <a:spAutoFit/>
            </a:bodyPr>
            <a:lstStyle/>
            <a:p>
              <a:pPr algn="just"/>
              <a:r>
                <a:rPr lang="en-GB" dirty="0"/>
                <a:t>How can we ‘be there’ for our friends?</a:t>
              </a:r>
            </a:p>
          </p:txBody>
        </p:sp>
      </p:grpSp>
      <p:sp>
        <p:nvSpPr>
          <p:cNvPr id="7" name="TextBox 6">
            <a:extLst>
              <a:ext uri="{FF2B5EF4-FFF2-40B4-BE49-F238E27FC236}">
                <a16:creationId xmlns="" xmlns:a16="http://schemas.microsoft.com/office/drawing/2014/main" id="{F948D8A3-4E74-47B8-9FB8-89557598ED59}"/>
              </a:ext>
            </a:extLst>
          </p:cNvPr>
          <p:cNvSpPr txBox="1"/>
          <p:nvPr/>
        </p:nvSpPr>
        <p:spPr>
          <a:xfrm>
            <a:off x="822362" y="3665043"/>
            <a:ext cx="7488832" cy="369332"/>
          </a:xfrm>
          <a:prstGeom prst="rect">
            <a:avLst/>
          </a:prstGeom>
          <a:noFill/>
        </p:spPr>
        <p:txBody>
          <a:bodyPr wrap="square" rtlCol="0">
            <a:spAutoFit/>
          </a:bodyPr>
          <a:lstStyle/>
          <a:p>
            <a:pPr algn="just"/>
            <a:r>
              <a:rPr lang="en-GB" dirty="0"/>
              <a:t>Share your thoughts with a partner and then with the class.</a:t>
            </a:r>
          </a:p>
        </p:txBody>
      </p:sp>
      <p:grpSp>
        <p:nvGrpSpPr>
          <p:cNvPr id="17" name="Group 16">
            <a:extLst>
              <a:ext uri="{FF2B5EF4-FFF2-40B4-BE49-F238E27FC236}">
                <a16:creationId xmlns="" xmlns:a16="http://schemas.microsoft.com/office/drawing/2014/main" id="{855A9A65-32FE-49BB-9A4D-53914425E645}"/>
              </a:ext>
            </a:extLst>
          </p:cNvPr>
          <p:cNvGrpSpPr/>
          <p:nvPr/>
        </p:nvGrpSpPr>
        <p:grpSpPr>
          <a:xfrm>
            <a:off x="755575" y="4183257"/>
            <a:ext cx="7632849" cy="1407963"/>
            <a:chOff x="755575" y="4183257"/>
            <a:chExt cx="7632849" cy="1407963"/>
          </a:xfrm>
        </p:grpSpPr>
        <p:sp>
          <p:nvSpPr>
            <p:cNvPr id="14" name="Rectangle 13">
              <a:extLst>
                <a:ext uri="{FF2B5EF4-FFF2-40B4-BE49-F238E27FC236}">
                  <a16:creationId xmlns="" xmlns:a16="http://schemas.microsoft.com/office/drawing/2014/main" id="{767857BA-9A97-449B-9BD9-71009C649B75}"/>
                </a:ext>
              </a:extLst>
            </p:cNvPr>
            <p:cNvSpPr/>
            <p:nvPr/>
          </p:nvSpPr>
          <p:spPr>
            <a:xfrm>
              <a:off x="755575" y="4183257"/>
              <a:ext cx="7632849" cy="1407963"/>
            </a:xfrm>
            <a:prstGeom prst="rect">
              <a:avLst/>
            </a:prstGeom>
            <a:solidFill>
              <a:schemeClr val="accent3">
                <a:lumMod val="20000"/>
                <a:lumOff val="8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 xmlns:a16="http://schemas.microsoft.com/office/drawing/2014/main" id="{DBD9CDA1-E3A1-48FE-B1A9-4C4C83298F85}"/>
                </a:ext>
              </a:extLst>
            </p:cNvPr>
            <p:cNvSpPr txBox="1"/>
            <p:nvPr/>
          </p:nvSpPr>
          <p:spPr>
            <a:xfrm>
              <a:off x="870076" y="4278989"/>
              <a:ext cx="5860958" cy="1200329"/>
            </a:xfrm>
            <a:prstGeom prst="rect">
              <a:avLst/>
            </a:prstGeom>
            <a:noFill/>
          </p:spPr>
          <p:txBody>
            <a:bodyPr wrap="square" rtlCol="0">
              <a:spAutoFit/>
            </a:bodyPr>
            <a:lstStyle/>
            <a:p>
              <a:pPr algn="just"/>
              <a:r>
                <a:rPr lang="en-GB" dirty="0"/>
                <a:t>Letting our thoughts and feelings out (and helping others to do the same) can help us all feel happier inside. It can also help us to build successful and trusting relationships with each other.</a:t>
              </a:r>
            </a:p>
          </p:txBody>
        </p:sp>
      </p:grpSp>
      <p:sp>
        <p:nvSpPr>
          <p:cNvPr id="9" name="TextBox 8">
            <a:extLst>
              <a:ext uri="{FF2B5EF4-FFF2-40B4-BE49-F238E27FC236}">
                <a16:creationId xmlns="" xmlns:a16="http://schemas.microsoft.com/office/drawing/2014/main" id="{A91C71D9-53A6-40CF-A757-80BC3984328C}"/>
              </a:ext>
            </a:extLst>
          </p:cNvPr>
          <p:cNvSpPr txBox="1"/>
          <p:nvPr/>
        </p:nvSpPr>
        <p:spPr>
          <a:xfrm>
            <a:off x="822362" y="5738795"/>
            <a:ext cx="7488832" cy="369332"/>
          </a:xfrm>
          <a:prstGeom prst="rect">
            <a:avLst/>
          </a:prstGeom>
          <a:noFill/>
        </p:spPr>
        <p:txBody>
          <a:bodyPr wrap="square" rtlCol="0">
            <a:spAutoFit/>
          </a:bodyPr>
          <a:lstStyle/>
          <a:p>
            <a:pPr algn="just"/>
            <a:r>
              <a:rPr lang="en-GB" dirty="0">
                <a:solidFill>
                  <a:srgbClr val="8D358B"/>
                </a:solidFill>
                <a:latin typeface="Twinkl" pitchFamily="2" charset="0"/>
              </a:rPr>
              <a:t>Let’s be a class that supports each other!</a:t>
            </a:r>
          </a:p>
        </p:txBody>
      </p:sp>
      <p:pic>
        <p:nvPicPr>
          <p:cNvPr id="16" name="Picture 15">
            <a:extLst>
              <a:ext uri="{FF2B5EF4-FFF2-40B4-BE49-F238E27FC236}">
                <a16:creationId xmlns="" xmlns:a16="http://schemas.microsoft.com/office/drawing/2014/main" id="{02B14FB9-D32A-432E-BDF4-A247C1E8970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89859" y="3776831"/>
            <a:ext cx="1657390" cy="2537569"/>
          </a:xfrm>
          <a:prstGeom prst="rect">
            <a:avLst/>
          </a:prstGeom>
        </p:spPr>
      </p:pic>
    </p:spTree>
    <p:extLst>
      <p:ext uri="{BB962C8B-B14F-4D97-AF65-F5344CB8AC3E}">
        <p14:creationId xmlns:p14="http://schemas.microsoft.com/office/powerpoint/2010/main" val="4053220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6606"/>
            <a:ext cx="8220075" cy="5584682"/>
          </a:xfrm>
          <a:prstGeom prst="roundRect">
            <a:avLst>
              <a:gd name="adj" fmla="val 2203"/>
            </a:avLst>
          </a:prstGeom>
        </p:spPr>
        <p:txBody>
          <a:bodyPr/>
          <a:lstStyle/>
          <a:p>
            <a:r>
              <a:rPr lang="en-GB" sz="5400" dirty="0">
                <a:latin typeface="Twinkl" pitchFamily="2" charset="0"/>
              </a:rPr>
              <a:t>The Big Questions</a:t>
            </a:r>
          </a:p>
        </p:txBody>
      </p:sp>
    </p:spTree>
    <p:extLst>
      <p:ext uri="{BB962C8B-B14F-4D97-AF65-F5344CB8AC3E}">
        <p14:creationId xmlns:p14="http://schemas.microsoft.com/office/powerpoint/2010/main" val="9146547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40000" y="543600"/>
            <a:ext cx="864000" cy="864000"/>
          </a:xfrm>
          <a:prstGeom prst="rect">
            <a:avLst/>
          </a:prstGeom>
        </p:spPr>
      </p:pic>
      <p:sp>
        <p:nvSpPr>
          <p:cNvPr id="10" name="TextBox 9">
            <a:extLst>
              <a:ext uri="{FF2B5EF4-FFF2-40B4-BE49-F238E27FC236}">
                <a16:creationId xmlns="" xmlns:a16="http://schemas.microsoft.com/office/drawing/2014/main" id="{E2442EAD-9C12-4BE3-BDCC-C7E57A5F6CD1}"/>
              </a:ext>
            </a:extLst>
          </p:cNvPr>
          <p:cNvSpPr txBox="1"/>
          <p:nvPr/>
        </p:nvSpPr>
        <p:spPr>
          <a:xfrm>
            <a:off x="2783322" y="3573016"/>
            <a:ext cx="3348372" cy="923330"/>
          </a:xfrm>
          <a:prstGeom prst="rect">
            <a:avLst/>
          </a:prstGeom>
          <a:noFill/>
        </p:spPr>
        <p:txBody>
          <a:bodyPr wrap="square" rtlCol="0">
            <a:spAutoFit/>
          </a:bodyPr>
          <a:lstStyle/>
          <a:p>
            <a:pPr algn="ctr"/>
            <a:r>
              <a:rPr lang="en-GB" b="1" dirty="0">
                <a:latin typeface="Twinkl" pitchFamily="2" charset="0"/>
                <a:sym typeface="Wingdings" panose="05000000000000000000" pitchFamily="2" charset="2"/>
              </a:rPr>
              <a:t>How will you use what you have learnt today in </a:t>
            </a:r>
            <a:r>
              <a:rPr lang="en-GB" b="1" dirty="0" smtClean="0">
                <a:latin typeface="Twinkl" pitchFamily="2" charset="0"/>
                <a:sym typeface="Wingdings" panose="05000000000000000000" pitchFamily="2" charset="2"/>
              </a:rPr>
              <a:t/>
            </a:r>
            <a:br>
              <a:rPr lang="en-GB" b="1" dirty="0" smtClean="0">
                <a:latin typeface="Twinkl" pitchFamily="2" charset="0"/>
                <a:sym typeface="Wingdings" panose="05000000000000000000" pitchFamily="2" charset="2"/>
              </a:rPr>
            </a:br>
            <a:r>
              <a:rPr lang="en-GB" b="1" dirty="0" smtClean="0">
                <a:latin typeface="Twinkl" pitchFamily="2" charset="0"/>
                <a:sym typeface="Wingdings" panose="05000000000000000000" pitchFamily="2" charset="2"/>
              </a:rPr>
              <a:t>your </a:t>
            </a:r>
            <a:r>
              <a:rPr lang="en-GB" b="1" dirty="0">
                <a:latin typeface="Twinkl" pitchFamily="2" charset="0"/>
                <a:sym typeface="Wingdings" panose="05000000000000000000" pitchFamily="2" charset="2"/>
              </a:rPr>
              <a:t>daily life?</a:t>
            </a:r>
            <a:endParaRPr lang="en-GB" b="1" dirty="0">
              <a:latin typeface="Twinkl" pitchFamily="2" charset="0"/>
            </a:endParaRPr>
          </a:p>
        </p:txBody>
      </p:sp>
      <p:pic>
        <p:nvPicPr>
          <p:cNvPr id="11" name="Picture 10">
            <a:extLst>
              <a:ext uri="{FF2B5EF4-FFF2-40B4-BE49-F238E27FC236}">
                <a16:creationId xmlns="" xmlns:a16="http://schemas.microsoft.com/office/drawing/2014/main" id="{AF09AB82-DB55-448F-B4E4-DA29BE1022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1560" y="3412400"/>
            <a:ext cx="2880320" cy="2983638"/>
          </a:xfrm>
          <a:prstGeom prst="rect">
            <a:avLst/>
          </a:prstGeom>
        </p:spPr>
      </p:pic>
      <p:pic>
        <p:nvPicPr>
          <p:cNvPr id="12" name="Picture 11">
            <a:extLst>
              <a:ext uri="{FF2B5EF4-FFF2-40B4-BE49-F238E27FC236}">
                <a16:creationId xmlns="" xmlns:a16="http://schemas.microsoft.com/office/drawing/2014/main" id="{CF7F9851-0D38-476E-9091-79F72702B21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372200" y="3212977"/>
            <a:ext cx="2448272" cy="3183062"/>
          </a:xfrm>
          <a:prstGeom prst="rect">
            <a:avLst/>
          </a:prstGeom>
        </p:spPr>
      </p:pic>
      <p:grpSp>
        <p:nvGrpSpPr>
          <p:cNvPr id="2" name="Group 1">
            <a:extLst>
              <a:ext uri="{FF2B5EF4-FFF2-40B4-BE49-F238E27FC236}">
                <a16:creationId xmlns="" xmlns:a16="http://schemas.microsoft.com/office/drawing/2014/main" id="{10A72FC4-0130-4783-B1B5-694011996EFF}"/>
              </a:ext>
            </a:extLst>
          </p:cNvPr>
          <p:cNvGrpSpPr/>
          <p:nvPr/>
        </p:nvGrpSpPr>
        <p:grpSpPr>
          <a:xfrm>
            <a:off x="1136777" y="661885"/>
            <a:ext cx="2965265" cy="1986727"/>
            <a:chOff x="1136777" y="661885"/>
            <a:chExt cx="2965265" cy="1986727"/>
          </a:xfrm>
        </p:grpSpPr>
        <p:grpSp>
          <p:nvGrpSpPr>
            <p:cNvPr id="4" name="Group 3">
              <a:extLst>
                <a:ext uri="{FF2B5EF4-FFF2-40B4-BE49-F238E27FC236}">
                  <a16:creationId xmlns="" xmlns:a16="http://schemas.microsoft.com/office/drawing/2014/main" id="{F2F7300C-A02F-4460-8DCC-799660F8CF87}"/>
                </a:ext>
              </a:extLst>
            </p:cNvPr>
            <p:cNvGrpSpPr/>
            <p:nvPr/>
          </p:nvGrpSpPr>
          <p:grpSpPr>
            <a:xfrm>
              <a:off x="1136777" y="661885"/>
              <a:ext cx="2965265" cy="1986727"/>
              <a:chOff x="1043608" y="808225"/>
              <a:chExt cx="2686866" cy="1800200"/>
            </a:xfrm>
          </p:grpSpPr>
          <p:sp>
            <p:nvSpPr>
              <p:cNvPr id="5" name="Thought Bubble: Cloud 4">
                <a:extLst>
                  <a:ext uri="{FF2B5EF4-FFF2-40B4-BE49-F238E27FC236}">
                    <a16:creationId xmlns="" xmlns:a16="http://schemas.microsoft.com/office/drawing/2014/main" id="{60146164-0DA8-4C78-8D13-826DA3C96A9D}"/>
                  </a:ext>
                </a:extLst>
              </p:cNvPr>
              <p:cNvSpPr/>
              <p:nvPr/>
            </p:nvSpPr>
            <p:spPr>
              <a:xfrm>
                <a:off x="1043608" y="808225"/>
                <a:ext cx="2686866" cy="1800200"/>
              </a:xfrm>
              <a:prstGeom prst="cloudCallout">
                <a:avLst>
                  <a:gd name="adj1" fmla="val -13253"/>
                  <a:gd name="adj2" fmla="val 82298"/>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Shape 5">
                <a:extLst>
                  <a:ext uri="{FF2B5EF4-FFF2-40B4-BE49-F238E27FC236}">
                    <a16:creationId xmlns="" xmlns:a16="http://schemas.microsoft.com/office/drawing/2014/main" id="{23CB5ED5-0CA5-4DDB-AAD8-827D2B337B36}"/>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TextBox 12">
              <a:extLst>
                <a:ext uri="{FF2B5EF4-FFF2-40B4-BE49-F238E27FC236}">
                  <a16:creationId xmlns="" xmlns:a16="http://schemas.microsoft.com/office/drawing/2014/main" id="{F226273C-9A6B-4C64-A22E-0655711132F7}"/>
                </a:ext>
              </a:extLst>
            </p:cNvPr>
            <p:cNvSpPr txBox="1"/>
            <p:nvPr/>
          </p:nvSpPr>
          <p:spPr>
            <a:xfrm>
              <a:off x="1405125" y="1055083"/>
              <a:ext cx="2428568" cy="1200329"/>
            </a:xfrm>
            <a:prstGeom prst="rect">
              <a:avLst/>
            </a:prstGeom>
            <a:noFill/>
          </p:spPr>
          <p:txBody>
            <a:bodyPr wrap="square" rtlCol="0">
              <a:spAutoFit/>
            </a:bodyPr>
            <a:lstStyle/>
            <a:p>
              <a:pPr algn="ctr"/>
              <a:r>
                <a:rPr lang="en-GB" dirty="0">
                  <a:latin typeface="Twinkl" pitchFamily="2" charset="0"/>
                </a:rPr>
                <a:t>Why is it important to share our thoughts and feelings with those around us?</a:t>
              </a:r>
            </a:p>
          </p:txBody>
        </p:sp>
      </p:grpSp>
      <p:grpSp>
        <p:nvGrpSpPr>
          <p:cNvPr id="15" name="Group 14">
            <a:extLst>
              <a:ext uri="{FF2B5EF4-FFF2-40B4-BE49-F238E27FC236}">
                <a16:creationId xmlns="" xmlns:a16="http://schemas.microsoft.com/office/drawing/2014/main" id="{B8ACBE67-81A1-43D9-9407-1C9DFB75E089}"/>
              </a:ext>
            </a:extLst>
          </p:cNvPr>
          <p:cNvGrpSpPr/>
          <p:nvPr/>
        </p:nvGrpSpPr>
        <p:grpSpPr>
          <a:xfrm>
            <a:off x="4506388" y="679961"/>
            <a:ext cx="2965263" cy="1986726"/>
            <a:chOff x="4285425" y="661886"/>
            <a:chExt cx="2965263" cy="1986726"/>
          </a:xfrm>
        </p:grpSpPr>
        <p:grpSp>
          <p:nvGrpSpPr>
            <p:cNvPr id="7" name="Group 6">
              <a:extLst>
                <a:ext uri="{FF2B5EF4-FFF2-40B4-BE49-F238E27FC236}">
                  <a16:creationId xmlns="" xmlns:a16="http://schemas.microsoft.com/office/drawing/2014/main" id="{ADFCCF56-FF7D-4887-A6DE-87CB40E58882}"/>
                </a:ext>
              </a:extLst>
            </p:cNvPr>
            <p:cNvGrpSpPr/>
            <p:nvPr/>
          </p:nvGrpSpPr>
          <p:grpSpPr>
            <a:xfrm>
              <a:off x="4285425" y="661886"/>
              <a:ext cx="2965263" cy="1986726"/>
              <a:chOff x="1043608" y="808225"/>
              <a:chExt cx="2686866" cy="1800200"/>
            </a:xfrm>
          </p:grpSpPr>
          <p:sp>
            <p:nvSpPr>
              <p:cNvPr id="8" name="Thought Bubble: Cloud 7">
                <a:extLst>
                  <a:ext uri="{FF2B5EF4-FFF2-40B4-BE49-F238E27FC236}">
                    <a16:creationId xmlns="" xmlns:a16="http://schemas.microsoft.com/office/drawing/2014/main" id="{48EF59D3-654E-466A-A33B-E6130A401216}"/>
                  </a:ext>
                </a:extLst>
              </p:cNvPr>
              <p:cNvSpPr/>
              <p:nvPr/>
            </p:nvSpPr>
            <p:spPr>
              <a:xfrm>
                <a:off x="1043608" y="808225"/>
                <a:ext cx="2686866" cy="1800200"/>
              </a:xfrm>
              <a:prstGeom prst="cloudCallout">
                <a:avLst>
                  <a:gd name="adj1" fmla="val 15359"/>
                  <a:gd name="adj2" fmla="val 82318"/>
                </a:avLst>
              </a:prstGeom>
              <a:solidFill>
                <a:schemeClr val="bg1"/>
              </a:solidFill>
              <a:ln w="28575">
                <a:solidFill>
                  <a:srgbClr val="8D358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reeform: Shape 8">
                <a:extLst>
                  <a:ext uri="{FF2B5EF4-FFF2-40B4-BE49-F238E27FC236}">
                    <a16:creationId xmlns="" xmlns:a16="http://schemas.microsoft.com/office/drawing/2014/main" id="{334A888F-8F78-4790-A56F-F83BF92B9270}"/>
                  </a:ext>
                </a:extLst>
              </p:cNvPr>
              <p:cNvSpPr/>
              <p:nvPr/>
            </p:nvSpPr>
            <p:spPr>
              <a:xfrm>
                <a:off x="1199535" y="915060"/>
                <a:ext cx="2428568" cy="1543005"/>
              </a:xfrm>
              <a:custGeom>
                <a:avLst/>
                <a:gdLst>
                  <a:gd name="connsiteX0" fmla="*/ 1327355 w 2428568"/>
                  <a:gd name="connsiteY0" fmla="*/ 68166 h 1543005"/>
                  <a:gd name="connsiteX1" fmla="*/ 1327355 w 2428568"/>
                  <a:gd name="connsiteY1" fmla="*/ 68166 h 1543005"/>
                  <a:gd name="connsiteX2" fmla="*/ 1120878 w 2428568"/>
                  <a:gd name="connsiteY2" fmla="*/ 68166 h 1543005"/>
                  <a:gd name="connsiteX3" fmla="*/ 1052052 w 2428568"/>
                  <a:gd name="connsiteY3" fmla="*/ 87830 h 1543005"/>
                  <a:gd name="connsiteX4" fmla="*/ 776749 w 2428568"/>
                  <a:gd name="connsiteY4" fmla="*/ 107495 h 1543005"/>
                  <a:gd name="connsiteX5" fmla="*/ 747252 w 2428568"/>
                  <a:gd name="connsiteY5" fmla="*/ 127159 h 1543005"/>
                  <a:gd name="connsiteX6" fmla="*/ 688259 w 2428568"/>
                  <a:gd name="connsiteY6" fmla="*/ 146824 h 1543005"/>
                  <a:gd name="connsiteX7" fmla="*/ 658762 w 2428568"/>
                  <a:gd name="connsiteY7" fmla="*/ 166488 h 1543005"/>
                  <a:gd name="connsiteX8" fmla="*/ 599768 w 2428568"/>
                  <a:gd name="connsiteY8" fmla="*/ 186153 h 1543005"/>
                  <a:gd name="connsiteX9" fmla="*/ 570271 w 2428568"/>
                  <a:gd name="connsiteY9" fmla="*/ 205817 h 1543005"/>
                  <a:gd name="connsiteX10" fmla="*/ 501446 w 2428568"/>
                  <a:gd name="connsiteY10" fmla="*/ 225482 h 1543005"/>
                  <a:gd name="connsiteX11" fmla="*/ 471949 w 2428568"/>
                  <a:gd name="connsiteY11" fmla="*/ 245146 h 1543005"/>
                  <a:gd name="connsiteX12" fmla="*/ 363794 w 2428568"/>
                  <a:gd name="connsiteY12" fmla="*/ 304140 h 1543005"/>
                  <a:gd name="connsiteX13" fmla="*/ 334297 w 2428568"/>
                  <a:gd name="connsiteY13" fmla="*/ 333637 h 1543005"/>
                  <a:gd name="connsiteX14" fmla="*/ 304800 w 2428568"/>
                  <a:gd name="connsiteY14" fmla="*/ 392630 h 1543005"/>
                  <a:gd name="connsiteX15" fmla="*/ 275304 w 2428568"/>
                  <a:gd name="connsiteY15" fmla="*/ 412295 h 1543005"/>
                  <a:gd name="connsiteX16" fmla="*/ 206478 w 2428568"/>
                  <a:gd name="connsiteY16" fmla="*/ 490953 h 1543005"/>
                  <a:gd name="connsiteX17" fmla="*/ 176981 w 2428568"/>
                  <a:gd name="connsiteY17" fmla="*/ 500785 h 1543005"/>
                  <a:gd name="connsiteX18" fmla="*/ 117988 w 2428568"/>
                  <a:gd name="connsiteY18" fmla="*/ 510617 h 1543005"/>
                  <a:gd name="connsiteX19" fmla="*/ 58994 w 2428568"/>
                  <a:gd name="connsiteY19" fmla="*/ 530282 h 1543005"/>
                  <a:gd name="connsiteX20" fmla="*/ 9833 w 2428568"/>
                  <a:gd name="connsiteY20" fmla="*/ 589275 h 1543005"/>
                  <a:gd name="connsiteX21" fmla="*/ 0 w 2428568"/>
                  <a:gd name="connsiteY21" fmla="*/ 677766 h 1543005"/>
                  <a:gd name="connsiteX22" fmla="*/ 9833 w 2428568"/>
                  <a:gd name="connsiteY22" fmla="*/ 992398 h 1543005"/>
                  <a:gd name="connsiteX23" fmla="*/ 29497 w 2428568"/>
                  <a:gd name="connsiteY23" fmla="*/ 1051392 h 1543005"/>
                  <a:gd name="connsiteX24" fmla="*/ 39330 w 2428568"/>
                  <a:gd name="connsiteY24" fmla="*/ 1080888 h 1543005"/>
                  <a:gd name="connsiteX25" fmla="*/ 49162 w 2428568"/>
                  <a:gd name="connsiteY25" fmla="*/ 1110385 h 1543005"/>
                  <a:gd name="connsiteX26" fmla="*/ 68826 w 2428568"/>
                  <a:gd name="connsiteY26" fmla="*/ 1139882 h 1543005"/>
                  <a:gd name="connsiteX27" fmla="*/ 78659 w 2428568"/>
                  <a:gd name="connsiteY27" fmla="*/ 1169379 h 1543005"/>
                  <a:gd name="connsiteX28" fmla="*/ 117988 w 2428568"/>
                  <a:gd name="connsiteY28" fmla="*/ 1228372 h 1543005"/>
                  <a:gd name="connsiteX29" fmla="*/ 137652 w 2428568"/>
                  <a:gd name="connsiteY29" fmla="*/ 1257869 h 1543005"/>
                  <a:gd name="connsiteX30" fmla="*/ 167149 w 2428568"/>
                  <a:gd name="connsiteY30" fmla="*/ 1316863 h 1543005"/>
                  <a:gd name="connsiteX31" fmla="*/ 176981 w 2428568"/>
                  <a:gd name="connsiteY31" fmla="*/ 1356192 h 1543005"/>
                  <a:gd name="connsiteX32" fmla="*/ 137652 w 2428568"/>
                  <a:gd name="connsiteY32" fmla="*/ 1307030 h 1543005"/>
                  <a:gd name="connsiteX33" fmla="*/ 196646 w 2428568"/>
                  <a:gd name="connsiteY33" fmla="*/ 1326695 h 1543005"/>
                  <a:gd name="connsiteX34" fmla="*/ 255639 w 2428568"/>
                  <a:gd name="connsiteY34" fmla="*/ 1366024 h 1543005"/>
                  <a:gd name="connsiteX35" fmla="*/ 314633 w 2428568"/>
                  <a:gd name="connsiteY35" fmla="*/ 1385688 h 1543005"/>
                  <a:gd name="connsiteX36" fmla="*/ 344130 w 2428568"/>
                  <a:gd name="connsiteY36" fmla="*/ 1405353 h 1543005"/>
                  <a:gd name="connsiteX37" fmla="*/ 442452 w 2428568"/>
                  <a:gd name="connsiteY37" fmla="*/ 1425017 h 1543005"/>
                  <a:gd name="connsiteX38" fmla="*/ 540775 w 2428568"/>
                  <a:gd name="connsiteY38" fmla="*/ 1464346 h 1543005"/>
                  <a:gd name="connsiteX39" fmla="*/ 570271 w 2428568"/>
                  <a:gd name="connsiteY39" fmla="*/ 1484011 h 1543005"/>
                  <a:gd name="connsiteX40" fmla="*/ 619433 w 2428568"/>
                  <a:gd name="connsiteY40" fmla="*/ 1513508 h 1543005"/>
                  <a:gd name="connsiteX41" fmla="*/ 648930 w 2428568"/>
                  <a:gd name="connsiteY41" fmla="*/ 1533172 h 1543005"/>
                  <a:gd name="connsiteX42" fmla="*/ 678426 w 2428568"/>
                  <a:gd name="connsiteY42" fmla="*/ 1543005 h 1543005"/>
                  <a:gd name="connsiteX43" fmla="*/ 737420 w 2428568"/>
                  <a:gd name="connsiteY43" fmla="*/ 1533172 h 1543005"/>
                  <a:gd name="connsiteX44" fmla="*/ 796413 w 2428568"/>
                  <a:gd name="connsiteY44" fmla="*/ 1503675 h 1543005"/>
                  <a:gd name="connsiteX45" fmla="*/ 1179871 w 2428568"/>
                  <a:gd name="connsiteY45" fmla="*/ 1493843 h 1543005"/>
                  <a:gd name="connsiteX46" fmla="*/ 1425678 w 2428568"/>
                  <a:gd name="connsiteY46" fmla="*/ 1474179 h 1543005"/>
                  <a:gd name="connsiteX47" fmla="*/ 1455175 w 2428568"/>
                  <a:gd name="connsiteY47" fmla="*/ 1464346 h 1543005"/>
                  <a:gd name="connsiteX48" fmla="*/ 1553497 w 2428568"/>
                  <a:gd name="connsiteY48" fmla="*/ 1444682 h 1543005"/>
                  <a:gd name="connsiteX49" fmla="*/ 1592826 w 2428568"/>
                  <a:gd name="connsiteY49" fmla="*/ 1434850 h 1543005"/>
                  <a:gd name="connsiteX50" fmla="*/ 1622323 w 2428568"/>
                  <a:gd name="connsiteY50" fmla="*/ 1415185 h 1543005"/>
                  <a:gd name="connsiteX51" fmla="*/ 1700981 w 2428568"/>
                  <a:gd name="connsiteY51" fmla="*/ 1395521 h 1543005"/>
                  <a:gd name="connsiteX52" fmla="*/ 1740310 w 2428568"/>
                  <a:gd name="connsiteY52" fmla="*/ 1385688 h 1543005"/>
                  <a:gd name="connsiteX53" fmla="*/ 1799304 w 2428568"/>
                  <a:gd name="connsiteY53" fmla="*/ 1336527 h 1543005"/>
                  <a:gd name="connsiteX54" fmla="*/ 1828800 w 2428568"/>
                  <a:gd name="connsiteY54" fmla="*/ 1307030 h 1543005"/>
                  <a:gd name="connsiteX55" fmla="*/ 1868130 w 2428568"/>
                  <a:gd name="connsiteY55" fmla="*/ 1297198 h 1543005"/>
                  <a:gd name="connsiteX56" fmla="*/ 1897626 w 2428568"/>
                  <a:gd name="connsiteY56" fmla="*/ 1287366 h 1543005"/>
                  <a:gd name="connsiteX57" fmla="*/ 1966452 w 2428568"/>
                  <a:gd name="connsiteY57" fmla="*/ 1257869 h 1543005"/>
                  <a:gd name="connsiteX58" fmla="*/ 2025446 w 2428568"/>
                  <a:gd name="connsiteY58" fmla="*/ 1208708 h 1543005"/>
                  <a:gd name="connsiteX59" fmla="*/ 2054942 w 2428568"/>
                  <a:gd name="connsiteY59" fmla="*/ 1198875 h 1543005"/>
                  <a:gd name="connsiteX60" fmla="*/ 2113936 w 2428568"/>
                  <a:gd name="connsiteY60" fmla="*/ 1169379 h 1543005"/>
                  <a:gd name="connsiteX61" fmla="*/ 2202426 w 2428568"/>
                  <a:gd name="connsiteY61" fmla="*/ 1120217 h 1543005"/>
                  <a:gd name="connsiteX62" fmla="*/ 2231923 w 2428568"/>
                  <a:gd name="connsiteY62" fmla="*/ 1080888 h 1543005"/>
                  <a:gd name="connsiteX63" fmla="*/ 2261420 w 2428568"/>
                  <a:gd name="connsiteY63" fmla="*/ 1071056 h 1543005"/>
                  <a:gd name="connsiteX64" fmla="*/ 2290917 w 2428568"/>
                  <a:gd name="connsiteY64" fmla="*/ 1012063 h 1543005"/>
                  <a:gd name="connsiteX65" fmla="*/ 2310581 w 2428568"/>
                  <a:gd name="connsiteY65" fmla="*/ 982566 h 1543005"/>
                  <a:gd name="connsiteX66" fmla="*/ 2330246 w 2428568"/>
                  <a:gd name="connsiteY66" fmla="*/ 903908 h 1543005"/>
                  <a:gd name="connsiteX67" fmla="*/ 2349910 w 2428568"/>
                  <a:gd name="connsiteY67" fmla="*/ 874411 h 1543005"/>
                  <a:gd name="connsiteX68" fmla="*/ 2359742 w 2428568"/>
                  <a:gd name="connsiteY68" fmla="*/ 844914 h 1543005"/>
                  <a:gd name="connsiteX69" fmla="*/ 2379407 w 2428568"/>
                  <a:gd name="connsiteY69" fmla="*/ 805585 h 1543005"/>
                  <a:gd name="connsiteX70" fmla="*/ 2399071 w 2428568"/>
                  <a:gd name="connsiteY70" fmla="*/ 736759 h 1543005"/>
                  <a:gd name="connsiteX71" fmla="*/ 2418736 w 2428568"/>
                  <a:gd name="connsiteY71" fmla="*/ 677766 h 1543005"/>
                  <a:gd name="connsiteX72" fmla="*/ 2428568 w 2428568"/>
                  <a:gd name="connsiteY72" fmla="*/ 648269 h 1543005"/>
                  <a:gd name="connsiteX73" fmla="*/ 2418736 w 2428568"/>
                  <a:gd name="connsiteY73" fmla="*/ 540114 h 1543005"/>
                  <a:gd name="connsiteX74" fmla="*/ 2399071 w 2428568"/>
                  <a:gd name="connsiteY74" fmla="*/ 481121 h 1543005"/>
                  <a:gd name="connsiteX75" fmla="*/ 2389239 w 2428568"/>
                  <a:gd name="connsiteY75" fmla="*/ 451624 h 1543005"/>
                  <a:gd name="connsiteX76" fmla="*/ 2379407 w 2428568"/>
                  <a:gd name="connsiteY76" fmla="*/ 422127 h 1543005"/>
                  <a:gd name="connsiteX77" fmla="*/ 2359742 w 2428568"/>
                  <a:gd name="connsiteY77" fmla="*/ 392630 h 1543005"/>
                  <a:gd name="connsiteX78" fmla="*/ 2349910 w 2428568"/>
                  <a:gd name="connsiteY78" fmla="*/ 323805 h 1543005"/>
                  <a:gd name="connsiteX79" fmla="*/ 2310581 w 2428568"/>
                  <a:gd name="connsiteY79" fmla="*/ 235314 h 1543005"/>
                  <a:gd name="connsiteX80" fmla="*/ 2281084 w 2428568"/>
                  <a:gd name="connsiteY80" fmla="*/ 205817 h 1543005"/>
                  <a:gd name="connsiteX81" fmla="*/ 2241755 w 2428568"/>
                  <a:gd name="connsiteY81" fmla="*/ 146824 h 1543005"/>
                  <a:gd name="connsiteX82" fmla="*/ 2182762 w 2428568"/>
                  <a:gd name="connsiteY82" fmla="*/ 127159 h 1543005"/>
                  <a:gd name="connsiteX83" fmla="*/ 2153265 w 2428568"/>
                  <a:gd name="connsiteY83" fmla="*/ 107495 h 1543005"/>
                  <a:gd name="connsiteX84" fmla="*/ 2064775 w 2428568"/>
                  <a:gd name="connsiteY84" fmla="*/ 77998 h 1543005"/>
                  <a:gd name="connsiteX85" fmla="*/ 2035278 w 2428568"/>
                  <a:gd name="connsiteY85" fmla="*/ 68166 h 1543005"/>
                  <a:gd name="connsiteX86" fmla="*/ 2005781 w 2428568"/>
                  <a:gd name="connsiteY86" fmla="*/ 58334 h 1543005"/>
                  <a:gd name="connsiteX87" fmla="*/ 1956620 w 2428568"/>
                  <a:gd name="connsiteY87" fmla="*/ 48501 h 1543005"/>
                  <a:gd name="connsiteX88" fmla="*/ 1927123 w 2428568"/>
                  <a:gd name="connsiteY88" fmla="*/ 38669 h 1543005"/>
                  <a:gd name="connsiteX89" fmla="*/ 1858297 w 2428568"/>
                  <a:gd name="connsiteY89" fmla="*/ 28837 h 1543005"/>
                  <a:gd name="connsiteX90" fmla="*/ 1366684 w 2428568"/>
                  <a:gd name="connsiteY90" fmla="*/ 19005 h 1543005"/>
                  <a:gd name="connsiteX91" fmla="*/ 1327355 w 2428568"/>
                  <a:gd name="connsiteY91" fmla="*/ 68166 h 1543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428568" h="1543005">
                    <a:moveTo>
                      <a:pt x="1327355" y="68166"/>
                    </a:moveTo>
                    <a:lnTo>
                      <a:pt x="1327355" y="68166"/>
                    </a:lnTo>
                    <a:cubicBezTo>
                      <a:pt x="1219224" y="56152"/>
                      <a:pt x="1242400" y="52976"/>
                      <a:pt x="1120878" y="68166"/>
                    </a:cubicBezTo>
                    <a:cubicBezTo>
                      <a:pt x="998980" y="83403"/>
                      <a:pt x="1149985" y="71507"/>
                      <a:pt x="1052052" y="87830"/>
                    </a:cubicBezTo>
                    <a:cubicBezTo>
                      <a:pt x="974880" y="100692"/>
                      <a:pt x="839200" y="104208"/>
                      <a:pt x="776749" y="107495"/>
                    </a:cubicBezTo>
                    <a:cubicBezTo>
                      <a:pt x="766917" y="114050"/>
                      <a:pt x="758050" y="122360"/>
                      <a:pt x="747252" y="127159"/>
                    </a:cubicBezTo>
                    <a:cubicBezTo>
                      <a:pt x="728310" y="135577"/>
                      <a:pt x="705506" y="135326"/>
                      <a:pt x="688259" y="146824"/>
                    </a:cubicBezTo>
                    <a:cubicBezTo>
                      <a:pt x="678427" y="153379"/>
                      <a:pt x="669560" y="161689"/>
                      <a:pt x="658762" y="166488"/>
                    </a:cubicBezTo>
                    <a:cubicBezTo>
                      <a:pt x="639820" y="174907"/>
                      <a:pt x="617015" y="174655"/>
                      <a:pt x="599768" y="186153"/>
                    </a:cubicBezTo>
                    <a:cubicBezTo>
                      <a:pt x="589936" y="192708"/>
                      <a:pt x="581132" y="201162"/>
                      <a:pt x="570271" y="205817"/>
                    </a:cubicBezTo>
                    <a:cubicBezTo>
                      <a:pt x="526176" y="224715"/>
                      <a:pt x="539706" y="206352"/>
                      <a:pt x="501446" y="225482"/>
                    </a:cubicBezTo>
                    <a:cubicBezTo>
                      <a:pt x="490877" y="230767"/>
                      <a:pt x="482323" y="239488"/>
                      <a:pt x="471949" y="245146"/>
                    </a:cubicBezTo>
                    <a:cubicBezTo>
                      <a:pt x="446022" y="259288"/>
                      <a:pt x="392164" y="280498"/>
                      <a:pt x="363794" y="304140"/>
                    </a:cubicBezTo>
                    <a:cubicBezTo>
                      <a:pt x="353112" y="313042"/>
                      <a:pt x="344129" y="323805"/>
                      <a:pt x="334297" y="333637"/>
                    </a:cubicBezTo>
                    <a:cubicBezTo>
                      <a:pt x="326300" y="357630"/>
                      <a:pt x="323862" y="373568"/>
                      <a:pt x="304800" y="392630"/>
                    </a:cubicBezTo>
                    <a:cubicBezTo>
                      <a:pt x="296444" y="400986"/>
                      <a:pt x="285136" y="405740"/>
                      <a:pt x="275304" y="412295"/>
                    </a:cubicBezTo>
                    <a:cubicBezTo>
                      <a:pt x="245808" y="456538"/>
                      <a:pt x="247445" y="470469"/>
                      <a:pt x="206478" y="490953"/>
                    </a:cubicBezTo>
                    <a:cubicBezTo>
                      <a:pt x="197208" y="495588"/>
                      <a:pt x="186813" y="497508"/>
                      <a:pt x="176981" y="500785"/>
                    </a:cubicBezTo>
                    <a:cubicBezTo>
                      <a:pt x="101728" y="550955"/>
                      <a:pt x="191261" y="502476"/>
                      <a:pt x="117988" y="510617"/>
                    </a:cubicBezTo>
                    <a:cubicBezTo>
                      <a:pt x="97386" y="512906"/>
                      <a:pt x="58994" y="530282"/>
                      <a:pt x="58994" y="530282"/>
                    </a:cubicBezTo>
                    <a:cubicBezTo>
                      <a:pt x="47988" y="541288"/>
                      <a:pt x="14396" y="571024"/>
                      <a:pt x="9833" y="589275"/>
                    </a:cubicBezTo>
                    <a:cubicBezTo>
                      <a:pt x="2635" y="618067"/>
                      <a:pt x="3278" y="648269"/>
                      <a:pt x="0" y="677766"/>
                    </a:cubicBezTo>
                    <a:cubicBezTo>
                      <a:pt x="3278" y="782643"/>
                      <a:pt x="1575" y="887795"/>
                      <a:pt x="9833" y="992398"/>
                    </a:cubicBezTo>
                    <a:cubicBezTo>
                      <a:pt x="11464" y="1013062"/>
                      <a:pt x="22942" y="1031727"/>
                      <a:pt x="29497" y="1051392"/>
                    </a:cubicBezTo>
                    <a:lnTo>
                      <a:pt x="39330" y="1080888"/>
                    </a:lnTo>
                    <a:cubicBezTo>
                      <a:pt x="42608" y="1090720"/>
                      <a:pt x="43413" y="1101761"/>
                      <a:pt x="49162" y="1110385"/>
                    </a:cubicBezTo>
                    <a:cubicBezTo>
                      <a:pt x="55717" y="1120217"/>
                      <a:pt x="63541" y="1129313"/>
                      <a:pt x="68826" y="1139882"/>
                    </a:cubicBezTo>
                    <a:cubicBezTo>
                      <a:pt x="73461" y="1149152"/>
                      <a:pt x="73626" y="1160319"/>
                      <a:pt x="78659" y="1169379"/>
                    </a:cubicBezTo>
                    <a:cubicBezTo>
                      <a:pt x="90137" y="1190038"/>
                      <a:pt x="104878" y="1208708"/>
                      <a:pt x="117988" y="1228372"/>
                    </a:cubicBezTo>
                    <a:cubicBezTo>
                      <a:pt x="124543" y="1238204"/>
                      <a:pt x="133915" y="1246658"/>
                      <a:pt x="137652" y="1257869"/>
                    </a:cubicBezTo>
                    <a:cubicBezTo>
                      <a:pt x="151221" y="1298577"/>
                      <a:pt x="141735" y="1278743"/>
                      <a:pt x="167149" y="1316863"/>
                    </a:cubicBezTo>
                    <a:cubicBezTo>
                      <a:pt x="170426" y="1329973"/>
                      <a:pt x="186536" y="1346637"/>
                      <a:pt x="176981" y="1356192"/>
                    </a:cubicBezTo>
                    <a:cubicBezTo>
                      <a:pt x="156392" y="1376780"/>
                      <a:pt x="135845" y="1307391"/>
                      <a:pt x="137652" y="1307030"/>
                    </a:cubicBezTo>
                    <a:cubicBezTo>
                      <a:pt x="157978" y="1302965"/>
                      <a:pt x="196646" y="1326695"/>
                      <a:pt x="196646" y="1326695"/>
                    </a:cubicBezTo>
                    <a:cubicBezTo>
                      <a:pt x="216310" y="1339805"/>
                      <a:pt x="233218" y="1358551"/>
                      <a:pt x="255639" y="1366024"/>
                    </a:cubicBezTo>
                    <a:lnTo>
                      <a:pt x="314633" y="1385688"/>
                    </a:lnTo>
                    <a:cubicBezTo>
                      <a:pt x="324465" y="1392243"/>
                      <a:pt x="333561" y="1400068"/>
                      <a:pt x="344130" y="1405353"/>
                    </a:cubicBezTo>
                    <a:cubicBezTo>
                      <a:pt x="371587" y="1419081"/>
                      <a:pt x="417090" y="1421394"/>
                      <a:pt x="442452" y="1425017"/>
                    </a:cubicBezTo>
                    <a:cubicBezTo>
                      <a:pt x="490792" y="1441131"/>
                      <a:pt x="500271" y="1441201"/>
                      <a:pt x="540775" y="1464346"/>
                    </a:cubicBezTo>
                    <a:cubicBezTo>
                      <a:pt x="551035" y="1470209"/>
                      <a:pt x="560250" y="1477748"/>
                      <a:pt x="570271" y="1484011"/>
                    </a:cubicBezTo>
                    <a:cubicBezTo>
                      <a:pt x="586477" y="1494140"/>
                      <a:pt x="603227" y="1503379"/>
                      <a:pt x="619433" y="1513508"/>
                    </a:cubicBezTo>
                    <a:cubicBezTo>
                      <a:pt x="629454" y="1519771"/>
                      <a:pt x="638361" y="1527887"/>
                      <a:pt x="648930" y="1533172"/>
                    </a:cubicBezTo>
                    <a:cubicBezTo>
                      <a:pt x="658200" y="1537807"/>
                      <a:pt x="668594" y="1539727"/>
                      <a:pt x="678426" y="1543005"/>
                    </a:cubicBezTo>
                    <a:cubicBezTo>
                      <a:pt x="698091" y="1539727"/>
                      <a:pt x="718507" y="1539476"/>
                      <a:pt x="737420" y="1533172"/>
                    </a:cubicBezTo>
                    <a:cubicBezTo>
                      <a:pt x="773593" y="1521114"/>
                      <a:pt x="757415" y="1505532"/>
                      <a:pt x="796413" y="1503675"/>
                    </a:cubicBezTo>
                    <a:cubicBezTo>
                      <a:pt x="924130" y="1497593"/>
                      <a:pt x="1052052" y="1497120"/>
                      <a:pt x="1179871" y="1493843"/>
                    </a:cubicBezTo>
                    <a:cubicBezTo>
                      <a:pt x="1261807" y="1487288"/>
                      <a:pt x="1347699" y="1500174"/>
                      <a:pt x="1425678" y="1474179"/>
                    </a:cubicBezTo>
                    <a:cubicBezTo>
                      <a:pt x="1435510" y="1470901"/>
                      <a:pt x="1445076" y="1466677"/>
                      <a:pt x="1455175" y="1464346"/>
                    </a:cubicBezTo>
                    <a:cubicBezTo>
                      <a:pt x="1487742" y="1456830"/>
                      <a:pt x="1521072" y="1452788"/>
                      <a:pt x="1553497" y="1444682"/>
                    </a:cubicBezTo>
                    <a:lnTo>
                      <a:pt x="1592826" y="1434850"/>
                    </a:lnTo>
                    <a:cubicBezTo>
                      <a:pt x="1602658" y="1428295"/>
                      <a:pt x="1611754" y="1420470"/>
                      <a:pt x="1622323" y="1415185"/>
                    </a:cubicBezTo>
                    <a:cubicBezTo>
                      <a:pt x="1643406" y="1404644"/>
                      <a:pt x="1680788" y="1400008"/>
                      <a:pt x="1700981" y="1395521"/>
                    </a:cubicBezTo>
                    <a:cubicBezTo>
                      <a:pt x="1714172" y="1392589"/>
                      <a:pt x="1727200" y="1388966"/>
                      <a:pt x="1740310" y="1385688"/>
                    </a:cubicBezTo>
                    <a:cubicBezTo>
                      <a:pt x="1826503" y="1299498"/>
                      <a:pt x="1717156" y="1404985"/>
                      <a:pt x="1799304" y="1336527"/>
                    </a:cubicBezTo>
                    <a:cubicBezTo>
                      <a:pt x="1809986" y="1327625"/>
                      <a:pt x="1816727" y="1313929"/>
                      <a:pt x="1828800" y="1307030"/>
                    </a:cubicBezTo>
                    <a:cubicBezTo>
                      <a:pt x="1840533" y="1300325"/>
                      <a:pt x="1855136" y="1300910"/>
                      <a:pt x="1868130" y="1297198"/>
                    </a:cubicBezTo>
                    <a:cubicBezTo>
                      <a:pt x="1878095" y="1294351"/>
                      <a:pt x="1887794" y="1290643"/>
                      <a:pt x="1897626" y="1287366"/>
                    </a:cubicBezTo>
                    <a:cubicBezTo>
                      <a:pt x="1971676" y="1237999"/>
                      <a:pt x="1877569" y="1295961"/>
                      <a:pt x="1966452" y="1257869"/>
                    </a:cubicBezTo>
                    <a:cubicBezTo>
                      <a:pt x="2011486" y="1238569"/>
                      <a:pt x="1982925" y="1237056"/>
                      <a:pt x="2025446" y="1208708"/>
                    </a:cubicBezTo>
                    <a:cubicBezTo>
                      <a:pt x="2034069" y="1202959"/>
                      <a:pt x="2045672" y="1203510"/>
                      <a:pt x="2054942" y="1198875"/>
                    </a:cubicBezTo>
                    <a:cubicBezTo>
                      <a:pt x="2131172" y="1160760"/>
                      <a:pt x="2039804" y="1194089"/>
                      <a:pt x="2113936" y="1169379"/>
                    </a:cubicBezTo>
                    <a:cubicBezTo>
                      <a:pt x="2181553" y="1124301"/>
                      <a:pt x="2150509" y="1137524"/>
                      <a:pt x="2202426" y="1120217"/>
                    </a:cubicBezTo>
                    <a:cubicBezTo>
                      <a:pt x="2212258" y="1107107"/>
                      <a:pt x="2219334" y="1091379"/>
                      <a:pt x="2231923" y="1080888"/>
                    </a:cubicBezTo>
                    <a:cubicBezTo>
                      <a:pt x="2239885" y="1074253"/>
                      <a:pt x="2253327" y="1077530"/>
                      <a:pt x="2261420" y="1071056"/>
                    </a:cubicBezTo>
                    <a:cubicBezTo>
                      <a:pt x="2284898" y="1052274"/>
                      <a:pt x="2279044" y="1035809"/>
                      <a:pt x="2290917" y="1012063"/>
                    </a:cubicBezTo>
                    <a:cubicBezTo>
                      <a:pt x="2296202" y="1001494"/>
                      <a:pt x="2305296" y="993135"/>
                      <a:pt x="2310581" y="982566"/>
                    </a:cubicBezTo>
                    <a:cubicBezTo>
                      <a:pt x="2328774" y="946178"/>
                      <a:pt x="2313419" y="948779"/>
                      <a:pt x="2330246" y="903908"/>
                    </a:cubicBezTo>
                    <a:cubicBezTo>
                      <a:pt x="2334395" y="892844"/>
                      <a:pt x="2344625" y="884980"/>
                      <a:pt x="2349910" y="874411"/>
                    </a:cubicBezTo>
                    <a:cubicBezTo>
                      <a:pt x="2354545" y="865141"/>
                      <a:pt x="2355659" y="854440"/>
                      <a:pt x="2359742" y="844914"/>
                    </a:cubicBezTo>
                    <a:cubicBezTo>
                      <a:pt x="2365516" y="831442"/>
                      <a:pt x="2373633" y="819057"/>
                      <a:pt x="2379407" y="805585"/>
                    </a:cubicBezTo>
                    <a:cubicBezTo>
                      <a:pt x="2390421" y="779886"/>
                      <a:pt x="2390756" y="764476"/>
                      <a:pt x="2399071" y="736759"/>
                    </a:cubicBezTo>
                    <a:cubicBezTo>
                      <a:pt x="2405027" y="716905"/>
                      <a:pt x="2412181" y="697430"/>
                      <a:pt x="2418736" y="677766"/>
                    </a:cubicBezTo>
                    <a:lnTo>
                      <a:pt x="2428568" y="648269"/>
                    </a:lnTo>
                    <a:cubicBezTo>
                      <a:pt x="2425291" y="612217"/>
                      <a:pt x="2425027" y="575763"/>
                      <a:pt x="2418736" y="540114"/>
                    </a:cubicBezTo>
                    <a:cubicBezTo>
                      <a:pt x="2415134" y="519701"/>
                      <a:pt x="2405626" y="500785"/>
                      <a:pt x="2399071" y="481121"/>
                    </a:cubicBezTo>
                    <a:lnTo>
                      <a:pt x="2389239" y="451624"/>
                    </a:lnTo>
                    <a:cubicBezTo>
                      <a:pt x="2385962" y="441792"/>
                      <a:pt x="2385156" y="430750"/>
                      <a:pt x="2379407" y="422127"/>
                    </a:cubicBezTo>
                    <a:lnTo>
                      <a:pt x="2359742" y="392630"/>
                    </a:lnTo>
                    <a:cubicBezTo>
                      <a:pt x="2356465" y="369688"/>
                      <a:pt x="2355121" y="346386"/>
                      <a:pt x="2349910" y="323805"/>
                    </a:cubicBezTo>
                    <a:cubicBezTo>
                      <a:pt x="2341700" y="288227"/>
                      <a:pt x="2333084" y="262317"/>
                      <a:pt x="2310581" y="235314"/>
                    </a:cubicBezTo>
                    <a:cubicBezTo>
                      <a:pt x="2301679" y="224632"/>
                      <a:pt x="2289621" y="216793"/>
                      <a:pt x="2281084" y="205817"/>
                    </a:cubicBezTo>
                    <a:cubicBezTo>
                      <a:pt x="2266574" y="187162"/>
                      <a:pt x="2264176" y="154298"/>
                      <a:pt x="2241755" y="146824"/>
                    </a:cubicBezTo>
                    <a:cubicBezTo>
                      <a:pt x="2222091" y="140269"/>
                      <a:pt x="2200009" y="138657"/>
                      <a:pt x="2182762" y="127159"/>
                    </a:cubicBezTo>
                    <a:cubicBezTo>
                      <a:pt x="2172930" y="120604"/>
                      <a:pt x="2164063" y="112294"/>
                      <a:pt x="2153265" y="107495"/>
                    </a:cubicBezTo>
                    <a:cubicBezTo>
                      <a:pt x="2153263" y="107494"/>
                      <a:pt x="2079525" y="82915"/>
                      <a:pt x="2064775" y="77998"/>
                    </a:cubicBezTo>
                    <a:lnTo>
                      <a:pt x="2035278" y="68166"/>
                    </a:lnTo>
                    <a:cubicBezTo>
                      <a:pt x="2025446" y="64889"/>
                      <a:pt x="2015944" y="60367"/>
                      <a:pt x="2005781" y="58334"/>
                    </a:cubicBezTo>
                    <a:cubicBezTo>
                      <a:pt x="1989394" y="55056"/>
                      <a:pt x="1972833" y="52554"/>
                      <a:pt x="1956620" y="48501"/>
                    </a:cubicBezTo>
                    <a:cubicBezTo>
                      <a:pt x="1946565" y="45987"/>
                      <a:pt x="1937286" y="40702"/>
                      <a:pt x="1927123" y="38669"/>
                    </a:cubicBezTo>
                    <a:cubicBezTo>
                      <a:pt x="1904398" y="34124"/>
                      <a:pt x="1881239" y="32114"/>
                      <a:pt x="1858297" y="28837"/>
                    </a:cubicBezTo>
                    <a:cubicBezTo>
                      <a:pt x="1682666" y="-29705"/>
                      <a:pt x="1839164" y="19005"/>
                      <a:pt x="1366684" y="19005"/>
                    </a:cubicBezTo>
                    <a:lnTo>
                      <a:pt x="1327355" y="6816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4" name="TextBox 13">
              <a:extLst>
                <a:ext uri="{FF2B5EF4-FFF2-40B4-BE49-F238E27FC236}">
                  <a16:creationId xmlns="" xmlns:a16="http://schemas.microsoft.com/office/drawing/2014/main" id="{2BD027F3-7EE5-4ED7-8ED9-155DF607B04C}"/>
                </a:ext>
              </a:extLst>
            </p:cNvPr>
            <p:cNvSpPr txBox="1"/>
            <p:nvPr/>
          </p:nvSpPr>
          <p:spPr>
            <a:xfrm>
              <a:off x="4583325" y="1055179"/>
              <a:ext cx="2428568" cy="1200329"/>
            </a:xfrm>
            <a:prstGeom prst="rect">
              <a:avLst/>
            </a:prstGeom>
            <a:noFill/>
          </p:spPr>
          <p:txBody>
            <a:bodyPr wrap="square" rtlCol="0">
              <a:spAutoFit/>
            </a:bodyPr>
            <a:lstStyle/>
            <a:p>
              <a:pPr algn="ctr"/>
              <a:r>
                <a:rPr lang="en-GB" dirty="0">
                  <a:latin typeface="Twinkl" pitchFamily="2" charset="0"/>
                </a:rPr>
                <a:t>How can we communicate our thoughts and feelings to others?</a:t>
              </a:r>
            </a:p>
          </p:txBody>
        </p:sp>
      </p:grpSp>
    </p:spTree>
    <p:extLst>
      <p:ext uri="{BB962C8B-B14F-4D97-AF65-F5344CB8AC3E}">
        <p14:creationId xmlns:p14="http://schemas.microsoft.com/office/powerpoint/2010/main" val="633929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2" charset="0"/>
              </a:rPr>
              <a:t>Aim</a:t>
            </a:r>
          </a:p>
        </p:txBody>
      </p:sp>
      <p:sp>
        <p:nvSpPr>
          <p:cNvPr id="16" name="Content Placeholder 15"/>
          <p:cNvSpPr>
            <a:spLocks noGrp="1"/>
          </p:cNvSpPr>
          <p:nvPr>
            <p:ph idx="1"/>
          </p:nvPr>
        </p:nvSpPr>
        <p:spPr/>
        <p:txBody>
          <a:bodyPr>
            <a:normAutofit/>
          </a:bodyPr>
          <a:lstStyle/>
          <a:p>
            <a:r>
              <a:rPr lang="en-GB" dirty="0"/>
              <a:t>I can explain why I should share my own thoughts and feelings and I know how to do this.</a:t>
            </a:r>
          </a:p>
        </p:txBody>
      </p:sp>
      <p:sp>
        <p:nvSpPr>
          <p:cNvPr id="20" name="Content Placeholder 15"/>
          <p:cNvSpPr txBox="1">
            <a:spLocks/>
          </p:cNvSpPr>
          <p:nvPr/>
        </p:nvSpPr>
        <p:spPr>
          <a:xfrm>
            <a:off x="628650" y="3466802"/>
            <a:ext cx="7886700" cy="2876246"/>
          </a:xfrm>
          <a:prstGeom prst="rect">
            <a:avLst/>
          </a:prstGeom>
          <a:noFill/>
          <a:ln w="25400">
            <a:noFill/>
          </a:ln>
        </p:spPr>
        <p:txBody>
          <a:bodyPr vert="horz" lIns="180000" tIns="252000" rIns="252000" bIns="18000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mn-lt"/>
              </a:rPr>
              <a:t>I can identify the thoughts and feelings I am happiest to share.</a:t>
            </a:r>
          </a:p>
          <a:p>
            <a:r>
              <a:rPr lang="en-GB" dirty="0">
                <a:latin typeface="+mn-lt"/>
              </a:rPr>
              <a:t>I can identify when I am comfortable sharing my true thoughts </a:t>
            </a:r>
            <a:br>
              <a:rPr lang="en-GB" dirty="0">
                <a:latin typeface="+mn-lt"/>
              </a:rPr>
            </a:br>
            <a:r>
              <a:rPr lang="en-GB" dirty="0" smtClean="0">
                <a:latin typeface="+mn-lt"/>
              </a:rPr>
              <a:t>and </a:t>
            </a:r>
            <a:r>
              <a:rPr lang="en-GB" dirty="0">
                <a:latin typeface="+mn-lt"/>
              </a:rPr>
              <a:t>feelings.</a:t>
            </a:r>
          </a:p>
          <a:p>
            <a:r>
              <a:rPr lang="en-GB" dirty="0">
                <a:latin typeface="+mn-lt"/>
              </a:rPr>
              <a:t>I can discuss the positive impact of sharing my true thoughts and feelings.</a:t>
            </a:r>
          </a:p>
          <a:p>
            <a:r>
              <a:rPr lang="en-GB" dirty="0">
                <a:latin typeface="+mn-lt"/>
              </a:rPr>
              <a:t>I can describe how I would communicate my thoughts and feelings in different situations.</a:t>
            </a:r>
          </a:p>
          <a:p>
            <a:r>
              <a:rPr lang="en-GB" dirty="0">
                <a:latin typeface="+mn-lt"/>
              </a:rPr>
              <a:t>I can reflect on how I can support others in sharing their thoughts and feelings with me.</a:t>
            </a:r>
          </a:p>
        </p:txBody>
      </p:sp>
    </p:spTree>
    <p:extLst>
      <p:ext uri="{BB962C8B-B14F-4D97-AF65-F5344CB8AC3E}">
        <p14:creationId xmlns:p14="http://schemas.microsoft.com/office/powerpoint/2010/main" val="40263873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2">
      <a:dk1>
        <a:srgbClr val="1C1C1C"/>
      </a:dk1>
      <a:lt1>
        <a:sysClr val="window" lastClr="FFFFFF"/>
      </a:lt1>
      <a:dk2>
        <a:srgbClr val="4A4A4A"/>
      </a:dk2>
      <a:lt2>
        <a:srgbClr val="F4F2F2"/>
      </a:lt2>
      <a:accent1>
        <a:srgbClr val="00A7E7"/>
      </a:accent1>
      <a:accent2>
        <a:srgbClr val="F0821A"/>
      </a:accent2>
      <a:accent3>
        <a:srgbClr val="8C368C"/>
      </a:accent3>
      <a:accent4>
        <a:srgbClr val="009640"/>
      </a:accent4>
      <a:accent5>
        <a:srgbClr val="31B7BC"/>
      </a:accent5>
      <a:accent6>
        <a:srgbClr val="F9B000"/>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Lesson Presentation Template V3" id="{53A60B04-3F35-4B12-9676-15614EEAFFBE}" vid="{A95E2AE9-83D5-490C-8126-9547A377CD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Template</Template>
  <TotalTime>143</TotalTime>
  <Words>1163</Words>
  <Application>Microsoft Office PowerPoint</Application>
  <PresentationFormat>On-screen Show (4:3)</PresentationFormat>
  <Paragraphs>88</Paragraphs>
  <Slides>26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Sassoon Infant Rg</vt:lpstr>
      <vt:lpstr>Times New Roman</vt:lpstr>
      <vt:lpstr>Twinkl</vt:lpstr>
      <vt:lpstr>Tuffy-TTF</vt:lpstr>
      <vt:lpstr>Arial</vt:lpstr>
      <vt:lpstr>Wingdings</vt:lpstr>
      <vt:lpstr>Calibri</vt:lpstr>
      <vt:lpstr>Office Theme</vt:lpstr>
      <vt:lpstr>PowerPoint Presentation</vt:lpstr>
      <vt:lpstr>PowerPoint Presentation</vt:lpstr>
      <vt:lpstr>PowerPoint Presentation</vt:lpstr>
      <vt:lpstr>The Big Questions</vt:lpstr>
      <vt:lpstr>PowerPoint Presentation</vt:lpstr>
      <vt:lpstr>Reconnecting</vt:lpstr>
      <vt:lpstr>Expressing Our Thoughts</vt:lpstr>
      <vt:lpstr>Exploring</vt:lpstr>
      <vt:lpstr>Sharing</vt:lpstr>
      <vt:lpstr>Sharing</vt:lpstr>
      <vt:lpstr>Sharing</vt:lpstr>
      <vt:lpstr>Sharing</vt:lpstr>
      <vt:lpstr>Sharing</vt:lpstr>
      <vt:lpstr>Sharing</vt:lpstr>
      <vt:lpstr>Sharing</vt:lpstr>
      <vt:lpstr>Sharing</vt:lpstr>
      <vt:lpstr>Communicating</vt:lpstr>
      <vt:lpstr>Communicating</vt:lpstr>
      <vt:lpstr>Consolidating</vt:lpstr>
      <vt:lpstr>Supporting Others</vt:lpstr>
      <vt:lpstr>Reflecting</vt:lpstr>
      <vt:lpstr>Being There</vt:lpstr>
      <vt:lpstr>The Big Questions</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PSHE and Citizenship</dc:title>
  <dc:creator>Liv Robson-Hughes</dc:creator>
  <cp:lastModifiedBy>Joseph Hayward</cp:lastModifiedBy>
  <cp:revision>39</cp:revision>
  <dcterms:created xsi:type="dcterms:W3CDTF">2019-02-13T11:13:04Z</dcterms:created>
  <dcterms:modified xsi:type="dcterms:W3CDTF">2020-01-21T14:20:09Z</dcterms:modified>
</cp:coreProperties>
</file>