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75" r:id="rId2"/>
    <p:sldId id="278" r:id="rId3"/>
    <p:sldId id="279" r:id="rId4"/>
    <p:sldId id="289" r:id="rId5"/>
    <p:sldId id="290" r:id="rId6"/>
    <p:sldId id="292" r:id="rId7"/>
    <p:sldId id="282" r:id="rId8"/>
    <p:sldId id="293" r:id="rId9"/>
    <p:sldId id="284" r:id="rId10"/>
    <p:sldId id="288" r:id="rId11"/>
  </p:sldIdLst>
  <p:sldSz cx="9144000" cy="6858000" type="screen4x3"/>
  <p:notesSz cx="6858000" cy="9144000"/>
  <p:embeddedFontLst>
    <p:embeddedFont>
      <p:font typeface="Twinkl" panose="020B0604020202020204" charset="0"/>
      <p:regular r:id="rId14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Cambria Math" panose="02040503050406030204" pitchFamily="18" charset="0"/>
      <p:regular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52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952" userDrawn="1">
          <p15:clr>
            <a:srgbClr val="A4A3A4"/>
          </p15:clr>
        </p15:guide>
        <p15:guide id="9" orient="horz" pos="504" userDrawn="1">
          <p15:clr>
            <a:srgbClr val="A4A3A4"/>
          </p15:clr>
        </p15:guide>
        <p15:guide id="10" orient="horz" pos="3861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8634"/>
    <a:srgbClr val="B9D26D"/>
    <a:srgbClr val="4DB1E3"/>
    <a:srgbClr val="019541"/>
    <a:srgbClr val="CEDF98"/>
    <a:srgbClr val="CEDF99"/>
    <a:srgbClr val="EC6D76"/>
    <a:srgbClr val="F19A93"/>
    <a:srgbClr val="F7C4C0"/>
    <a:srgbClr val="F8CA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184" y="40"/>
      </p:cViewPr>
      <p:guideLst>
        <p:guide orient="horz" pos="2160"/>
        <p:guide pos="2880"/>
        <p:guide pos="340"/>
        <p:guide orient="horz" pos="3952"/>
        <p:guide pos="5420"/>
        <p:guide orient="horz" pos="346"/>
        <p:guide pos="952"/>
        <p:guide orient="horz" pos="504"/>
        <p:guide orient="horz" pos="3861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heme" Target="theme/theme1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70333" y="5834189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white-rose-maths-resources/year-6-white-rose-maths-resources-key-stage-1-year-1-year-2/autumn-block-3-fractions-year-6-white-rose-maths-resources-key-stage-1-year-1-year-2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9.png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1.png"/><Relationship Id="rId7" Type="http://schemas.openxmlformats.org/officeDocument/2006/relationships/image" Target="../media/image30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png"/><Relationship Id="rId5" Type="http://schemas.openxmlformats.org/officeDocument/2006/relationships/image" Target="../media/image18.png"/><Relationship Id="rId4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4657EBC6-5174-48C0-BBD7-A15281EFFA9E}"/>
              </a:ext>
            </a:extLst>
          </p:cNvPr>
          <p:cNvSpPr/>
          <p:nvPr/>
        </p:nvSpPr>
        <p:spPr>
          <a:xfrm>
            <a:off x="0" y="5372100"/>
            <a:ext cx="1912620" cy="1485900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6228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Aim</a:t>
            </a:r>
          </a:p>
        </p:txBody>
      </p:sp>
      <p:sp>
        <p:nvSpPr>
          <p:cNvPr id="14" name="Content Placeholder 15"/>
          <p:cNvSpPr txBox="1">
            <a:spLocks/>
          </p:cNvSpPr>
          <p:nvPr/>
        </p:nvSpPr>
        <p:spPr>
          <a:xfrm>
            <a:off x="628650" y="1127760"/>
            <a:ext cx="7886700" cy="140970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GB" dirty="0">
                <a:solidFill>
                  <a:srgbClr val="000000"/>
                </a:solidFill>
              </a:rPr>
              <a:t>Use common factors to simplify fractions; use common multiples to express fractions in the same denomination.</a:t>
            </a:r>
          </a:p>
        </p:txBody>
      </p:sp>
    </p:spTree>
    <p:extLst>
      <p:ext uri="{BB962C8B-B14F-4D97-AF65-F5344CB8AC3E}">
        <p14:creationId xmlns:p14="http://schemas.microsoft.com/office/powerpoint/2010/main" val="36439351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extBox 40">
            <a:extLst>
              <a:ext uri="{FF2B5EF4-FFF2-40B4-BE49-F238E27FC236}">
                <a16:creationId xmlns:a16="http://schemas.microsoft.com/office/drawing/2014/main" id="{74C74B07-883E-4384-B15D-A140C3339762}"/>
              </a:ext>
            </a:extLst>
          </p:cNvPr>
          <p:cNvSpPr txBox="1"/>
          <p:nvPr/>
        </p:nvSpPr>
        <p:spPr>
          <a:xfrm>
            <a:off x="755650" y="1498239"/>
            <a:ext cx="7632700" cy="4594586"/>
          </a:xfrm>
          <a:prstGeom prst="rect">
            <a:avLst/>
          </a:prstGeom>
          <a:solidFill>
            <a:srgbClr val="F8CACA"/>
          </a:solidFill>
          <a:ln w="28575">
            <a:solidFill>
              <a:srgbClr val="EC6D76"/>
            </a:solidFill>
          </a:ln>
        </p:spPr>
        <p:txBody>
          <a:bodyPr wrap="square" lIns="108000" tIns="108000" rIns="108000" bIns="108000" rtlCol="0">
            <a:noAutofit/>
          </a:bodyPr>
          <a:lstStyle/>
          <a:p>
            <a:pPr algn="ctr"/>
            <a:endParaRPr lang="en-GB" b="1" dirty="0">
              <a:solidFill>
                <a:schemeClr val="bg1"/>
              </a:solidFill>
            </a:endParaRP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2566910B-E087-49E9-9ADF-D2931D2541F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56" b="40260"/>
          <a:stretch/>
        </p:blipFill>
        <p:spPr>
          <a:xfrm>
            <a:off x="3141513" y="2068420"/>
            <a:ext cx="5236678" cy="4012735"/>
          </a:xfrm>
          <a:prstGeom prst="rect">
            <a:avLst/>
          </a:prstGeom>
        </p:spPr>
      </p:pic>
      <p:graphicFrame>
        <p:nvGraphicFramePr>
          <p:cNvPr id="43" name="Table 4">
            <a:extLst>
              <a:ext uri="{FF2B5EF4-FFF2-40B4-BE49-F238E27FC236}">
                <a16:creationId xmlns:a16="http://schemas.microsoft.com/office/drawing/2014/main" id="{E21EF36C-6212-4BB4-B8A2-57AEF59581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8271085"/>
              </p:ext>
            </p:extLst>
          </p:nvPr>
        </p:nvGraphicFramePr>
        <p:xfrm>
          <a:off x="3740830" y="4014687"/>
          <a:ext cx="4069668" cy="37667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78278">
                  <a:extLst>
                    <a:ext uri="{9D8B030D-6E8A-4147-A177-3AD203B41FA5}">
                      <a16:colId xmlns:a16="http://schemas.microsoft.com/office/drawing/2014/main" val="4245502389"/>
                    </a:ext>
                  </a:extLst>
                </a:gridCol>
                <a:gridCol w="678278">
                  <a:extLst>
                    <a:ext uri="{9D8B030D-6E8A-4147-A177-3AD203B41FA5}">
                      <a16:colId xmlns:a16="http://schemas.microsoft.com/office/drawing/2014/main" val="3241843071"/>
                    </a:ext>
                  </a:extLst>
                </a:gridCol>
                <a:gridCol w="678278">
                  <a:extLst>
                    <a:ext uri="{9D8B030D-6E8A-4147-A177-3AD203B41FA5}">
                      <a16:colId xmlns:a16="http://schemas.microsoft.com/office/drawing/2014/main" val="1957939610"/>
                    </a:ext>
                  </a:extLst>
                </a:gridCol>
                <a:gridCol w="678278">
                  <a:extLst>
                    <a:ext uri="{9D8B030D-6E8A-4147-A177-3AD203B41FA5}">
                      <a16:colId xmlns:a16="http://schemas.microsoft.com/office/drawing/2014/main" val="2158096150"/>
                    </a:ext>
                  </a:extLst>
                </a:gridCol>
                <a:gridCol w="678278">
                  <a:extLst>
                    <a:ext uri="{9D8B030D-6E8A-4147-A177-3AD203B41FA5}">
                      <a16:colId xmlns:a16="http://schemas.microsoft.com/office/drawing/2014/main" val="2866985048"/>
                    </a:ext>
                  </a:extLst>
                </a:gridCol>
                <a:gridCol w="678278">
                  <a:extLst>
                    <a:ext uri="{9D8B030D-6E8A-4147-A177-3AD203B41FA5}">
                      <a16:colId xmlns:a16="http://schemas.microsoft.com/office/drawing/2014/main" val="1062847341"/>
                    </a:ext>
                  </a:extLst>
                </a:gridCol>
              </a:tblGrid>
              <a:tr h="376678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475" marR="95475" marT="47738" marB="4773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475" marR="95475" marT="47738" marB="4773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475" marR="95475" marT="47738" marB="4773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475" marR="95475" marT="47738" marB="4773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475" marR="95475" marT="47738" marB="4773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475" marR="95475" marT="47738" marB="4773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18949503"/>
                  </a:ext>
                </a:extLst>
              </a:tr>
            </a:tbl>
          </a:graphicData>
        </a:graphic>
      </p:graphicFrame>
      <p:sp>
        <p:nvSpPr>
          <p:cNvPr id="44" name="Rectangle 43">
            <a:extLst>
              <a:ext uri="{FF2B5EF4-FFF2-40B4-BE49-F238E27FC236}">
                <a16:creationId xmlns:a16="http://schemas.microsoft.com/office/drawing/2014/main" id="{8B8E5050-0A87-442A-AD17-2B5A2D66B7D6}"/>
              </a:ext>
            </a:extLst>
          </p:cNvPr>
          <p:cNvSpPr/>
          <p:nvPr/>
        </p:nvSpPr>
        <p:spPr>
          <a:xfrm>
            <a:off x="3441566" y="3427231"/>
            <a:ext cx="5869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ea typeface="Calibri" panose="020F0502020204030204" pitchFamily="34" charset="0"/>
                <a:cs typeface="Times New Roman" panose="02020603050405020304" pitchFamily="18" charset="0"/>
              </a:rPr>
              <a:t>0</a:t>
            </a:r>
            <a:endParaRPr lang="en-GB" sz="3200" dirty="0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FA1CE33C-9596-4B52-BCBF-0CA621C54B76}"/>
              </a:ext>
            </a:extLst>
          </p:cNvPr>
          <p:cNvSpPr/>
          <p:nvPr/>
        </p:nvSpPr>
        <p:spPr>
          <a:xfrm>
            <a:off x="5482176" y="3427231"/>
            <a:ext cx="5869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endParaRPr lang="en-GB" sz="3200" dirty="0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AB72929F-8BDF-4B9E-9535-123F6E24539D}"/>
              </a:ext>
            </a:extLst>
          </p:cNvPr>
          <p:cNvSpPr/>
          <p:nvPr/>
        </p:nvSpPr>
        <p:spPr>
          <a:xfrm>
            <a:off x="7521857" y="3427231"/>
            <a:ext cx="5869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en-GB" sz="3200" dirty="0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357BD45A-601F-4A3B-85EF-7B241D2A7859}"/>
              </a:ext>
            </a:extLst>
          </p:cNvPr>
          <p:cNvSpPr/>
          <p:nvPr/>
        </p:nvSpPr>
        <p:spPr>
          <a:xfrm>
            <a:off x="6196473" y="4400074"/>
            <a:ext cx="51166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endParaRPr lang="en-GB" sz="2000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5A4E726C-A0AB-4389-8459-E12C2BAA8E49}"/>
              </a:ext>
            </a:extLst>
          </p:cNvPr>
          <p:cNvSpPr/>
          <p:nvPr/>
        </p:nvSpPr>
        <p:spPr>
          <a:xfrm>
            <a:off x="6880375" y="4400074"/>
            <a:ext cx="51166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endParaRPr lang="en-GB" sz="2000" dirty="0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E5D02183-4CC2-4EC8-8924-34AE35754F25}"/>
              </a:ext>
            </a:extLst>
          </p:cNvPr>
          <p:cNvSpPr/>
          <p:nvPr/>
        </p:nvSpPr>
        <p:spPr>
          <a:xfrm>
            <a:off x="7218400" y="4400074"/>
            <a:ext cx="51166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ea typeface="Calibri" panose="020F0502020204030204" pitchFamily="34" charset="0"/>
                <a:cs typeface="Times New Roman" panose="02020603050405020304" pitchFamily="18" charset="0"/>
              </a:rPr>
              <a:t>F</a:t>
            </a:r>
            <a:endParaRPr lang="en-GB" sz="2000" dirty="0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326DA99A-9549-48C5-889E-CF3F0B6AD207}"/>
              </a:ext>
            </a:extLst>
          </p:cNvPr>
          <p:cNvSpPr/>
          <p:nvPr/>
        </p:nvSpPr>
        <p:spPr>
          <a:xfrm>
            <a:off x="3884368" y="4400074"/>
            <a:ext cx="3905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endParaRPr lang="en-GB" sz="2000" dirty="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F6AFD3B1-AC44-4253-A229-6FEBC600563E}"/>
              </a:ext>
            </a:extLst>
          </p:cNvPr>
          <p:cNvSpPr/>
          <p:nvPr/>
        </p:nvSpPr>
        <p:spPr>
          <a:xfrm>
            <a:off x="4835973" y="4400074"/>
            <a:ext cx="51166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endParaRPr lang="en-GB" sz="2000" dirty="0"/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A73F36DF-2B41-4191-A023-C9E38B33DB6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71" r="18468" b="7772"/>
          <a:stretch/>
        </p:blipFill>
        <p:spPr>
          <a:xfrm>
            <a:off x="775334" y="2419121"/>
            <a:ext cx="2365536" cy="3671559"/>
          </a:xfrm>
          <a:prstGeom prst="rect">
            <a:avLst/>
          </a:prstGeom>
        </p:spPr>
      </p:pic>
      <p:sp>
        <p:nvSpPr>
          <p:cNvPr id="53" name="Rectangle 52">
            <a:extLst>
              <a:ext uri="{FF2B5EF4-FFF2-40B4-BE49-F238E27FC236}">
                <a16:creationId xmlns:a16="http://schemas.microsoft.com/office/drawing/2014/main" id="{DD2FBE2A-9DEA-4205-938C-6AD2D6E6F40D}"/>
              </a:ext>
            </a:extLst>
          </p:cNvPr>
          <p:cNvSpPr/>
          <p:nvPr/>
        </p:nvSpPr>
        <p:spPr>
          <a:xfrm>
            <a:off x="4170536" y="4400074"/>
            <a:ext cx="51166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ea typeface="Calibri" panose="020F0502020204030204" pitchFamily="34" charset="0"/>
                <a:cs typeface="Times New Roman" panose="02020603050405020304" pitchFamily="18" charset="0"/>
              </a:rPr>
              <a:t>B</a:t>
            </a:r>
            <a:endParaRPr lang="en-GB" sz="2000" dirty="0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879909F1-E320-4950-B435-98D2DD6B8C63}"/>
              </a:ext>
            </a:extLst>
          </p:cNvPr>
          <p:cNvSpPr/>
          <p:nvPr/>
        </p:nvSpPr>
        <p:spPr>
          <a:xfrm>
            <a:off x="4908303" y="4409599"/>
            <a:ext cx="400110" cy="400110"/>
          </a:xfrm>
          <a:prstGeom prst="ellipse">
            <a:avLst/>
          </a:prstGeom>
          <a:noFill/>
          <a:ln w="38100">
            <a:solidFill>
              <a:srgbClr val="0195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B1DB88E4-35C3-41F9-9C01-08D4D5967906}"/>
              </a:ext>
            </a:extLst>
          </p:cNvPr>
          <p:cNvSpPr/>
          <p:nvPr/>
        </p:nvSpPr>
        <p:spPr>
          <a:xfrm>
            <a:off x="4899427" y="4401938"/>
            <a:ext cx="3905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dirty="0"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endParaRPr lang="en-GB" sz="2000" b="1" dirty="0"/>
          </a:p>
        </p:txBody>
      </p:sp>
      <p:sp>
        <p:nvSpPr>
          <p:cNvPr id="97" name="Rectangle 96"/>
          <p:cNvSpPr/>
          <p:nvPr/>
        </p:nvSpPr>
        <p:spPr>
          <a:xfrm>
            <a:off x="3451091" y="670981"/>
            <a:ext cx="976684" cy="337100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7429" y="670981"/>
            <a:ext cx="3003662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Fractions on a Number Line </a:t>
            </a:r>
          </a:p>
        </p:txBody>
      </p:sp>
      <p:cxnSp>
        <p:nvCxnSpPr>
          <p:cNvPr id="103" name="Straight Connector 102"/>
          <p:cNvCxnSpPr/>
          <p:nvPr/>
        </p:nvCxnSpPr>
        <p:spPr>
          <a:xfrm>
            <a:off x="3451091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755650" y="1498238"/>
                <a:ext cx="7632700" cy="561473"/>
              </a:xfrm>
              <a:prstGeom prst="rect">
                <a:avLst/>
              </a:prstGeom>
              <a:solidFill>
                <a:srgbClr val="EC6D76"/>
              </a:solidFill>
              <a:ln w="28575">
                <a:solidFill>
                  <a:srgbClr val="EC6D76"/>
                </a:solidFill>
              </a:ln>
            </p:spPr>
            <p:txBody>
              <a:bodyPr wrap="square" lIns="108000" tIns="108000" rIns="108000" bIns="108000" rtlCol="0">
                <a:spAutoFit/>
              </a:bodyPr>
              <a:lstStyle/>
              <a:p>
                <a:pPr algn="ctr"/>
                <a:r>
                  <a:rPr lang="en-GB" b="1" dirty="0">
                    <a:solidFill>
                      <a:schemeClr val="bg1"/>
                    </a:solidFill>
                  </a:rPr>
                  <a:t>Which letter shows the correct position of</a:t>
                </a:r>
                <a:r>
                  <a:rPr lang="en-GB" sz="1400" b="1" dirty="0">
                    <a:solidFill>
                      <a:schemeClr val="bg1"/>
                    </a:solidFill>
                  </a:rPr>
                  <a:t> </a:t>
                </a:r>
                <a:r>
                  <a:rPr lang="en-GB" sz="1400" b="1" dirty="0">
                    <a:solidFill>
                      <a:schemeClr val="bg1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4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400" b="1" i="0">
                            <a:solidFill>
                              <a:schemeClr val="bg1"/>
                            </a:solidFill>
                            <a:cs typeface="Times New Roman" panose="02020603050405020304" pitchFamily="18" charset="0"/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400" b="1" i="0">
                            <a:solidFill>
                              <a:schemeClr val="bg1"/>
                            </a:solidFill>
                            <a:cs typeface="Times New Roman" panose="02020603050405020304" pitchFamily="18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1400" b="1" dirty="0">
                    <a:solidFill>
                      <a:schemeClr val="bg1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</a:t>
                </a:r>
                <a:r>
                  <a:rPr lang="en-GB" b="1" dirty="0">
                    <a:solidFill>
                      <a:schemeClr val="bg1"/>
                    </a:solidFill>
                  </a:rPr>
                  <a:t>on the number line? 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650" y="1498238"/>
                <a:ext cx="7632700" cy="56147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  <a:ln w="28575">
                <a:solidFill>
                  <a:srgbClr val="EC6D7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08914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50" tmFilter="0, 0; .2, .5; .8, .5; 1, 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25" autoRev="1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4" grpId="0" animBg="1"/>
      <p:bldP spid="55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5B475AF1-A2D9-405D-9A4E-DDB3E94840EF}"/>
              </a:ext>
            </a:extLst>
          </p:cNvPr>
          <p:cNvSpPr txBox="1"/>
          <p:nvPr/>
        </p:nvSpPr>
        <p:spPr>
          <a:xfrm>
            <a:off x="755650" y="1498239"/>
            <a:ext cx="7632700" cy="4594586"/>
          </a:xfrm>
          <a:prstGeom prst="rect">
            <a:avLst/>
          </a:prstGeom>
          <a:solidFill>
            <a:srgbClr val="F8CACA"/>
          </a:solidFill>
          <a:ln w="28575">
            <a:solidFill>
              <a:srgbClr val="EC6D76"/>
            </a:solidFill>
          </a:ln>
        </p:spPr>
        <p:txBody>
          <a:bodyPr wrap="square" lIns="108000" tIns="108000" rIns="108000" bIns="108000" rtlCol="0">
            <a:noAutofit/>
          </a:bodyPr>
          <a:lstStyle/>
          <a:p>
            <a:pPr algn="ctr"/>
            <a:endParaRPr lang="en-GB" b="1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BE9A73-828E-47F6-B9F6-7EDF3A0C4E8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56" b="40260"/>
          <a:stretch/>
        </p:blipFill>
        <p:spPr>
          <a:xfrm>
            <a:off x="3141513" y="2068420"/>
            <a:ext cx="5236678" cy="4012735"/>
          </a:xfrm>
          <a:prstGeom prst="rect">
            <a:avLst/>
          </a:prstGeom>
        </p:spPr>
      </p:pic>
      <p:sp>
        <p:nvSpPr>
          <p:cNvPr id="97" name="Rectangle 96"/>
          <p:cNvSpPr/>
          <p:nvPr/>
        </p:nvSpPr>
        <p:spPr>
          <a:xfrm>
            <a:off x="3451091" y="670981"/>
            <a:ext cx="976684" cy="337100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7429" y="670981"/>
            <a:ext cx="3003662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Fractions on a Number Line </a:t>
            </a:r>
          </a:p>
        </p:txBody>
      </p:sp>
      <p:cxnSp>
        <p:nvCxnSpPr>
          <p:cNvPr id="103" name="Straight Connector 102"/>
          <p:cNvCxnSpPr/>
          <p:nvPr/>
        </p:nvCxnSpPr>
        <p:spPr>
          <a:xfrm>
            <a:off x="3451091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755650" y="1498238"/>
                <a:ext cx="7632700" cy="561473"/>
              </a:xfrm>
              <a:prstGeom prst="rect">
                <a:avLst/>
              </a:prstGeom>
              <a:solidFill>
                <a:srgbClr val="EC6D76"/>
              </a:solidFill>
              <a:ln w="28575">
                <a:solidFill>
                  <a:srgbClr val="EC6D76"/>
                </a:solidFill>
              </a:ln>
            </p:spPr>
            <p:txBody>
              <a:bodyPr wrap="square" lIns="108000" tIns="108000" rIns="108000" bIns="108000" rtlCol="0">
                <a:spAutoFit/>
              </a:bodyPr>
              <a:lstStyle/>
              <a:p>
                <a:pPr algn="ctr"/>
                <a:r>
                  <a:rPr lang="en-GB" b="1" dirty="0">
                    <a:solidFill>
                      <a:schemeClr val="bg1"/>
                    </a:solidFill>
                  </a:rPr>
                  <a:t>Which letter shows the correct position of</a:t>
                </a:r>
                <a:r>
                  <a:rPr lang="en-GB" sz="1400" b="1" dirty="0">
                    <a:solidFill>
                      <a:schemeClr val="bg1"/>
                    </a:solidFill>
                  </a:rPr>
                  <a:t> </a:t>
                </a:r>
                <a:r>
                  <a:rPr lang="en-GB" sz="1400" b="1" dirty="0">
                    <a:solidFill>
                      <a:schemeClr val="bg1"/>
                    </a:solidFill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4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400" b="1" i="0" smtClean="0">
                            <a:solidFill>
                              <a:schemeClr val="bg1"/>
                            </a:solidFill>
                            <a:cs typeface="Times New Roman" panose="02020603050405020304" pitchFamily="18" charset="0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400" b="1" i="0" smtClean="0">
                            <a:solidFill>
                              <a:schemeClr val="bg1"/>
                            </a:solidFill>
                            <a:cs typeface="Times New Roman" panose="02020603050405020304" pitchFamily="18" charset="0"/>
                          </a:rPr>
                          <m:t>18</m:t>
                        </m:r>
                      </m:den>
                    </m:f>
                  </m:oMath>
                </a14:m>
                <a:r>
                  <a:rPr lang="en-GB" sz="1400" b="1" dirty="0">
                    <a:solidFill>
                      <a:schemeClr val="bg1"/>
                    </a:solidFill>
                    <a:ea typeface="Calibri" panose="020F0502020204030204" pitchFamily="34" charset="0"/>
                    <a:cs typeface="Times New Roman" panose="02020603050405020304" pitchFamily="18" charset="0"/>
                  </a:rPr>
                  <a:t>  </a:t>
                </a:r>
                <a:r>
                  <a:rPr lang="en-GB" b="1" dirty="0">
                    <a:solidFill>
                      <a:schemeClr val="bg1"/>
                    </a:solidFill>
                  </a:rPr>
                  <a:t>on the number line? 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650" y="1498238"/>
                <a:ext cx="7632700" cy="56147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  <a:ln w="28575">
                <a:solidFill>
                  <a:srgbClr val="EC6D7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9" name="Table 4">
            <a:extLst>
              <a:ext uri="{FF2B5EF4-FFF2-40B4-BE49-F238E27FC236}">
                <a16:creationId xmlns:a16="http://schemas.microsoft.com/office/drawing/2014/main" id="{AEBA486E-2A58-4677-8847-8B4BEC179E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959162"/>
              </p:ext>
            </p:extLst>
          </p:nvPr>
        </p:nvGraphicFramePr>
        <p:xfrm>
          <a:off x="3740830" y="4014687"/>
          <a:ext cx="4069668" cy="37667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78278">
                  <a:extLst>
                    <a:ext uri="{9D8B030D-6E8A-4147-A177-3AD203B41FA5}">
                      <a16:colId xmlns:a16="http://schemas.microsoft.com/office/drawing/2014/main" val="4245502389"/>
                    </a:ext>
                  </a:extLst>
                </a:gridCol>
                <a:gridCol w="678278">
                  <a:extLst>
                    <a:ext uri="{9D8B030D-6E8A-4147-A177-3AD203B41FA5}">
                      <a16:colId xmlns:a16="http://schemas.microsoft.com/office/drawing/2014/main" val="3241843071"/>
                    </a:ext>
                  </a:extLst>
                </a:gridCol>
                <a:gridCol w="678278">
                  <a:extLst>
                    <a:ext uri="{9D8B030D-6E8A-4147-A177-3AD203B41FA5}">
                      <a16:colId xmlns:a16="http://schemas.microsoft.com/office/drawing/2014/main" val="1957939610"/>
                    </a:ext>
                  </a:extLst>
                </a:gridCol>
                <a:gridCol w="678278">
                  <a:extLst>
                    <a:ext uri="{9D8B030D-6E8A-4147-A177-3AD203B41FA5}">
                      <a16:colId xmlns:a16="http://schemas.microsoft.com/office/drawing/2014/main" val="2158096150"/>
                    </a:ext>
                  </a:extLst>
                </a:gridCol>
                <a:gridCol w="678278">
                  <a:extLst>
                    <a:ext uri="{9D8B030D-6E8A-4147-A177-3AD203B41FA5}">
                      <a16:colId xmlns:a16="http://schemas.microsoft.com/office/drawing/2014/main" val="2866985048"/>
                    </a:ext>
                  </a:extLst>
                </a:gridCol>
                <a:gridCol w="678278">
                  <a:extLst>
                    <a:ext uri="{9D8B030D-6E8A-4147-A177-3AD203B41FA5}">
                      <a16:colId xmlns:a16="http://schemas.microsoft.com/office/drawing/2014/main" val="1062847341"/>
                    </a:ext>
                  </a:extLst>
                </a:gridCol>
              </a:tblGrid>
              <a:tr h="376678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475" marR="95475" marT="47738" marB="4773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475" marR="95475" marT="47738" marB="4773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475" marR="95475" marT="47738" marB="4773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475" marR="95475" marT="47738" marB="4773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475" marR="95475" marT="47738" marB="4773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475" marR="95475" marT="47738" marB="4773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18949503"/>
                  </a:ext>
                </a:extLst>
              </a:tr>
            </a:tbl>
          </a:graphicData>
        </a:graphic>
      </p:graphicFrame>
      <p:sp>
        <p:nvSpPr>
          <p:cNvPr id="11" name="Rectangle 10">
            <a:extLst>
              <a:ext uri="{FF2B5EF4-FFF2-40B4-BE49-F238E27FC236}">
                <a16:creationId xmlns:a16="http://schemas.microsoft.com/office/drawing/2014/main" id="{E896C45D-6F22-4A1C-9777-2F8BE86005D9}"/>
              </a:ext>
            </a:extLst>
          </p:cNvPr>
          <p:cNvSpPr/>
          <p:nvPr/>
        </p:nvSpPr>
        <p:spPr>
          <a:xfrm>
            <a:off x="3441566" y="3427231"/>
            <a:ext cx="5869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ea typeface="Calibri" panose="020F0502020204030204" pitchFamily="34" charset="0"/>
                <a:cs typeface="Times New Roman" panose="02020603050405020304" pitchFamily="18" charset="0"/>
              </a:rPr>
              <a:t>0</a:t>
            </a:r>
            <a:endParaRPr lang="en-GB" sz="320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B11AE28-3639-468B-BA18-B9A6D59E7F83}"/>
              </a:ext>
            </a:extLst>
          </p:cNvPr>
          <p:cNvSpPr/>
          <p:nvPr/>
        </p:nvSpPr>
        <p:spPr>
          <a:xfrm>
            <a:off x="5482176" y="3427231"/>
            <a:ext cx="5869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endParaRPr lang="en-GB" sz="320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22FCF2C-48CE-4B9E-8970-4D32CF775F18}"/>
              </a:ext>
            </a:extLst>
          </p:cNvPr>
          <p:cNvSpPr/>
          <p:nvPr/>
        </p:nvSpPr>
        <p:spPr>
          <a:xfrm>
            <a:off x="7521857" y="3427231"/>
            <a:ext cx="5869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en-GB" sz="320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682769D-04E6-4018-B801-4D48215E1048}"/>
              </a:ext>
            </a:extLst>
          </p:cNvPr>
          <p:cNvSpPr/>
          <p:nvPr/>
        </p:nvSpPr>
        <p:spPr>
          <a:xfrm>
            <a:off x="6196473" y="4400074"/>
            <a:ext cx="51166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endParaRPr lang="en-GB" sz="2000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9561DED-D47E-4721-A6E0-A9F7D8BDF143}"/>
              </a:ext>
            </a:extLst>
          </p:cNvPr>
          <p:cNvSpPr/>
          <p:nvPr/>
        </p:nvSpPr>
        <p:spPr>
          <a:xfrm>
            <a:off x="6880375" y="4400074"/>
            <a:ext cx="51166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endParaRPr lang="en-GB" sz="2000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8B6630E-0D28-460A-8FE1-A3C429F6859D}"/>
              </a:ext>
            </a:extLst>
          </p:cNvPr>
          <p:cNvSpPr/>
          <p:nvPr/>
        </p:nvSpPr>
        <p:spPr>
          <a:xfrm>
            <a:off x="7218400" y="4400074"/>
            <a:ext cx="51166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ea typeface="Calibri" panose="020F0502020204030204" pitchFamily="34" charset="0"/>
                <a:cs typeface="Times New Roman" panose="02020603050405020304" pitchFamily="18" charset="0"/>
              </a:rPr>
              <a:t>F</a:t>
            </a:r>
            <a:endParaRPr lang="en-GB" sz="2000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8D5FAC9-0CA2-470A-9CFF-D878D7E1EBFF}"/>
              </a:ext>
            </a:extLst>
          </p:cNvPr>
          <p:cNvSpPr/>
          <p:nvPr/>
        </p:nvSpPr>
        <p:spPr>
          <a:xfrm>
            <a:off x="3884368" y="4400074"/>
            <a:ext cx="3905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endParaRPr lang="en-GB" sz="2000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5438B8B-295F-470E-BC9E-E347C6EB8BD9}"/>
              </a:ext>
            </a:extLst>
          </p:cNvPr>
          <p:cNvSpPr/>
          <p:nvPr/>
        </p:nvSpPr>
        <p:spPr>
          <a:xfrm>
            <a:off x="4835973" y="4400074"/>
            <a:ext cx="51166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endParaRPr lang="en-GB" sz="2000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47D86FF-A51E-4DB5-959F-93381C34C6D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05" r="15661" b="9346"/>
          <a:stretch/>
        </p:blipFill>
        <p:spPr>
          <a:xfrm>
            <a:off x="772158" y="2313082"/>
            <a:ext cx="2365545" cy="3768073"/>
          </a:xfrm>
          <a:prstGeom prst="rect">
            <a:avLst/>
          </a:prstGeom>
        </p:spPr>
      </p:pic>
      <p:sp>
        <p:nvSpPr>
          <p:cNvPr id="39" name="Rectangle 38">
            <a:extLst>
              <a:ext uri="{FF2B5EF4-FFF2-40B4-BE49-F238E27FC236}">
                <a16:creationId xmlns:a16="http://schemas.microsoft.com/office/drawing/2014/main" id="{1F44E26C-5350-4B37-8147-DDBE3AD75EDD}"/>
              </a:ext>
            </a:extLst>
          </p:cNvPr>
          <p:cNvSpPr/>
          <p:nvPr/>
        </p:nvSpPr>
        <p:spPr>
          <a:xfrm>
            <a:off x="4170536" y="4400074"/>
            <a:ext cx="51166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ea typeface="Calibri" panose="020F0502020204030204" pitchFamily="34" charset="0"/>
                <a:cs typeface="Times New Roman" panose="02020603050405020304" pitchFamily="18" charset="0"/>
              </a:rPr>
              <a:t>B</a:t>
            </a:r>
            <a:endParaRPr lang="en-GB" sz="2000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2EC593B1-E8AE-4D3D-9EE9-F502E6601250}"/>
              </a:ext>
            </a:extLst>
          </p:cNvPr>
          <p:cNvSpPr/>
          <p:nvPr/>
        </p:nvSpPr>
        <p:spPr>
          <a:xfrm>
            <a:off x="3884362" y="4419124"/>
            <a:ext cx="400110" cy="400110"/>
          </a:xfrm>
          <a:prstGeom prst="ellipse">
            <a:avLst/>
          </a:prstGeom>
          <a:noFill/>
          <a:ln w="38100">
            <a:solidFill>
              <a:srgbClr val="0195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CCB9165C-C8E5-4342-9DD4-9DC7263BA93B}"/>
              </a:ext>
            </a:extLst>
          </p:cNvPr>
          <p:cNvSpPr/>
          <p:nvPr/>
        </p:nvSpPr>
        <p:spPr>
          <a:xfrm>
            <a:off x="3885011" y="4406785"/>
            <a:ext cx="3905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dirty="0"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4191132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50" tmFilter="0, 0; .2, .5; .8, .5; 1, 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25" autoRev="1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4" grpId="0" animBg="1"/>
      <p:bldP spid="42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extBox 40">
            <a:extLst>
              <a:ext uri="{FF2B5EF4-FFF2-40B4-BE49-F238E27FC236}">
                <a16:creationId xmlns:a16="http://schemas.microsoft.com/office/drawing/2014/main" id="{74C74B07-883E-4384-B15D-A140C3339762}"/>
              </a:ext>
            </a:extLst>
          </p:cNvPr>
          <p:cNvSpPr txBox="1"/>
          <p:nvPr/>
        </p:nvSpPr>
        <p:spPr>
          <a:xfrm>
            <a:off x="755650" y="1498239"/>
            <a:ext cx="7632700" cy="4594586"/>
          </a:xfrm>
          <a:prstGeom prst="rect">
            <a:avLst/>
          </a:prstGeom>
          <a:solidFill>
            <a:srgbClr val="F8CACA"/>
          </a:solidFill>
          <a:ln w="28575">
            <a:solidFill>
              <a:srgbClr val="EC6D76"/>
            </a:solidFill>
          </a:ln>
        </p:spPr>
        <p:txBody>
          <a:bodyPr wrap="square" lIns="108000" tIns="108000" rIns="108000" bIns="108000" rtlCol="0">
            <a:noAutofit/>
          </a:bodyPr>
          <a:lstStyle/>
          <a:p>
            <a:pPr algn="ctr"/>
            <a:endParaRPr lang="en-GB" b="1" dirty="0">
              <a:solidFill>
                <a:schemeClr val="bg1"/>
              </a:solidFill>
            </a:endParaRP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2566910B-E087-49E9-9ADF-D2931D2541F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56" b="40260"/>
          <a:stretch/>
        </p:blipFill>
        <p:spPr>
          <a:xfrm>
            <a:off x="3141513" y="2068420"/>
            <a:ext cx="5236678" cy="4012735"/>
          </a:xfrm>
          <a:prstGeom prst="rect">
            <a:avLst/>
          </a:prstGeom>
        </p:spPr>
      </p:pic>
      <p:graphicFrame>
        <p:nvGraphicFramePr>
          <p:cNvPr id="43" name="Table 4">
            <a:extLst>
              <a:ext uri="{FF2B5EF4-FFF2-40B4-BE49-F238E27FC236}">
                <a16:creationId xmlns:a16="http://schemas.microsoft.com/office/drawing/2014/main" id="{E21EF36C-6212-4BB4-B8A2-57AEF595812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740830" y="4014687"/>
          <a:ext cx="4069668" cy="37667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78278">
                  <a:extLst>
                    <a:ext uri="{9D8B030D-6E8A-4147-A177-3AD203B41FA5}">
                      <a16:colId xmlns:a16="http://schemas.microsoft.com/office/drawing/2014/main" val="4245502389"/>
                    </a:ext>
                  </a:extLst>
                </a:gridCol>
                <a:gridCol w="678278">
                  <a:extLst>
                    <a:ext uri="{9D8B030D-6E8A-4147-A177-3AD203B41FA5}">
                      <a16:colId xmlns:a16="http://schemas.microsoft.com/office/drawing/2014/main" val="3241843071"/>
                    </a:ext>
                  </a:extLst>
                </a:gridCol>
                <a:gridCol w="678278">
                  <a:extLst>
                    <a:ext uri="{9D8B030D-6E8A-4147-A177-3AD203B41FA5}">
                      <a16:colId xmlns:a16="http://schemas.microsoft.com/office/drawing/2014/main" val="1957939610"/>
                    </a:ext>
                  </a:extLst>
                </a:gridCol>
                <a:gridCol w="678278">
                  <a:extLst>
                    <a:ext uri="{9D8B030D-6E8A-4147-A177-3AD203B41FA5}">
                      <a16:colId xmlns:a16="http://schemas.microsoft.com/office/drawing/2014/main" val="2158096150"/>
                    </a:ext>
                  </a:extLst>
                </a:gridCol>
                <a:gridCol w="678278">
                  <a:extLst>
                    <a:ext uri="{9D8B030D-6E8A-4147-A177-3AD203B41FA5}">
                      <a16:colId xmlns:a16="http://schemas.microsoft.com/office/drawing/2014/main" val="2866985048"/>
                    </a:ext>
                  </a:extLst>
                </a:gridCol>
                <a:gridCol w="678278">
                  <a:extLst>
                    <a:ext uri="{9D8B030D-6E8A-4147-A177-3AD203B41FA5}">
                      <a16:colId xmlns:a16="http://schemas.microsoft.com/office/drawing/2014/main" val="1062847341"/>
                    </a:ext>
                  </a:extLst>
                </a:gridCol>
              </a:tblGrid>
              <a:tr h="376678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475" marR="95475" marT="47738" marB="4773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475" marR="95475" marT="47738" marB="4773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475" marR="95475" marT="47738" marB="4773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475" marR="95475" marT="47738" marB="4773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475" marR="95475" marT="47738" marB="4773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475" marR="95475" marT="47738" marB="4773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18949503"/>
                  </a:ext>
                </a:extLst>
              </a:tr>
            </a:tbl>
          </a:graphicData>
        </a:graphic>
      </p:graphicFrame>
      <p:sp>
        <p:nvSpPr>
          <p:cNvPr id="44" name="Rectangle 43">
            <a:extLst>
              <a:ext uri="{FF2B5EF4-FFF2-40B4-BE49-F238E27FC236}">
                <a16:creationId xmlns:a16="http://schemas.microsoft.com/office/drawing/2014/main" id="{8B8E5050-0A87-442A-AD17-2B5A2D66B7D6}"/>
              </a:ext>
            </a:extLst>
          </p:cNvPr>
          <p:cNvSpPr/>
          <p:nvPr/>
        </p:nvSpPr>
        <p:spPr>
          <a:xfrm>
            <a:off x="3441566" y="3427231"/>
            <a:ext cx="5869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ea typeface="Calibri" panose="020F0502020204030204" pitchFamily="34" charset="0"/>
                <a:cs typeface="Times New Roman" panose="02020603050405020304" pitchFamily="18" charset="0"/>
              </a:rPr>
              <a:t>0</a:t>
            </a:r>
            <a:endParaRPr lang="en-GB" sz="3200" dirty="0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FA1CE33C-9596-4B52-BCBF-0CA621C54B76}"/>
              </a:ext>
            </a:extLst>
          </p:cNvPr>
          <p:cNvSpPr/>
          <p:nvPr/>
        </p:nvSpPr>
        <p:spPr>
          <a:xfrm>
            <a:off x="5482176" y="3427231"/>
            <a:ext cx="5869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endParaRPr lang="en-GB" sz="3200" dirty="0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AB72929F-8BDF-4B9E-9535-123F6E24539D}"/>
              </a:ext>
            </a:extLst>
          </p:cNvPr>
          <p:cNvSpPr/>
          <p:nvPr/>
        </p:nvSpPr>
        <p:spPr>
          <a:xfrm>
            <a:off x="7521857" y="3427231"/>
            <a:ext cx="5869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en-GB" sz="3200" dirty="0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357BD45A-601F-4A3B-85EF-7B241D2A7859}"/>
              </a:ext>
            </a:extLst>
          </p:cNvPr>
          <p:cNvSpPr/>
          <p:nvPr/>
        </p:nvSpPr>
        <p:spPr>
          <a:xfrm>
            <a:off x="6196473" y="4400074"/>
            <a:ext cx="51166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endParaRPr lang="en-GB" sz="2000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5A4E726C-A0AB-4389-8459-E12C2BAA8E49}"/>
              </a:ext>
            </a:extLst>
          </p:cNvPr>
          <p:cNvSpPr/>
          <p:nvPr/>
        </p:nvSpPr>
        <p:spPr>
          <a:xfrm>
            <a:off x="6880375" y="4400074"/>
            <a:ext cx="51166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endParaRPr lang="en-GB" sz="2000" dirty="0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E5D02183-4CC2-4EC8-8924-34AE35754F25}"/>
              </a:ext>
            </a:extLst>
          </p:cNvPr>
          <p:cNvSpPr/>
          <p:nvPr/>
        </p:nvSpPr>
        <p:spPr>
          <a:xfrm>
            <a:off x="7218400" y="4400074"/>
            <a:ext cx="51166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ea typeface="Calibri" panose="020F0502020204030204" pitchFamily="34" charset="0"/>
                <a:cs typeface="Times New Roman" panose="02020603050405020304" pitchFamily="18" charset="0"/>
              </a:rPr>
              <a:t>F</a:t>
            </a:r>
            <a:endParaRPr lang="en-GB" sz="2000" dirty="0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326DA99A-9549-48C5-889E-CF3F0B6AD207}"/>
              </a:ext>
            </a:extLst>
          </p:cNvPr>
          <p:cNvSpPr/>
          <p:nvPr/>
        </p:nvSpPr>
        <p:spPr>
          <a:xfrm>
            <a:off x="3884368" y="4400074"/>
            <a:ext cx="3905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endParaRPr lang="en-GB" sz="2000" dirty="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F6AFD3B1-AC44-4253-A229-6FEBC600563E}"/>
              </a:ext>
            </a:extLst>
          </p:cNvPr>
          <p:cNvSpPr/>
          <p:nvPr/>
        </p:nvSpPr>
        <p:spPr>
          <a:xfrm>
            <a:off x="4835973" y="4400074"/>
            <a:ext cx="51166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endParaRPr lang="en-GB" sz="2000" dirty="0"/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A73F36DF-2B41-4191-A023-C9E38B33DB6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8" r="13792"/>
          <a:stretch/>
        </p:blipFill>
        <p:spPr>
          <a:xfrm>
            <a:off x="775333" y="2427581"/>
            <a:ext cx="2356021" cy="3654640"/>
          </a:xfrm>
          <a:prstGeom prst="rect">
            <a:avLst/>
          </a:prstGeom>
        </p:spPr>
      </p:pic>
      <p:sp>
        <p:nvSpPr>
          <p:cNvPr id="53" name="Rectangle 52">
            <a:extLst>
              <a:ext uri="{FF2B5EF4-FFF2-40B4-BE49-F238E27FC236}">
                <a16:creationId xmlns:a16="http://schemas.microsoft.com/office/drawing/2014/main" id="{DD2FBE2A-9DEA-4205-938C-6AD2D6E6F40D}"/>
              </a:ext>
            </a:extLst>
          </p:cNvPr>
          <p:cNvSpPr/>
          <p:nvPr/>
        </p:nvSpPr>
        <p:spPr>
          <a:xfrm>
            <a:off x="4170536" y="4400074"/>
            <a:ext cx="51166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ea typeface="Calibri" panose="020F0502020204030204" pitchFamily="34" charset="0"/>
                <a:cs typeface="Times New Roman" panose="02020603050405020304" pitchFamily="18" charset="0"/>
              </a:rPr>
              <a:t>B</a:t>
            </a:r>
            <a:endParaRPr lang="en-GB" sz="2000" dirty="0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879909F1-E320-4950-B435-98D2DD6B8C63}"/>
              </a:ext>
            </a:extLst>
          </p:cNvPr>
          <p:cNvSpPr/>
          <p:nvPr/>
        </p:nvSpPr>
        <p:spPr>
          <a:xfrm>
            <a:off x="7274176" y="4409599"/>
            <a:ext cx="400110" cy="400110"/>
          </a:xfrm>
          <a:prstGeom prst="ellipse">
            <a:avLst/>
          </a:prstGeom>
          <a:noFill/>
          <a:ln w="38100">
            <a:solidFill>
              <a:srgbClr val="0195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B1DB88E4-35C3-41F9-9C01-08D4D5967906}"/>
              </a:ext>
            </a:extLst>
          </p:cNvPr>
          <p:cNvSpPr/>
          <p:nvPr/>
        </p:nvSpPr>
        <p:spPr>
          <a:xfrm>
            <a:off x="7283706" y="4401938"/>
            <a:ext cx="3905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dirty="0">
                <a:ea typeface="Calibri" panose="020F0502020204030204" pitchFamily="34" charset="0"/>
                <a:cs typeface="Times New Roman" panose="02020603050405020304" pitchFamily="18" charset="0"/>
              </a:rPr>
              <a:t>F</a:t>
            </a:r>
            <a:endParaRPr lang="en-GB" sz="2000" b="1" dirty="0"/>
          </a:p>
        </p:txBody>
      </p:sp>
      <p:sp>
        <p:nvSpPr>
          <p:cNvPr id="97" name="Rectangle 96"/>
          <p:cNvSpPr/>
          <p:nvPr/>
        </p:nvSpPr>
        <p:spPr>
          <a:xfrm>
            <a:off x="3451091" y="670981"/>
            <a:ext cx="976684" cy="337100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7429" y="670981"/>
            <a:ext cx="3003662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Fractions on a Number Line </a:t>
            </a:r>
          </a:p>
        </p:txBody>
      </p:sp>
      <p:cxnSp>
        <p:nvCxnSpPr>
          <p:cNvPr id="103" name="Straight Connector 102"/>
          <p:cNvCxnSpPr/>
          <p:nvPr/>
        </p:nvCxnSpPr>
        <p:spPr>
          <a:xfrm>
            <a:off x="3451091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755650" y="1498238"/>
                <a:ext cx="7632700" cy="561473"/>
              </a:xfrm>
              <a:prstGeom prst="rect">
                <a:avLst/>
              </a:prstGeom>
              <a:solidFill>
                <a:srgbClr val="EC6D76"/>
              </a:solidFill>
              <a:ln w="28575">
                <a:solidFill>
                  <a:srgbClr val="EC6D76"/>
                </a:solidFill>
              </a:ln>
            </p:spPr>
            <p:txBody>
              <a:bodyPr wrap="square" lIns="108000" tIns="108000" rIns="108000" bIns="108000" rtlCol="0">
                <a:spAutoFit/>
              </a:bodyPr>
              <a:lstStyle/>
              <a:p>
                <a:pPr algn="ctr"/>
                <a:r>
                  <a:rPr lang="en-GB" b="1" dirty="0">
                    <a:solidFill>
                      <a:schemeClr val="bg1"/>
                    </a:solidFill>
                  </a:rPr>
                  <a:t>Which letter shows the correct position of 1</a:t>
                </a:r>
                <a:r>
                  <a:rPr lang="en-GB" sz="1400" b="1" dirty="0">
                    <a:solidFill>
                      <a:schemeClr val="bg1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4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400" b="1" i="0" smtClean="0">
                            <a:solidFill>
                              <a:schemeClr val="bg1"/>
                            </a:solidFill>
                            <a:cs typeface="Times New Roman" panose="02020603050405020304" pitchFamily="18" charset="0"/>
                          </a:rPr>
                          <m:t>15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400" b="1" i="0" smtClean="0">
                            <a:solidFill>
                              <a:schemeClr val="bg1"/>
                            </a:solidFill>
                            <a:cs typeface="Times New Roman" panose="02020603050405020304" pitchFamily="18" charset="0"/>
                          </a:rPr>
                          <m:t>18</m:t>
                        </m:r>
                      </m:den>
                    </m:f>
                  </m:oMath>
                </a14:m>
                <a:r>
                  <a:rPr lang="en-GB" sz="1400" b="1" dirty="0">
                    <a:solidFill>
                      <a:schemeClr val="bg1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</a:t>
                </a:r>
                <a:r>
                  <a:rPr lang="en-GB" b="1" dirty="0">
                    <a:solidFill>
                      <a:schemeClr val="bg1"/>
                    </a:solidFill>
                  </a:rPr>
                  <a:t>on the number line? 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650" y="1498238"/>
                <a:ext cx="7632700" cy="56147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  <a:ln w="28575">
                <a:solidFill>
                  <a:srgbClr val="EC6D7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04245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50" tmFilter="0, 0; .2, .5; .8, .5; 1, 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25" autoRev="1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4" grpId="0" animBg="1"/>
      <p:bldP spid="55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extBox 40">
            <a:extLst>
              <a:ext uri="{FF2B5EF4-FFF2-40B4-BE49-F238E27FC236}">
                <a16:creationId xmlns:a16="http://schemas.microsoft.com/office/drawing/2014/main" id="{74C74B07-883E-4384-B15D-A140C3339762}"/>
              </a:ext>
            </a:extLst>
          </p:cNvPr>
          <p:cNvSpPr txBox="1"/>
          <p:nvPr/>
        </p:nvSpPr>
        <p:spPr>
          <a:xfrm>
            <a:off x="755650" y="1498239"/>
            <a:ext cx="7632700" cy="4594586"/>
          </a:xfrm>
          <a:prstGeom prst="rect">
            <a:avLst/>
          </a:prstGeom>
          <a:solidFill>
            <a:srgbClr val="F8CACA"/>
          </a:solidFill>
          <a:ln w="28575">
            <a:solidFill>
              <a:srgbClr val="EC6D76"/>
            </a:solidFill>
          </a:ln>
        </p:spPr>
        <p:txBody>
          <a:bodyPr wrap="square" lIns="108000" tIns="108000" rIns="108000" bIns="108000" rtlCol="0">
            <a:noAutofit/>
          </a:bodyPr>
          <a:lstStyle/>
          <a:p>
            <a:pPr algn="ctr"/>
            <a:endParaRPr lang="en-GB" b="1" dirty="0">
              <a:solidFill>
                <a:schemeClr val="bg1"/>
              </a:solidFill>
            </a:endParaRP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2566910B-E087-49E9-9ADF-D2931D2541F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56" b="40260"/>
          <a:stretch/>
        </p:blipFill>
        <p:spPr>
          <a:xfrm>
            <a:off x="3141513" y="2068420"/>
            <a:ext cx="5236678" cy="4012735"/>
          </a:xfrm>
          <a:prstGeom prst="rect">
            <a:avLst/>
          </a:prstGeom>
        </p:spPr>
      </p:pic>
      <p:graphicFrame>
        <p:nvGraphicFramePr>
          <p:cNvPr id="43" name="Table 4">
            <a:extLst>
              <a:ext uri="{FF2B5EF4-FFF2-40B4-BE49-F238E27FC236}">
                <a16:creationId xmlns:a16="http://schemas.microsoft.com/office/drawing/2014/main" id="{E21EF36C-6212-4BB4-B8A2-57AEF595812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740830" y="4014687"/>
          <a:ext cx="4069668" cy="37667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78278">
                  <a:extLst>
                    <a:ext uri="{9D8B030D-6E8A-4147-A177-3AD203B41FA5}">
                      <a16:colId xmlns:a16="http://schemas.microsoft.com/office/drawing/2014/main" val="4245502389"/>
                    </a:ext>
                  </a:extLst>
                </a:gridCol>
                <a:gridCol w="678278">
                  <a:extLst>
                    <a:ext uri="{9D8B030D-6E8A-4147-A177-3AD203B41FA5}">
                      <a16:colId xmlns:a16="http://schemas.microsoft.com/office/drawing/2014/main" val="3241843071"/>
                    </a:ext>
                  </a:extLst>
                </a:gridCol>
                <a:gridCol w="678278">
                  <a:extLst>
                    <a:ext uri="{9D8B030D-6E8A-4147-A177-3AD203B41FA5}">
                      <a16:colId xmlns:a16="http://schemas.microsoft.com/office/drawing/2014/main" val="1957939610"/>
                    </a:ext>
                  </a:extLst>
                </a:gridCol>
                <a:gridCol w="678278">
                  <a:extLst>
                    <a:ext uri="{9D8B030D-6E8A-4147-A177-3AD203B41FA5}">
                      <a16:colId xmlns:a16="http://schemas.microsoft.com/office/drawing/2014/main" val="2158096150"/>
                    </a:ext>
                  </a:extLst>
                </a:gridCol>
                <a:gridCol w="678278">
                  <a:extLst>
                    <a:ext uri="{9D8B030D-6E8A-4147-A177-3AD203B41FA5}">
                      <a16:colId xmlns:a16="http://schemas.microsoft.com/office/drawing/2014/main" val="2866985048"/>
                    </a:ext>
                  </a:extLst>
                </a:gridCol>
                <a:gridCol w="678278">
                  <a:extLst>
                    <a:ext uri="{9D8B030D-6E8A-4147-A177-3AD203B41FA5}">
                      <a16:colId xmlns:a16="http://schemas.microsoft.com/office/drawing/2014/main" val="1062847341"/>
                    </a:ext>
                  </a:extLst>
                </a:gridCol>
              </a:tblGrid>
              <a:tr h="376678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475" marR="95475" marT="47738" marB="4773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475" marR="95475" marT="47738" marB="4773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475" marR="95475" marT="47738" marB="4773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475" marR="95475" marT="47738" marB="4773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475" marR="95475" marT="47738" marB="4773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475" marR="95475" marT="47738" marB="4773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18949503"/>
                  </a:ext>
                </a:extLst>
              </a:tr>
            </a:tbl>
          </a:graphicData>
        </a:graphic>
      </p:graphicFrame>
      <p:sp>
        <p:nvSpPr>
          <p:cNvPr id="44" name="Rectangle 43">
            <a:extLst>
              <a:ext uri="{FF2B5EF4-FFF2-40B4-BE49-F238E27FC236}">
                <a16:creationId xmlns:a16="http://schemas.microsoft.com/office/drawing/2014/main" id="{8B8E5050-0A87-442A-AD17-2B5A2D66B7D6}"/>
              </a:ext>
            </a:extLst>
          </p:cNvPr>
          <p:cNvSpPr/>
          <p:nvPr/>
        </p:nvSpPr>
        <p:spPr>
          <a:xfrm>
            <a:off x="3441566" y="3427231"/>
            <a:ext cx="5869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ea typeface="Calibri" panose="020F0502020204030204" pitchFamily="34" charset="0"/>
                <a:cs typeface="Times New Roman" panose="02020603050405020304" pitchFamily="18" charset="0"/>
              </a:rPr>
              <a:t>0</a:t>
            </a:r>
            <a:endParaRPr lang="en-GB" sz="3200" dirty="0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FA1CE33C-9596-4B52-BCBF-0CA621C54B76}"/>
              </a:ext>
            </a:extLst>
          </p:cNvPr>
          <p:cNvSpPr/>
          <p:nvPr/>
        </p:nvSpPr>
        <p:spPr>
          <a:xfrm>
            <a:off x="5482176" y="3427231"/>
            <a:ext cx="5869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endParaRPr lang="en-GB" sz="3200" dirty="0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AB72929F-8BDF-4B9E-9535-123F6E24539D}"/>
              </a:ext>
            </a:extLst>
          </p:cNvPr>
          <p:cNvSpPr/>
          <p:nvPr/>
        </p:nvSpPr>
        <p:spPr>
          <a:xfrm>
            <a:off x="7521857" y="3427231"/>
            <a:ext cx="5869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en-GB" sz="3200" dirty="0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357BD45A-601F-4A3B-85EF-7B241D2A7859}"/>
              </a:ext>
            </a:extLst>
          </p:cNvPr>
          <p:cNvSpPr/>
          <p:nvPr/>
        </p:nvSpPr>
        <p:spPr>
          <a:xfrm>
            <a:off x="6196473" y="4400074"/>
            <a:ext cx="51166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endParaRPr lang="en-GB" sz="2000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5A4E726C-A0AB-4389-8459-E12C2BAA8E49}"/>
              </a:ext>
            </a:extLst>
          </p:cNvPr>
          <p:cNvSpPr/>
          <p:nvPr/>
        </p:nvSpPr>
        <p:spPr>
          <a:xfrm>
            <a:off x="6880375" y="4400074"/>
            <a:ext cx="51166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endParaRPr lang="en-GB" sz="2000" dirty="0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E5D02183-4CC2-4EC8-8924-34AE35754F25}"/>
              </a:ext>
            </a:extLst>
          </p:cNvPr>
          <p:cNvSpPr/>
          <p:nvPr/>
        </p:nvSpPr>
        <p:spPr>
          <a:xfrm>
            <a:off x="7218400" y="4400074"/>
            <a:ext cx="51166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ea typeface="Calibri" panose="020F0502020204030204" pitchFamily="34" charset="0"/>
                <a:cs typeface="Times New Roman" panose="02020603050405020304" pitchFamily="18" charset="0"/>
              </a:rPr>
              <a:t>F</a:t>
            </a:r>
            <a:endParaRPr lang="en-GB" sz="2000" dirty="0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326DA99A-9549-48C5-889E-CF3F0B6AD207}"/>
              </a:ext>
            </a:extLst>
          </p:cNvPr>
          <p:cNvSpPr/>
          <p:nvPr/>
        </p:nvSpPr>
        <p:spPr>
          <a:xfrm>
            <a:off x="3884368" y="4400074"/>
            <a:ext cx="3905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endParaRPr lang="en-GB" sz="2000" dirty="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F6AFD3B1-AC44-4253-A229-6FEBC600563E}"/>
              </a:ext>
            </a:extLst>
          </p:cNvPr>
          <p:cNvSpPr/>
          <p:nvPr/>
        </p:nvSpPr>
        <p:spPr>
          <a:xfrm>
            <a:off x="4835973" y="4400074"/>
            <a:ext cx="51166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endParaRPr lang="en-GB" sz="2000" dirty="0"/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A73F36DF-2B41-4191-A023-C9E38B33DB6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4" r="18117" b="2739"/>
          <a:stretch/>
        </p:blipFill>
        <p:spPr>
          <a:xfrm>
            <a:off x="775333" y="2332308"/>
            <a:ext cx="2364717" cy="3758372"/>
          </a:xfrm>
          <a:prstGeom prst="rect">
            <a:avLst/>
          </a:prstGeom>
        </p:spPr>
      </p:pic>
      <p:sp>
        <p:nvSpPr>
          <p:cNvPr id="53" name="Rectangle 52">
            <a:extLst>
              <a:ext uri="{FF2B5EF4-FFF2-40B4-BE49-F238E27FC236}">
                <a16:creationId xmlns:a16="http://schemas.microsoft.com/office/drawing/2014/main" id="{DD2FBE2A-9DEA-4205-938C-6AD2D6E6F40D}"/>
              </a:ext>
            </a:extLst>
          </p:cNvPr>
          <p:cNvSpPr/>
          <p:nvPr/>
        </p:nvSpPr>
        <p:spPr>
          <a:xfrm>
            <a:off x="4170536" y="4400074"/>
            <a:ext cx="51166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ea typeface="Calibri" panose="020F0502020204030204" pitchFamily="34" charset="0"/>
                <a:cs typeface="Times New Roman" panose="02020603050405020304" pitchFamily="18" charset="0"/>
              </a:rPr>
              <a:t>B</a:t>
            </a:r>
            <a:endParaRPr lang="en-GB" sz="2000" dirty="0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879909F1-E320-4950-B435-98D2DD6B8C63}"/>
              </a:ext>
            </a:extLst>
          </p:cNvPr>
          <p:cNvSpPr/>
          <p:nvPr/>
        </p:nvSpPr>
        <p:spPr>
          <a:xfrm>
            <a:off x="6253512" y="4409599"/>
            <a:ext cx="400110" cy="400110"/>
          </a:xfrm>
          <a:prstGeom prst="ellipse">
            <a:avLst/>
          </a:prstGeom>
          <a:noFill/>
          <a:ln w="38100">
            <a:solidFill>
              <a:srgbClr val="0195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B1DB88E4-35C3-41F9-9C01-08D4D5967906}"/>
              </a:ext>
            </a:extLst>
          </p:cNvPr>
          <p:cNvSpPr/>
          <p:nvPr/>
        </p:nvSpPr>
        <p:spPr>
          <a:xfrm>
            <a:off x="6264505" y="4401938"/>
            <a:ext cx="3905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dirty="0"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endParaRPr lang="en-GB" sz="2000" b="1" dirty="0"/>
          </a:p>
        </p:txBody>
      </p:sp>
      <p:sp>
        <p:nvSpPr>
          <p:cNvPr id="97" name="Rectangle 96"/>
          <p:cNvSpPr/>
          <p:nvPr/>
        </p:nvSpPr>
        <p:spPr>
          <a:xfrm>
            <a:off x="3451091" y="670981"/>
            <a:ext cx="976684" cy="337100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7429" y="670981"/>
            <a:ext cx="3003662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Fractions on a Number Line </a:t>
            </a:r>
          </a:p>
        </p:txBody>
      </p:sp>
      <p:cxnSp>
        <p:nvCxnSpPr>
          <p:cNvPr id="103" name="Straight Connector 102"/>
          <p:cNvCxnSpPr/>
          <p:nvPr/>
        </p:nvCxnSpPr>
        <p:spPr>
          <a:xfrm>
            <a:off x="3451091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755650" y="1498238"/>
                <a:ext cx="7632700" cy="561473"/>
              </a:xfrm>
              <a:prstGeom prst="rect">
                <a:avLst/>
              </a:prstGeom>
              <a:solidFill>
                <a:srgbClr val="EC6D76"/>
              </a:solidFill>
              <a:ln w="28575">
                <a:solidFill>
                  <a:srgbClr val="EC6D76"/>
                </a:solidFill>
              </a:ln>
            </p:spPr>
            <p:txBody>
              <a:bodyPr wrap="square" lIns="108000" tIns="108000" rIns="108000" bIns="108000" rtlCol="0">
                <a:spAutoFit/>
              </a:bodyPr>
              <a:lstStyle/>
              <a:p>
                <a:pPr algn="ctr"/>
                <a:r>
                  <a:rPr lang="en-GB" b="1" dirty="0">
                    <a:solidFill>
                      <a:schemeClr val="bg1"/>
                    </a:solidFill>
                  </a:rPr>
                  <a:t>Which letter shows the correct position of 1</a:t>
                </a:r>
                <a:r>
                  <a:rPr lang="en-GB" sz="1400" b="1" dirty="0">
                    <a:solidFill>
                      <a:schemeClr val="bg1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400" b="1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400" b="1" i="0" smtClean="0">
                            <a:solidFill>
                              <a:schemeClr val="bg1"/>
                            </a:solidFill>
                            <a:cs typeface="Times New Roman" panose="02020603050405020304" pitchFamily="18" charset="0"/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400" b="1" i="0" smtClean="0">
                            <a:solidFill>
                              <a:schemeClr val="bg1"/>
                            </a:solidFill>
                            <a:cs typeface="Times New Roman" panose="02020603050405020304" pitchFamily="18" charset="0"/>
                          </a:rPr>
                          <m:t>18</m:t>
                        </m:r>
                      </m:den>
                    </m:f>
                  </m:oMath>
                </a14:m>
                <a:r>
                  <a:rPr lang="en-GB" sz="1400" b="1" dirty="0">
                    <a:solidFill>
                      <a:schemeClr val="bg1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</a:t>
                </a:r>
                <a:r>
                  <a:rPr lang="en-GB" b="1" dirty="0">
                    <a:solidFill>
                      <a:schemeClr val="bg1"/>
                    </a:solidFill>
                  </a:rPr>
                  <a:t>on the number line? 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650" y="1498238"/>
                <a:ext cx="7632700" cy="56147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  <a:ln w="28575">
                <a:solidFill>
                  <a:srgbClr val="EC6D7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92389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50" tmFilter="0, 0; .2, .5; .8, .5; 1, 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25" autoRev="1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54" grpId="0" animBg="1"/>
      <p:bldP spid="55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E970C888-6F78-4CC6-9856-DBA86EA4FE44}"/>
              </a:ext>
            </a:extLst>
          </p:cNvPr>
          <p:cNvSpPr txBox="1"/>
          <p:nvPr/>
        </p:nvSpPr>
        <p:spPr>
          <a:xfrm>
            <a:off x="755650" y="1498239"/>
            <a:ext cx="7632700" cy="2475485"/>
          </a:xfrm>
          <a:prstGeom prst="rect">
            <a:avLst/>
          </a:prstGeom>
          <a:solidFill>
            <a:schemeClr val="bg1"/>
          </a:solidFill>
          <a:ln w="28575">
            <a:solidFill>
              <a:srgbClr val="EC6D76"/>
            </a:solidFill>
          </a:ln>
        </p:spPr>
        <p:txBody>
          <a:bodyPr wrap="square" lIns="108000" tIns="108000" rIns="108000" bIns="108000" rtlCol="0">
            <a:noAutofit/>
          </a:bodyPr>
          <a:lstStyle/>
          <a:p>
            <a:pPr algn="ctr"/>
            <a:endParaRPr lang="en-GB" b="1" dirty="0">
              <a:solidFill>
                <a:schemeClr val="bg1"/>
              </a:solidFill>
            </a:endParaRPr>
          </a:p>
        </p:txBody>
      </p:sp>
      <p:graphicFrame>
        <p:nvGraphicFramePr>
          <p:cNvPr id="7" name="Table 4">
            <a:extLst>
              <a:ext uri="{FF2B5EF4-FFF2-40B4-BE49-F238E27FC236}">
                <a16:creationId xmlns:a16="http://schemas.microsoft.com/office/drawing/2014/main" id="{817436E7-D97B-4D71-97BC-30FF04F1E4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8742311"/>
              </p:ext>
            </p:extLst>
          </p:nvPr>
        </p:nvGraphicFramePr>
        <p:xfrm>
          <a:off x="1441794" y="3283592"/>
          <a:ext cx="6263930" cy="36979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52786">
                  <a:extLst>
                    <a:ext uri="{9D8B030D-6E8A-4147-A177-3AD203B41FA5}">
                      <a16:colId xmlns:a16="http://schemas.microsoft.com/office/drawing/2014/main" val="4245502389"/>
                    </a:ext>
                  </a:extLst>
                </a:gridCol>
                <a:gridCol w="1252786">
                  <a:extLst>
                    <a:ext uri="{9D8B030D-6E8A-4147-A177-3AD203B41FA5}">
                      <a16:colId xmlns:a16="http://schemas.microsoft.com/office/drawing/2014/main" val="3241843071"/>
                    </a:ext>
                  </a:extLst>
                </a:gridCol>
                <a:gridCol w="1252786">
                  <a:extLst>
                    <a:ext uri="{9D8B030D-6E8A-4147-A177-3AD203B41FA5}">
                      <a16:colId xmlns:a16="http://schemas.microsoft.com/office/drawing/2014/main" val="1957939610"/>
                    </a:ext>
                  </a:extLst>
                </a:gridCol>
                <a:gridCol w="1252786">
                  <a:extLst>
                    <a:ext uri="{9D8B030D-6E8A-4147-A177-3AD203B41FA5}">
                      <a16:colId xmlns:a16="http://schemas.microsoft.com/office/drawing/2014/main" val="2158096150"/>
                    </a:ext>
                  </a:extLst>
                </a:gridCol>
                <a:gridCol w="1252786">
                  <a:extLst>
                    <a:ext uri="{9D8B030D-6E8A-4147-A177-3AD203B41FA5}">
                      <a16:colId xmlns:a16="http://schemas.microsoft.com/office/drawing/2014/main" val="286698504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475" marR="95475" marT="47738" marB="4773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475" marR="95475" marT="47738" marB="4773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475" marR="95475" marT="47738" marB="4773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475" marR="95475" marT="47738" marB="4773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475" marR="95475" marT="47738" marB="4773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18949503"/>
                  </a:ext>
                </a:extLst>
              </a:tr>
            </a:tbl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9A2E40B7-63EC-45E3-A896-24EB597A7257}"/>
              </a:ext>
            </a:extLst>
          </p:cNvPr>
          <p:cNvSpPr txBox="1"/>
          <p:nvPr/>
        </p:nvSpPr>
        <p:spPr>
          <a:xfrm>
            <a:off x="755650" y="1498238"/>
            <a:ext cx="7632700" cy="772107"/>
          </a:xfrm>
          <a:prstGeom prst="rect">
            <a:avLst/>
          </a:prstGeom>
          <a:solidFill>
            <a:srgbClr val="EC6D76"/>
          </a:solidFill>
          <a:ln w="28575">
            <a:solidFill>
              <a:srgbClr val="EC6D76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Which fraction is the odd one out?</a:t>
            </a:r>
            <a:br>
              <a:rPr lang="en-GB" b="1" dirty="0">
                <a:solidFill>
                  <a:schemeClr val="bg1"/>
                </a:solidFill>
              </a:rPr>
            </a:br>
            <a:r>
              <a:rPr lang="en-GB" b="1" dirty="0">
                <a:solidFill>
                  <a:schemeClr val="bg1"/>
                </a:solidFill>
              </a:rPr>
              <a:t>Explain your reasoning using the number line.</a:t>
            </a:r>
          </a:p>
        </p:txBody>
      </p:sp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CE99EF6-3869-4937-9CE7-018062C5781D}"/>
              </a:ext>
            </a:extLst>
          </p:cNvPr>
          <p:cNvSpPr/>
          <p:nvPr/>
        </p:nvSpPr>
        <p:spPr>
          <a:xfrm>
            <a:off x="447429" y="670981"/>
            <a:ext cx="3003662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Fractions on a Number Line </a:t>
            </a:r>
          </a:p>
        </p:txBody>
      </p:sp>
      <p:sp>
        <p:nvSpPr>
          <p:cNvPr id="10" name="Rectangle 9"/>
          <p:cNvSpPr/>
          <p:nvPr/>
        </p:nvSpPr>
        <p:spPr>
          <a:xfrm>
            <a:off x="3451091" y="670659"/>
            <a:ext cx="1063301" cy="337100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3451091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4B345B47-AE33-4F50-8EEB-9FDBD842CCB2}"/>
              </a:ext>
            </a:extLst>
          </p:cNvPr>
          <p:cNvSpPr/>
          <p:nvPr/>
        </p:nvSpPr>
        <p:spPr>
          <a:xfrm>
            <a:off x="1148306" y="2570489"/>
            <a:ext cx="586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ea typeface="Calibri" panose="020F0502020204030204" pitchFamily="34" charset="0"/>
                <a:cs typeface="Times New Roman" panose="02020603050405020304" pitchFamily="18" charset="0"/>
              </a:rPr>
              <a:t>0</a:t>
            </a:r>
            <a:endParaRPr lang="en-GB" sz="360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B7D71AC-2948-4FFA-B2EF-F473487949FB}"/>
              </a:ext>
            </a:extLst>
          </p:cNvPr>
          <p:cNvSpPr/>
          <p:nvPr/>
        </p:nvSpPr>
        <p:spPr>
          <a:xfrm>
            <a:off x="7412236" y="2570489"/>
            <a:ext cx="586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endParaRPr lang="en-GB" sz="3600" dirty="0"/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3C0320E5-F4EF-43B4-8EB0-006B16412B65}"/>
              </a:ext>
            </a:extLst>
          </p:cNvPr>
          <p:cNvGrpSpPr/>
          <p:nvPr/>
        </p:nvGrpSpPr>
        <p:grpSpPr>
          <a:xfrm>
            <a:off x="1485900" y="4229100"/>
            <a:ext cx="933450" cy="933450"/>
            <a:chOff x="1485900" y="4229100"/>
            <a:chExt cx="933450" cy="93345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72447BD-50CE-4247-97D5-0B37E5D6419E}"/>
                </a:ext>
              </a:extLst>
            </p:cNvPr>
            <p:cNvSpPr/>
            <p:nvPr/>
          </p:nvSpPr>
          <p:spPr>
            <a:xfrm>
              <a:off x="1485900" y="4229100"/>
              <a:ext cx="933450" cy="93345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EB863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" name="Rectangle 14">
                  <a:extLst>
                    <a:ext uri="{FF2B5EF4-FFF2-40B4-BE49-F238E27FC236}">
                      <a16:creationId xmlns:a16="http://schemas.microsoft.com/office/drawing/2014/main" id="{B34E5173-1A1D-4AD1-AC9A-1E79EA50736A}"/>
                    </a:ext>
                  </a:extLst>
                </p:cNvPr>
                <p:cNvSpPr/>
                <p:nvPr/>
              </p:nvSpPr>
              <p:spPr>
                <a:xfrm>
                  <a:off x="1595819" y="4301647"/>
                  <a:ext cx="713612" cy="788357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GB" sz="24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400" i="0" smtClean="0"/>
                              <m:t>6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400" i="0" smtClean="0"/>
                              <m:t>20</m:t>
                            </m:r>
                          </m:den>
                        </m:f>
                      </m:oMath>
                    </m:oMathPara>
                  </a14:m>
                  <a:endParaRPr lang="en-GB" sz="1200" dirty="0"/>
                </a:p>
              </p:txBody>
            </p:sp>
          </mc:Choice>
          <mc:Fallback xmlns="">
            <p:sp>
              <p:nvSpPr>
                <p:cNvPr id="15" name="Rectangle 14">
                  <a:extLst>
                    <a:ext uri="{FF2B5EF4-FFF2-40B4-BE49-F238E27FC236}">
                      <a16:creationId xmlns:a16="http://schemas.microsoft.com/office/drawing/2014/main" id="{B34E5173-1A1D-4AD1-AC9A-1E79EA50736A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595819" y="4301647"/>
                  <a:ext cx="713612" cy="788357"/>
                </a:xfrm>
                <a:prstGeom prst="rect">
                  <a:avLst/>
                </a:prstGeom>
                <a:blipFill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DD35744E-A938-4FCF-8EC5-02DC011028BD}"/>
              </a:ext>
            </a:extLst>
          </p:cNvPr>
          <p:cNvGrpSpPr/>
          <p:nvPr/>
        </p:nvGrpSpPr>
        <p:grpSpPr>
          <a:xfrm>
            <a:off x="3232959" y="4229100"/>
            <a:ext cx="933450" cy="933450"/>
            <a:chOff x="3232959" y="4229100"/>
            <a:chExt cx="933450" cy="933450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322300FB-DD55-4BAF-9C83-1E486F89CBDF}"/>
                </a:ext>
              </a:extLst>
            </p:cNvPr>
            <p:cNvSpPr/>
            <p:nvPr/>
          </p:nvSpPr>
          <p:spPr>
            <a:xfrm>
              <a:off x="3232959" y="4229100"/>
              <a:ext cx="933450" cy="93345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EB863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6" name="Rectangle 15">
                  <a:extLst>
                    <a:ext uri="{FF2B5EF4-FFF2-40B4-BE49-F238E27FC236}">
                      <a16:creationId xmlns:a16="http://schemas.microsoft.com/office/drawing/2014/main" id="{918F4142-3F95-4BC2-AA94-E4119EBC34D0}"/>
                    </a:ext>
                  </a:extLst>
                </p:cNvPr>
                <p:cNvSpPr/>
                <p:nvPr/>
              </p:nvSpPr>
              <p:spPr>
                <a:xfrm>
                  <a:off x="3336574" y="4301967"/>
                  <a:ext cx="726221" cy="787716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GB" sz="24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400" i="0" smtClean="0"/>
                              <m:t>20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400" i="0" smtClean="0"/>
                              <m:t>40</m:t>
                            </m:r>
                          </m:den>
                        </m:f>
                      </m:oMath>
                    </m:oMathPara>
                  </a14:m>
                  <a:endParaRPr lang="en-GB" sz="1200" dirty="0"/>
                </a:p>
              </p:txBody>
            </p:sp>
          </mc:Choice>
          <mc:Fallback xmlns="">
            <p:sp>
              <p:nvSpPr>
                <p:cNvPr id="16" name="Rectangle 15">
                  <a:extLst>
                    <a:ext uri="{FF2B5EF4-FFF2-40B4-BE49-F238E27FC236}">
                      <a16:creationId xmlns:a16="http://schemas.microsoft.com/office/drawing/2014/main" id="{918F4142-3F95-4BC2-AA94-E4119EBC34D0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336574" y="4301967"/>
                  <a:ext cx="726221" cy="787716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080FD704-5168-4698-AA9E-D31816DC4201}"/>
              </a:ext>
            </a:extLst>
          </p:cNvPr>
          <p:cNvGrpSpPr/>
          <p:nvPr/>
        </p:nvGrpSpPr>
        <p:grpSpPr>
          <a:xfrm>
            <a:off x="4988821" y="4229100"/>
            <a:ext cx="933450" cy="933450"/>
            <a:chOff x="4988821" y="4229100"/>
            <a:chExt cx="933450" cy="933450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87512B17-1066-4AEB-AE92-D1EFE0167484}"/>
                </a:ext>
              </a:extLst>
            </p:cNvPr>
            <p:cNvSpPr/>
            <p:nvPr/>
          </p:nvSpPr>
          <p:spPr>
            <a:xfrm>
              <a:off x="4988821" y="4229100"/>
              <a:ext cx="933450" cy="93345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EB863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" name="Rectangle 16">
                  <a:extLst>
                    <a:ext uri="{FF2B5EF4-FFF2-40B4-BE49-F238E27FC236}">
                      <a16:creationId xmlns:a16="http://schemas.microsoft.com/office/drawing/2014/main" id="{2A02E2F3-7A3C-4295-9419-841A79CE682A}"/>
                    </a:ext>
                  </a:extLst>
                </p:cNvPr>
                <p:cNvSpPr/>
                <p:nvPr/>
              </p:nvSpPr>
              <p:spPr>
                <a:xfrm>
                  <a:off x="5097839" y="4301967"/>
                  <a:ext cx="715414" cy="787716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GB" sz="24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400" i="0" smtClean="0"/>
                              <m:t>35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400" i="0" smtClean="0"/>
                              <m:t>50</m:t>
                            </m:r>
                          </m:den>
                        </m:f>
                      </m:oMath>
                    </m:oMathPara>
                  </a14:m>
                  <a:endParaRPr lang="en-GB" sz="1200" dirty="0"/>
                </a:p>
              </p:txBody>
            </p:sp>
          </mc:Choice>
          <mc:Fallback xmlns="">
            <p:sp>
              <p:nvSpPr>
                <p:cNvPr id="17" name="Rectangle 16">
                  <a:extLst>
                    <a:ext uri="{FF2B5EF4-FFF2-40B4-BE49-F238E27FC236}">
                      <a16:creationId xmlns:a16="http://schemas.microsoft.com/office/drawing/2014/main" id="{2A02E2F3-7A3C-4295-9419-841A79CE682A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097839" y="4301967"/>
                  <a:ext cx="715414" cy="787716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B40C6A4C-305A-4036-BC5E-FEFC55164084}"/>
              </a:ext>
            </a:extLst>
          </p:cNvPr>
          <p:cNvGrpSpPr/>
          <p:nvPr/>
        </p:nvGrpSpPr>
        <p:grpSpPr>
          <a:xfrm>
            <a:off x="6744683" y="4229100"/>
            <a:ext cx="933450" cy="933450"/>
            <a:chOff x="6744683" y="4229100"/>
            <a:chExt cx="933450" cy="933450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92CCA555-A474-4743-A541-44E6AA560960}"/>
                </a:ext>
              </a:extLst>
            </p:cNvPr>
            <p:cNvSpPr/>
            <p:nvPr/>
          </p:nvSpPr>
          <p:spPr>
            <a:xfrm>
              <a:off x="6744683" y="4229100"/>
              <a:ext cx="933450" cy="93345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EB863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8" name="Rectangle 17">
                  <a:extLst>
                    <a:ext uri="{FF2B5EF4-FFF2-40B4-BE49-F238E27FC236}">
                      <a16:creationId xmlns:a16="http://schemas.microsoft.com/office/drawing/2014/main" id="{8E249DC2-8EC5-4D84-9D15-2BA7DA35D4F6}"/>
                    </a:ext>
                  </a:extLst>
                </p:cNvPr>
                <p:cNvSpPr/>
                <p:nvPr/>
              </p:nvSpPr>
              <p:spPr>
                <a:xfrm>
                  <a:off x="6858204" y="4301967"/>
                  <a:ext cx="706408" cy="787716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GB" sz="24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400" i="0" smtClean="0"/>
                              <m:t>24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400" i="0" smtClean="0"/>
                              <m:t>30</m:t>
                            </m:r>
                          </m:den>
                        </m:f>
                      </m:oMath>
                    </m:oMathPara>
                  </a14:m>
                  <a:endParaRPr lang="en-GB" sz="1200" dirty="0"/>
                </a:p>
              </p:txBody>
            </p:sp>
          </mc:Choice>
          <mc:Fallback xmlns="">
            <p:sp>
              <p:nvSpPr>
                <p:cNvPr id="18" name="Rectangle 17">
                  <a:extLst>
                    <a:ext uri="{FF2B5EF4-FFF2-40B4-BE49-F238E27FC236}">
                      <a16:creationId xmlns:a16="http://schemas.microsoft.com/office/drawing/2014/main" id="{8E249DC2-8EC5-4D84-9D15-2BA7DA35D4F6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858204" y="4301967"/>
                  <a:ext cx="706408" cy="787716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4" name="Rectangle 3">
            <a:extLst>
              <a:ext uri="{FF2B5EF4-FFF2-40B4-BE49-F238E27FC236}">
                <a16:creationId xmlns:a16="http://schemas.microsoft.com/office/drawing/2014/main" id="{CF819B1C-7EFD-475A-8CDF-6125084DC120}"/>
              </a:ext>
            </a:extLst>
          </p:cNvPr>
          <p:cNvSpPr/>
          <p:nvPr/>
        </p:nvSpPr>
        <p:spPr>
          <a:xfrm>
            <a:off x="755650" y="5320718"/>
            <a:ext cx="7632700" cy="772107"/>
          </a:xfrm>
          <a:prstGeom prst="rect">
            <a:avLst/>
          </a:prstGeom>
          <a:solidFill>
            <a:schemeClr val="bg1"/>
          </a:solidFill>
          <a:ln w="28575">
            <a:solidFill>
              <a:srgbClr val="0195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Three of the fractions simplify to an odd number of tenths, the odd one out simplifies to an even number of tenths.</a:t>
            </a: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2A665E3B-0A8B-41F8-A7FE-CBB5E04914E8}"/>
              </a:ext>
            </a:extLst>
          </p:cNvPr>
          <p:cNvGrpSpPr/>
          <p:nvPr/>
        </p:nvGrpSpPr>
        <p:grpSpPr>
          <a:xfrm>
            <a:off x="2991306" y="2516682"/>
            <a:ext cx="646878" cy="1071068"/>
            <a:chOff x="2991306" y="2516682"/>
            <a:chExt cx="646878" cy="1071068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E3AB0365-C0FC-4B50-A5F9-A9F2E09CACCB}"/>
                </a:ext>
              </a:extLst>
            </p:cNvPr>
            <p:cNvSpPr/>
            <p:nvPr/>
          </p:nvSpPr>
          <p:spPr>
            <a:xfrm>
              <a:off x="3088613" y="2516682"/>
              <a:ext cx="457822" cy="732436"/>
            </a:xfrm>
            <a:prstGeom prst="rect">
              <a:avLst/>
            </a:prstGeom>
            <a:solidFill>
              <a:srgbClr val="0195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" name="Rectangle 22">
                  <a:extLst>
                    <a:ext uri="{FF2B5EF4-FFF2-40B4-BE49-F238E27FC236}">
                      <a16:creationId xmlns:a16="http://schemas.microsoft.com/office/drawing/2014/main" id="{CC86A616-7371-432B-A1C0-7D2D6D85A5F3}"/>
                    </a:ext>
                  </a:extLst>
                </p:cNvPr>
                <p:cNvSpPr/>
                <p:nvPr/>
              </p:nvSpPr>
              <p:spPr>
                <a:xfrm>
                  <a:off x="2991306" y="2524251"/>
                  <a:ext cx="646878" cy="672300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GB" sz="2000" b="1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000" b="1" i="0" smtClean="0">
                                <a:solidFill>
                                  <a:schemeClr val="bg1"/>
                                </a:solidFill>
                              </a:rPr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000" b="1" i="0" smtClean="0">
                                <a:solidFill>
                                  <a:schemeClr val="bg1"/>
                                </a:solidFill>
                              </a:rPr>
                              <m:t>10</m:t>
                            </m:r>
                          </m:den>
                        </m:f>
                      </m:oMath>
                    </m:oMathPara>
                  </a14:m>
                  <a:endParaRPr lang="en-GB" sz="1100" b="1" dirty="0"/>
                </a:p>
              </p:txBody>
            </p:sp>
          </mc:Choice>
          <mc:Fallback xmlns="">
            <p:sp>
              <p:nvSpPr>
                <p:cNvPr id="23" name="Rectangle 22">
                  <a:extLst>
                    <a:ext uri="{FF2B5EF4-FFF2-40B4-BE49-F238E27FC236}">
                      <a16:creationId xmlns:a16="http://schemas.microsoft.com/office/drawing/2014/main" id="{CC86A616-7371-432B-A1C0-7D2D6D85A5F3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91306" y="2524251"/>
                  <a:ext cx="646878" cy="672300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28" name="Straight Arrow Connector 27">
              <a:extLst>
                <a:ext uri="{FF2B5EF4-FFF2-40B4-BE49-F238E27FC236}">
                  <a16:creationId xmlns:a16="http://schemas.microsoft.com/office/drawing/2014/main" id="{9F83DEC7-9BF9-4CCF-BE0E-FE8886983DAC}"/>
                </a:ext>
              </a:extLst>
            </p:cNvPr>
            <p:cNvCxnSpPr>
              <a:cxnSpLocks/>
            </p:cNvCxnSpPr>
            <p:nvPr/>
          </p:nvCxnSpPr>
          <p:spPr>
            <a:xfrm>
              <a:off x="3307648" y="3223718"/>
              <a:ext cx="0" cy="364032"/>
            </a:xfrm>
            <a:prstGeom prst="straightConnector1">
              <a:avLst/>
            </a:prstGeom>
            <a:ln w="38100">
              <a:solidFill>
                <a:srgbClr val="01954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AE223FA1-6A9F-49B4-91EE-12FEF65F2DED}"/>
              </a:ext>
            </a:extLst>
          </p:cNvPr>
          <p:cNvGrpSpPr/>
          <p:nvPr/>
        </p:nvGrpSpPr>
        <p:grpSpPr>
          <a:xfrm>
            <a:off x="4248111" y="2516682"/>
            <a:ext cx="658308" cy="1071068"/>
            <a:chOff x="4248111" y="2516682"/>
            <a:chExt cx="658308" cy="1071068"/>
          </a:xfrm>
        </p:grpSpPr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6B27AE23-1AD0-4529-A5FA-DC18555739B9}"/>
                </a:ext>
              </a:extLst>
            </p:cNvPr>
            <p:cNvSpPr/>
            <p:nvPr/>
          </p:nvSpPr>
          <p:spPr>
            <a:xfrm>
              <a:off x="4346228" y="2516682"/>
              <a:ext cx="457822" cy="732436"/>
            </a:xfrm>
            <a:prstGeom prst="rect">
              <a:avLst/>
            </a:prstGeom>
            <a:solidFill>
              <a:srgbClr val="0195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" name="Rectangle 23">
                  <a:extLst>
                    <a:ext uri="{FF2B5EF4-FFF2-40B4-BE49-F238E27FC236}">
                      <a16:creationId xmlns:a16="http://schemas.microsoft.com/office/drawing/2014/main" id="{64593FAA-08A3-4CC5-A3AE-D111AA6F4DBD}"/>
                    </a:ext>
                  </a:extLst>
                </p:cNvPr>
                <p:cNvSpPr/>
                <p:nvPr/>
              </p:nvSpPr>
              <p:spPr>
                <a:xfrm>
                  <a:off x="4248111" y="2524571"/>
                  <a:ext cx="658308" cy="671787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GB" sz="2000" b="1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000" b="1" i="0" smtClean="0">
                                <a:solidFill>
                                  <a:schemeClr val="bg1"/>
                                </a:solidFill>
                              </a:rPr>
                              <m:t>5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000" b="1" i="0" smtClean="0">
                                <a:solidFill>
                                  <a:schemeClr val="bg1"/>
                                </a:solidFill>
                              </a:rPr>
                              <m:t>10</m:t>
                            </m:r>
                          </m:den>
                        </m:f>
                      </m:oMath>
                    </m:oMathPara>
                  </a14:m>
                  <a:endParaRPr lang="en-GB" sz="1100" b="1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24" name="Rectangle 23">
                  <a:extLst>
                    <a:ext uri="{FF2B5EF4-FFF2-40B4-BE49-F238E27FC236}">
                      <a16:creationId xmlns:a16="http://schemas.microsoft.com/office/drawing/2014/main" id="{64593FAA-08A3-4CC5-A3AE-D111AA6F4DBD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248111" y="2524571"/>
                  <a:ext cx="658308" cy="671787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4" name="Straight Arrow Connector 33">
              <a:extLst>
                <a:ext uri="{FF2B5EF4-FFF2-40B4-BE49-F238E27FC236}">
                  <a16:creationId xmlns:a16="http://schemas.microsoft.com/office/drawing/2014/main" id="{D6C8DB9A-9A90-47D9-BB1C-0A92FAD53E29}"/>
                </a:ext>
              </a:extLst>
            </p:cNvPr>
            <p:cNvCxnSpPr>
              <a:cxnSpLocks/>
            </p:cNvCxnSpPr>
            <p:nvPr/>
          </p:nvCxnSpPr>
          <p:spPr>
            <a:xfrm>
              <a:off x="4577648" y="3223718"/>
              <a:ext cx="0" cy="364032"/>
            </a:xfrm>
            <a:prstGeom prst="straightConnector1">
              <a:avLst/>
            </a:prstGeom>
            <a:ln w="38100">
              <a:solidFill>
                <a:srgbClr val="01954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653DAC0A-85F4-457A-8600-836DC5763F96}"/>
              </a:ext>
            </a:extLst>
          </p:cNvPr>
          <p:cNvGrpSpPr/>
          <p:nvPr/>
        </p:nvGrpSpPr>
        <p:grpSpPr>
          <a:xfrm>
            <a:off x="5505745" y="2516682"/>
            <a:ext cx="648512" cy="1071068"/>
            <a:chOff x="5505745" y="2516682"/>
            <a:chExt cx="648512" cy="1071068"/>
          </a:xfrm>
        </p:grpSpPr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6A585083-2751-46CE-9202-FF99C406E99A}"/>
                </a:ext>
              </a:extLst>
            </p:cNvPr>
            <p:cNvSpPr/>
            <p:nvPr/>
          </p:nvSpPr>
          <p:spPr>
            <a:xfrm>
              <a:off x="5603528" y="2516682"/>
              <a:ext cx="457822" cy="732436"/>
            </a:xfrm>
            <a:prstGeom prst="rect">
              <a:avLst/>
            </a:prstGeom>
            <a:solidFill>
              <a:srgbClr val="0195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5" name="Rectangle 24">
                  <a:extLst>
                    <a:ext uri="{FF2B5EF4-FFF2-40B4-BE49-F238E27FC236}">
                      <a16:creationId xmlns:a16="http://schemas.microsoft.com/office/drawing/2014/main" id="{F4AEBA29-8A7D-4367-AB23-5217DE84E0FD}"/>
                    </a:ext>
                  </a:extLst>
                </p:cNvPr>
                <p:cNvSpPr/>
                <p:nvPr/>
              </p:nvSpPr>
              <p:spPr>
                <a:xfrm>
                  <a:off x="5505745" y="2524571"/>
                  <a:ext cx="648512" cy="671787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GB" sz="2000" b="1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000" b="1" i="0" smtClean="0">
                                <a:solidFill>
                                  <a:schemeClr val="bg1"/>
                                </a:solidFill>
                              </a:rPr>
                              <m:t>7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000" b="1" i="0" smtClean="0">
                                <a:solidFill>
                                  <a:schemeClr val="bg1"/>
                                </a:solidFill>
                              </a:rPr>
                              <m:t>10</m:t>
                            </m:r>
                          </m:den>
                        </m:f>
                      </m:oMath>
                    </m:oMathPara>
                  </a14:m>
                  <a:endParaRPr lang="en-GB" sz="1100" b="1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25" name="Rectangle 24">
                  <a:extLst>
                    <a:ext uri="{FF2B5EF4-FFF2-40B4-BE49-F238E27FC236}">
                      <a16:creationId xmlns:a16="http://schemas.microsoft.com/office/drawing/2014/main" id="{F4AEBA29-8A7D-4367-AB23-5217DE84E0FD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505745" y="2524571"/>
                  <a:ext cx="648512" cy="671787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5" name="Straight Arrow Connector 34">
              <a:extLst>
                <a:ext uri="{FF2B5EF4-FFF2-40B4-BE49-F238E27FC236}">
                  <a16:creationId xmlns:a16="http://schemas.microsoft.com/office/drawing/2014/main" id="{0E2BA6D7-FDEF-4C81-9E6F-6801311DF9F5}"/>
                </a:ext>
              </a:extLst>
            </p:cNvPr>
            <p:cNvCxnSpPr>
              <a:cxnSpLocks/>
            </p:cNvCxnSpPr>
            <p:nvPr/>
          </p:nvCxnSpPr>
          <p:spPr>
            <a:xfrm>
              <a:off x="5841298" y="3223718"/>
              <a:ext cx="0" cy="364032"/>
            </a:xfrm>
            <a:prstGeom prst="straightConnector1">
              <a:avLst/>
            </a:prstGeom>
            <a:ln w="38100">
              <a:solidFill>
                <a:srgbClr val="01954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8D1C97A5-402C-4576-8326-9E00DDC012FC}"/>
              </a:ext>
            </a:extLst>
          </p:cNvPr>
          <p:cNvGrpSpPr/>
          <p:nvPr/>
        </p:nvGrpSpPr>
        <p:grpSpPr>
          <a:xfrm>
            <a:off x="6129110" y="2333939"/>
            <a:ext cx="640348" cy="915179"/>
            <a:chOff x="6129110" y="2333939"/>
            <a:chExt cx="640348" cy="915179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19337539-EF47-4E87-AA5A-992A239D6F10}"/>
                </a:ext>
              </a:extLst>
            </p:cNvPr>
            <p:cNvSpPr/>
            <p:nvPr/>
          </p:nvSpPr>
          <p:spPr>
            <a:xfrm>
              <a:off x="6219478" y="2333939"/>
              <a:ext cx="457822" cy="732436"/>
            </a:xfrm>
            <a:prstGeom prst="rect">
              <a:avLst/>
            </a:prstGeom>
            <a:solidFill>
              <a:srgbClr val="0195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Rectangle 25">
                  <a:extLst>
                    <a:ext uri="{FF2B5EF4-FFF2-40B4-BE49-F238E27FC236}">
                      <a16:creationId xmlns:a16="http://schemas.microsoft.com/office/drawing/2014/main" id="{65CBCC3C-43BC-4476-B01B-55AD223EF402}"/>
                    </a:ext>
                  </a:extLst>
                </p:cNvPr>
                <p:cNvSpPr/>
                <p:nvPr/>
              </p:nvSpPr>
              <p:spPr>
                <a:xfrm>
                  <a:off x="6129110" y="2334653"/>
                  <a:ext cx="640348" cy="671787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GB" sz="2000" b="1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000" b="1" i="0" smtClean="0">
                                <a:solidFill>
                                  <a:schemeClr val="bg1"/>
                                </a:solidFill>
                              </a:rPr>
                              <m:t>8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000" b="1" i="0" smtClean="0">
                                <a:solidFill>
                                  <a:schemeClr val="bg1"/>
                                </a:solidFill>
                              </a:rPr>
                              <m:t>10</m:t>
                            </m:r>
                          </m:den>
                        </m:f>
                      </m:oMath>
                    </m:oMathPara>
                  </a14:m>
                  <a:endParaRPr lang="en-GB" sz="1100" b="1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26" name="Rectangle 25">
                  <a:extLst>
                    <a:ext uri="{FF2B5EF4-FFF2-40B4-BE49-F238E27FC236}">
                      <a16:creationId xmlns:a16="http://schemas.microsoft.com/office/drawing/2014/main" id="{65CBCC3C-43BC-4476-B01B-55AD223EF402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129110" y="2334653"/>
                  <a:ext cx="640348" cy="671787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6" name="Straight Arrow Connector 35">
              <a:extLst>
                <a:ext uri="{FF2B5EF4-FFF2-40B4-BE49-F238E27FC236}">
                  <a16:creationId xmlns:a16="http://schemas.microsoft.com/office/drawing/2014/main" id="{5D224141-461C-4614-9707-9B0664AC6F30}"/>
                </a:ext>
              </a:extLst>
            </p:cNvPr>
            <p:cNvCxnSpPr>
              <a:cxnSpLocks/>
            </p:cNvCxnSpPr>
            <p:nvPr/>
          </p:nvCxnSpPr>
          <p:spPr>
            <a:xfrm>
              <a:off x="6450898" y="3048226"/>
              <a:ext cx="0" cy="200892"/>
            </a:xfrm>
            <a:prstGeom prst="straightConnector1">
              <a:avLst/>
            </a:prstGeom>
            <a:ln w="38100">
              <a:solidFill>
                <a:srgbClr val="01954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547238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5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125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5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125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5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125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5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125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5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125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E970C888-6F78-4CC6-9856-DBA86EA4FE44}"/>
              </a:ext>
            </a:extLst>
          </p:cNvPr>
          <p:cNvSpPr txBox="1"/>
          <p:nvPr/>
        </p:nvSpPr>
        <p:spPr>
          <a:xfrm>
            <a:off x="755650" y="1498240"/>
            <a:ext cx="7632700" cy="2193218"/>
          </a:xfrm>
          <a:prstGeom prst="rect">
            <a:avLst/>
          </a:prstGeom>
          <a:solidFill>
            <a:schemeClr val="bg1"/>
          </a:solidFill>
          <a:ln w="28575">
            <a:solidFill>
              <a:srgbClr val="EC6D76"/>
            </a:solidFill>
          </a:ln>
        </p:spPr>
        <p:txBody>
          <a:bodyPr wrap="square" lIns="108000" tIns="108000" rIns="108000" bIns="108000" rtlCol="0">
            <a:noAutofit/>
          </a:bodyPr>
          <a:lstStyle/>
          <a:p>
            <a:pPr algn="ctr"/>
            <a:endParaRPr lang="en-GB" b="1" dirty="0">
              <a:solidFill>
                <a:schemeClr val="bg1"/>
              </a:solidFill>
            </a:endParaRPr>
          </a:p>
        </p:txBody>
      </p:sp>
      <p:graphicFrame>
        <p:nvGraphicFramePr>
          <p:cNvPr id="7" name="Table 4">
            <a:extLst>
              <a:ext uri="{FF2B5EF4-FFF2-40B4-BE49-F238E27FC236}">
                <a16:creationId xmlns:a16="http://schemas.microsoft.com/office/drawing/2014/main" id="{817436E7-D97B-4D71-97BC-30FF04F1E4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8500292"/>
              </p:ext>
            </p:extLst>
          </p:nvPr>
        </p:nvGraphicFramePr>
        <p:xfrm>
          <a:off x="1441794" y="2999173"/>
          <a:ext cx="6263930" cy="36979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26393">
                  <a:extLst>
                    <a:ext uri="{9D8B030D-6E8A-4147-A177-3AD203B41FA5}">
                      <a16:colId xmlns:a16="http://schemas.microsoft.com/office/drawing/2014/main" val="4245502389"/>
                    </a:ext>
                  </a:extLst>
                </a:gridCol>
                <a:gridCol w="626393">
                  <a:extLst>
                    <a:ext uri="{9D8B030D-6E8A-4147-A177-3AD203B41FA5}">
                      <a16:colId xmlns:a16="http://schemas.microsoft.com/office/drawing/2014/main" val="3241843071"/>
                    </a:ext>
                  </a:extLst>
                </a:gridCol>
                <a:gridCol w="626393">
                  <a:extLst>
                    <a:ext uri="{9D8B030D-6E8A-4147-A177-3AD203B41FA5}">
                      <a16:colId xmlns:a16="http://schemas.microsoft.com/office/drawing/2014/main" val="1957939610"/>
                    </a:ext>
                  </a:extLst>
                </a:gridCol>
                <a:gridCol w="626393">
                  <a:extLst>
                    <a:ext uri="{9D8B030D-6E8A-4147-A177-3AD203B41FA5}">
                      <a16:colId xmlns:a16="http://schemas.microsoft.com/office/drawing/2014/main" val="2158096150"/>
                    </a:ext>
                  </a:extLst>
                </a:gridCol>
                <a:gridCol w="626393">
                  <a:extLst>
                    <a:ext uri="{9D8B030D-6E8A-4147-A177-3AD203B41FA5}">
                      <a16:colId xmlns:a16="http://schemas.microsoft.com/office/drawing/2014/main" val="2866985048"/>
                    </a:ext>
                  </a:extLst>
                </a:gridCol>
                <a:gridCol w="626393">
                  <a:extLst>
                    <a:ext uri="{9D8B030D-6E8A-4147-A177-3AD203B41FA5}">
                      <a16:colId xmlns:a16="http://schemas.microsoft.com/office/drawing/2014/main" val="2872900496"/>
                    </a:ext>
                  </a:extLst>
                </a:gridCol>
                <a:gridCol w="626393">
                  <a:extLst>
                    <a:ext uri="{9D8B030D-6E8A-4147-A177-3AD203B41FA5}">
                      <a16:colId xmlns:a16="http://schemas.microsoft.com/office/drawing/2014/main" val="432808804"/>
                    </a:ext>
                  </a:extLst>
                </a:gridCol>
                <a:gridCol w="626393">
                  <a:extLst>
                    <a:ext uri="{9D8B030D-6E8A-4147-A177-3AD203B41FA5}">
                      <a16:colId xmlns:a16="http://schemas.microsoft.com/office/drawing/2014/main" val="1163514411"/>
                    </a:ext>
                  </a:extLst>
                </a:gridCol>
                <a:gridCol w="626393">
                  <a:extLst>
                    <a:ext uri="{9D8B030D-6E8A-4147-A177-3AD203B41FA5}">
                      <a16:colId xmlns:a16="http://schemas.microsoft.com/office/drawing/2014/main" val="2659960605"/>
                    </a:ext>
                  </a:extLst>
                </a:gridCol>
                <a:gridCol w="626393">
                  <a:extLst>
                    <a:ext uri="{9D8B030D-6E8A-4147-A177-3AD203B41FA5}">
                      <a16:colId xmlns:a16="http://schemas.microsoft.com/office/drawing/2014/main" val="269370768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475" marR="95475" marT="47738" marB="4773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475" marR="95475" marT="47738" marB="4773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475" marR="95475" marT="47738" marB="4773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475" marR="95475" marT="47738" marB="4773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475" marR="95475" marT="47738" marB="4773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475" marR="95475" marT="47738" marB="4773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475" marR="95475" marT="47738" marB="4773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475" marR="95475" marT="47738" marB="4773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475" marR="95475" marT="47738" marB="4773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475" marR="95475" marT="47738" marB="47738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18949503"/>
                  </a:ext>
                </a:extLst>
              </a:tr>
            </a:tbl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9A2E40B7-63EC-45E3-A896-24EB597A7257}"/>
              </a:ext>
            </a:extLst>
          </p:cNvPr>
          <p:cNvSpPr txBox="1"/>
          <p:nvPr/>
        </p:nvSpPr>
        <p:spPr>
          <a:xfrm>
            <a:off x="755650" y="1498238"/>
            <a:ext cx="7632700" cy="495108"/>
          </a:xfrm>
          <a:prstGeom prst="rect">
            <a:avLst/>
          </a:prstGeom>
          <a:solidFill>
            <a:srgbClr val="EC6D76"/>
          </a:solidFill>
          <a:ln w="28575">
            <a:solidFill>
              <a:srgbClr val="EC6D76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Is Rami correct? Explain your reasoning using the number line.</a:t>
            </a:r>
          </a:p>
        </p:txBody>
      </p:sp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CE99EF6-3869-4937-9CE7-018062C5781D}"/>
              </a:ext>
            </a:extLst>
          </p:cNvPr>
          <p:cNvSpPr/>
          <p:nvPr/>
        </p:nvSpPr>
        <p:spPr>
          <a:xfrm>
            <a:off x="447429" y="670981"/>
            <a:ext cx="3003662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Fractions on a Number Line </a:t>
            </a:r>
          </a:p>
        </p:txBody>
      </p:sp>
      <p:sp>
        <p:nvSpPr>
          <p:cNvPr id="10" name="Rectangle 9"/>
          <p:cNvSpPr/>
          <p:nvPr/>
        </p:nvSpPr>
        <p:spPr>
          <a:xfrm>
            <a:off x="3451091" y="670659"/>
            <a:ext cx="1063301" cy="337100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3451091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4B345B47-AE33-4F50-8EEB-9FDBD842CCB2}"/>
              </a:ext>
            </a:extLst>
          </p:cNvPr>
          <p:cNvSpPr/>
          <p:nvPr/>
        </p:nvSpPr>
        <p:spPr>
          <a:xfrm>
            <a:off x="1148306" y="2310264"/>
            <a:ext cx="5869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ea typeface="Calibri" panose="020F0502020204030204" pitchFamily="34" charset="0"/>
                <a:cs typeface="Times New Roman" panose="02020603050405020304" pitchFamily="18" charset="0"/>
              </a:rPr>
              <a:t>0</a:t>
            </a:r>
            <a:endParaRPr lang="en-GB" sz="280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B7D71AC-2948-4FFA-B2EF-F473487949FB}"/>
              </a:ext>
            </a:extLst>
          </p:cNvPr>
          <p:cNvSpPr/>
          <p:nvPr/>
        </p:nvSpPr>
        <p:spPr>
          <a:xfrm>
            <a:off x="5519765" y="2310264"/>
            <a:ext cx="5869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endParaRPr lang="en-GB" sz="2800" dirty="0"/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EB4CA895-8ECE-4817-9088-E81C8BB8A084}"/>
              </a:ext>
            </a:extLst>
          </p:cNvPr>
          <p:cNvCxnSpPr>
            <a:cxnSpLocks/>
          </p:cNvCxnSpPr>
          <p:nvPr/>
        </p:nvCxnSpPr>
        <p:spPr>
          <a:xfrm>
            <a:off x="7077075" y="2200586"/>
            <a:ext cx="0" cy="708078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Picture 28">
            <a:extLst>
              <a:ext uri="{FF2B5EF4-FFF2-40B4-BE49-F238E27FC236}">
                <a16:creationId xmlns:a16="http://schemas.microsoft.com/office/drawing/2014/main" id="{79F137A1-EA22-4464-AA93-425C2289AFB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578"/>
          <a:stretch/>
        </p:blipFill>
        <p:spPr>
          <a:xfrm>
            <a:off x="1044996" y="3787057"/>
            <a:ext cx="2406095" cy="262245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CF819B1C-7EFD-475A-8CDF-6125084DC120}"/>
                  </a:ext>
                </a:extLst>
              </p:cNvPr>
              <p:cNvSpPr/>
              <p:nvPr/>
            </p:nvSpPr>
            <p:spPr>
              <a:xfrm>
                <a:off x="3608785" y="4998934"/>
                <a:ext cx="4364714" cy="1103032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01954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>
                <a:spAutoFit/>
              </a:bodyPr>
              <a:lstStyle/>
              <a:p>
                <a:r>
                  <a:rPr lang="en-GB" dirty="0">
                    <a:solidFill>
                      <a:schemeClr val="tx1"/>
                    </a:solidFill>
                  </a:rPr>
                  <a:t>Incorrect. </a:t>
                </a:r>
                <a:r>
                  <a:rPr lang="en-GB" dirty="0">
                    <a:solidFill>
                      <a:schemeClr val="tx1"/>
                    </a:solidFill>
                    <a:ea typeface="Calibri" panose="020F0502020204030204" pitchFamily="34" charset="0"/>
                    <a:cs typeface="Times New Roman" panose="02020603050405020304" pitchFamily="18" charset="0"/>
                  </a:rPr>
                  <a:t>1</a:t>
                </a:r>
                <a:r>
                  <a:rPr lang="en-GB" sz="1200" dirty="0">
                    <a:solidFill>
                      <a:schemeClr val="tx1"/>
                    </a:solidFill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i="0">
                            <a:solidFill>
                              <a:schemeClr val="tx1"/>
                            </a:solidFill>
                            <a:cs typeface="Times New Roman" panose="02020603050405020304" pitchFamily="18" charset="0"/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i="0">
                            <a:solidFill>
                              <a:schemeClr val="tx1"/>
                            </a:solidFill>
                            <a:cs typeface="Times New Roman" panose="02020603050405020304" pitchFamily="18" charset="0"/>
                          </a:rPr>
                          <m:t>14</m:t>
                        </m:r>
                      </m:den>
                    </m:f>
                  </m:oMath>
                </a14:m>
                <a:r>
                  <a:rPr lang="en-GB" dirty="0">
                    <a:solidFill>
                      <a:schemeClr val="tx1"/>
                    </a:solidFill>
                  </a:rPr>
                  <a:t> and </a:t>
                </a:r>
                <a:r>
                  <a:rPr lang="en-GB" dirty="0">
                    <a:solidFill>
                      <a:schemeClr val="tx1"/>
                    </a:solidFill>
                    <a:ea typeface="Calibri" panose="020F0502020204030204" pitchFamily="34" charset="0"/>
                    <a:cs typeface="Times New Roman" panose="02020603050405020304" pitchFamily="18" charset="0"/>
                  </a:rPr>
                  <a:t>1</a:t>
                </a:r>
                <a:r>
                  <a:rPr lang="en-GB" sz="1200" dirty="0">
                    <a:solidFill>
                      <a:schemeClr val="tx1"/>
                    </a:solidFill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i="0">
                            <a:solidFill>
                              <a:schemeClr val="tx1"/>
                            </a:solidFill>
                            <a:cs typeface="Times New Roman" panose="02020603050405020304" pitchFamily="18" charset="0"/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i="0">
                            <a:solidFill>
                              <a:schemeClr val="tx1"/>
                            </a:solidFill>
                            <a:cs typeface="Times New Roman" panose="02020603050405020304" pitchFamily="18" charset="0"/>
                          </a:rPr>
                          <m:t>21</m:t>
                        </m:r>
                      </m:den>
                    </m:f>
                  </m:oMath>
                </a14:m>
                <a:r>
                  <a:rPr lang="en-GB" dirty="0">
                    <a:solidFill>
                      <a:schemeClr val="tx1"/>
                    </a:solidFill>
                  </a:rPr>
                  <a:t> do simplify to 1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i="0">
                            <a:solidFill>
                              <a:schemeClr val="tx1"/>
                            </a:solidFill>
                            <a:cs typeface="Times New Roman" panose="02020603050405020304" pitchFamily="18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i="0">
                            <a:solidFill>
                              <a:schemeClr val="tx1"/>
                            </a:solidFill>
                            <a:cs typeface="Times New Roman" panose="02020603050405020304" pitchFamily="18" charset="0"/>
                          </a:rPr>
                          <m:t>7</m:t>
                        </m:r>
                      </m:den>
                    </m:f>
                  </m:oMath>
                </a14:m>
                <a:r>
                  <a:rPr lang="en-GB" dirty="0">
                    <a:solidFill>
                      <a:schemeClr val="tx1"/>
                    </a:solidFill>
                    <a:cs typeface="Times New Roman" panose="02020603050405020304" pitchFamily="18" charset="0"/>
                  </a:rPr>
                  <a:t/>
                </a:r>
                <a:br>
                  <a:rPr lang="en-GB" dirty="0">
                    <a:solidFill>
                      <a:schemeClr val="tx1"/>
                    </a:solidFill>
                    <a:cs typeface="Times New Roman" panose="02020603050405020304" pitchFamily="18" charset="0"/>
                  </a:rPr>
                </a:br>
                <a:r>
                  <a:rPr lang="en-GB" dirty="0">
                    <a:solidFill>
                      <a:schemeClr val="tx1"/>
                    </a:solidFill>
                  </a:rPr>
                  <a:t>but </a:t>
                </a:r>
                <a:r>
                  <a:rPr lang="en-GB" dirty="0">
                    <a:solidFill>
                      <a:schemeClr val="tx1"/>
                    </a:solidFill>
                    <a:ea typeface="Calibri" panose="020F0502020204030204" pitchFamily="34" charset="0"/>
                    <a:cs typeface="Times New Roman" panose="02020603050405020304" pitchFamily="18" charset="0"/>
                  </a:rPr>
                  <a:t>1</a:t>
                </a:r>
                <a:r>
                  <a:rPr lang="en-GB" sz="1200" dirty="0">
                    <a:solidFill>
                      <a:schemeClr val="tx1"/>
                    </a:solidFill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i="0">
                            <a:solidFill>
                              <a:schemeClr val="tx1"/>
                            </a:solidFill>
                            <a:cs typeface="Times New Roman" panose="02020603050405020304" pitchFamily="18" charset="0"/>
                          </a:rPr>
                          <m:t>12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i="0">
                            <a:solidFill>
                              <a:schemeClr val="tx1"/>
                            </a:solidFill>
                            <a:cs typeface="Times New Roman" panose="02020603050405020304" pitchFamily="18" charset="0"/>
                          </a:rPr>
                          <m:t>28</m:t>
                        </m:r>
                      </m:den>
                    </m:f>
                  </m:oMath>
                </a14:m>
                <a:r>
                  <a:rPr lang="en-GB" dirty="0">
                    <a:solidFill>
                      <a:schemeClr val="tx1"/>
                    </a:solidFill>
                  </a:rPr>
                  <a:t> simplifies to 1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i="0">
                            <a:solidFill>
                              <a:schemeClr val="tx1"/>
                            </a:solidFill>
                            <a:cs typeface="Times New Roman" panose="02020603050405020304" pitchFamily="18" charset="0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i="0">
                            <a:solidFill>
                              <a:schemeClr val="tx1"/>
                            </a:solidFill>
                            <a:cs typeface="Times New Roman" panose="02020603050405020304" pitchFamily="18" charset="0"/>
                          </a:rPr>
                          <m:t>7</m:t>
                        </m:r>
                      </m:den>
                    </m:f>
                  </m:oMath>
                </a14:m>
                <a:r>
                  <a:rPr lang="en-GB" dirty="0">
                    <a:solidFill>
                      <a:schemeClr val="tx1"/>
                    </a:solidFill>
                  </a:rPr>
                  <a:t>.</a:t>
                </a: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CF819B1C-7EFD-475A-8CDF-6125084DC12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8785" y="4998934"/>
                <a:ext cx="4364714" cy="1103032"/>
              </a:xfrm>
              <a:prstGeom prst="rect">
                <a:avLst/>
              </a:prstGeom>
              <a:blipFill>
                <a:blip r:embed="rId4"/>
                <a:stretch>
                  <a:fillRect l="-555"/>
                </a:stretch>
              </a:blipFill>
              <a:ln w="28575">
                <a:solidFill>
                  <a:srgbClr val="01954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Speech Bubble: Rectangle 46">
                <a:extLst>
                  <a:ext uri="{FF2B5EF4-FFF2-40B4-BE49-F238E27FC236}">
                    <a16:creationId xmlns:a16="http://schemas.microsoft.com/office/drawing/2014/main" id="{8B47457B-60BF-4387-91BE-8FB5C6333629}"/>
                  </a:ext>
                </a:extLst>
              </p:cNvPr>
              <p:cNvSpPr/>
              <p:nvPr/>
            </p:nvSpPr>
            <p:spPr>
              <a:xfrm>
                <a:off x="3608785" y="3897537"/>
                <a:ext cx="4364714" cy="895317"/>
              </a:xfrm>
              <a:prstGeom prst="wedgeRectCallout">
                <a:avLst>
                  <a:gd name="adj1" fmla="val -62083"/>
                  <a:gd name="adj2" fmla="val 51400"/>
                </a:avLst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t">
                <a:noAutofit/>
              </a:bodyPr>
              <a:lstStyle/>
              <a:p>
                <a:pPr algn="ctr"/>
                <a:r>
                  <a:rPr lang="en-GB" sz="1600" dirty="0">
                    <a:solidFill>
                      <a:schemeClr val="tx1"/>
                    </a:solidFill>
                  </a:rPr>
                  <a:t>I can place the fractions </a:t>
                </a:r>
                <a:r>
                  <a:rPr lang="en-GB" sz="1600" dirty="0">
                    <a:solidFill>
                      <a:schemeClr val="tx1"/>
                    </a:solidFill>
                    <a:ea typeface="Calibri" panose="020F0502020204030204" pitchFamily="34" charset="0"/>
                    <a:cs typeface="Times New Roman" panose="02020603050405020304" pitchFamily="18" charset="0"/>
                  </a:rPr>
                  <a:t>1</a:t>
                </a:r>
                <a:r>
                  <a:rPr lang="en-GB" sz="1100" dirty="0">
                    <a:solidFill>
                      <a:schemeClr val="tx1"/>
                    </a:solidFill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i="0">
                            <a:solidFill>
                              <a:schemeClr val="tx1"/>
                            </a:solidFill>
                            <a:cs typeface="Times New Roman" panose="02020603050405020304" pitchFamily="18" charset="0"/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i="0">
                            <a:solidFill>
                              <a:schemeClr val="tx1"/>
                            </a:solidFill>
                            <a:cs typeface="Times New Roman" panose="02020603050405020304" pitchFamily="18" charset="0"/>
                          </a:rPr>
                          <m:t>14</m:t>
                        </m:r>
                      </m:den>
                    </m:f>
                  </m:oMath>
                </a14:m>
                <a:r>
                  <a:rPr lang="en-GB" sz="1600" dirty="0">
                    <a:solidFill>
                      <a:schemeClr val="tx1"/>
                    </a:solidFill>
                  </a:rPr>
                  <a:t> , </a:t>
                </a:r>
                <a:r>
                  <a:rPr lang="en-GB" sz="1600" dirty="0">
                    <a:solidFill>
                      <a:schemeClr val="tx1"/>
                    </a:solidFill>
                    <a:ea typeface="Calibri" panose="020F0502020204030204" pitchFamily="34" charset="0"/>
                    <a:cs typeface="Times New Roman" panose="02020603050405020304" pitchFamily="18" charset="0"/>
                  </a:rPr>
                  <a:t>1</a:t>
                </a:r>
                <a:r>
                  <a:rPr lang="en-GB" sz="1100" dirty="0">
                    <a:solidFill>
                      <a:schemeClr val="tx1"/>
                    </a:solidFill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i="0">
                            <a:solidFill>
                              <a:schemeClr val="tx1"/>
                            </a:solidFill>
                            <a:cs typeface="Times New Roman" panose="02020603050405020304" pitchFamily="18" charset="0"/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i="0">
                            <a:solidFill>
                              <a:schemeClr val="tx1"/>
                            </a:solidFill>
                            <a:cs typeface="Times New Roman" panose="02020603050405020304" pitchFamily="18" charset="0"/>
                          </a:rPr>
                          <m:t>21</m:t>
                        </m:r>
                      </m:den>
                    </m:f>
                  </m:oMath>
                </a14:m>
                <a:r>
                  <a:rPr lang="en-GB" sz="1600" dirty="0">
                    <a:solidFill>
                      <a:schemeClr val="tx1"/>
                    </a:solidFill>
                  </a:rPr>
                  <a:t> and </a:t>
                </a:r>
                <a:r>
                  <a:rPr lang="en-GB" sz="1600" dirty="0">
                    <a:solidFill>
                      <a:schemeClr val="tx1"/>
                    </a:solidFill>
                    <a:ea typeface="Calibri" panose="020F0502020204030204" pitchFamily="34" charset="0"/>
                    <a:cs typeface="Times New Roman" panose="02020603050405020304" pitchFamily="18" charset="0"/>
                  </a:rPr>
                  <a:t>1</a:t>
                </a:r>
                <a:r>
                  <a:rPr lang="en-GB" sz="1100" dirty="0">
                    <a:solidFill>
                      <a:schemeClr val="tx1"/>
                    </a:solidFill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i="0">
                            <a:solidFill>
                              <a:schemeClr val="tx1"/>
                            </a:solidFill>
                            <a:cs typeface="Times New Roman" panose="02020603050405020304" pitchFamily="18" charset="0"/>
                          </a:rPr>
                          <m:t>12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i="0">
                            <a:solidFill>
                              <a:schemeClr val="tx1"/>
                            </a:solidFill>
                            <a:cs typeface="Times New Roman" panose="02020603050405020304" pitchFamily="18" charset="0"/>
                          </a:rPr>
                          <m:t>28</m:t>
                        </m:r>
                      </m:den>
                    </m:f>
                  </m:oMath>
                </a14:m>
                <a:r>
                  <a:rPr lang="en-GB" sz="1600" dirty="0">
                    <a:solidFill>
                      <a:schemeClr val="tx1"/>
                    </a:solidFill>
                  </a:rPr>
                  <a:t> </a:t>
                </a:r>
                <a:br>
                  <a:rPr lang="en-GB" sz="1600" dirty="0">
                    <a:solidFill>
                      <a:schemeClr val="tx1"/>
                    </a:solidFill>
                  </a:rPr>
                </a:br>
                <a:r>
                  <a:rPr lang="en-GB" sz="1600" dirty="0">
                    <a:solidFill>
                      <a:schemeClr val="tx1"/>
                    </a:solidFill>
                  </a:rPr>
                  <a:t>at the arrow on the number line. </a:t>
                </a:r>
              </a:p>
            </p:txBody>
          </p:sp>
        </mc:Choice>
        <mc:Fallback xmlns="">
          <p:sp>
            <p:nvSpPr>
              <p:cNvPr id="47" name="Speech Bubble: Rectangle 46">
                <a:extLst>
                  <a:ext uri="{FF2B5EF4-FFF2-40B4-BE49-F238E27FC236}">
                    <a16:creationId xmlns:a16="http://schemas.microsoft.com/office/drawing/2014/main" id="{8B47457B-60BF-4387-91BE-8FB5C633362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8785" y="3897537"/>
                <a:ext cx="4364714" cy="895317"/>
              </a:xfrm>
              <a:prstGeom prst="wedgeRectCallout">
                <a:avLst>
                  <a:gd name="adj1" fmla="val -62083"/>
                  <a:gd name="adj2" fmla="val 51400"/>
                </a:avLst>
              </a:prstGeom>
              <a:blipFill>
                <a:blip r:embed="rId5"/>
                <a:stretch>
                  <a:fillRect/>
                </a:stretch>
              </a:blipFill>
              <a:ln w="1905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77286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5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125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995951FE-EDBE-4CAA-A340-CB062176923F}"/>
              </a:ext>
            </a:extLst>
          </p:cNvPr>
          <p:cNvSpPr txBox="1"/>
          <p:nvPr/>
        </p:nvSpPr>
        <p:spPr>
          <a:xfrm>
            <a:off x="755650" y="1498239"/>
            <a:ext cx="7632700" cy="2805482"/>
          </a:xfrm>
          <a:prstGeom prst="rect">
            <a:avLst/>
          </a:prstGeom>
          <a:solidFill>
            <a:schemeClr val="bg1"/>
          </a:solidFill>
          <a:ln w="28575">
            <a:solidFill>
              <a:srgbClr val="EC6D76"/>
            </a:solidFill>
          </a:ln>
        </p:spPr>
        <p:txBody>
          <a:bodyPr wrap="square" lIns="108000" tIns="108000" rIns="108000" bIns="108000" rtlCol="0">
            <a:noAutofit/>
          </a:bodyPr>
          <a:lstStyle/>
          <a:p>
            <a:r>
              <a:rPr lang="en-GB" sz="1600" dirty="0"/>
              <a:t>Marcus, Alana and Rami have each chosen a fraction to put on this number line.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D191252-2DD2-4958-AFFF-B3E7B0182816}"/>
              </a:ext>
            </a:extLst>
          </p:cNvPr>
          <p:cNvSpPr/>
          <p:nvPr/>
        </p:nvSpPr>
        <p:spPr>
          <a:xfrm>
            <a:off x="3066059" y="2877227"/>
            <a:ext cx="1026779" cy="1155101"/>
          </a:xfrm>
          <a:prstGeom prst="rect">
            <a:avLst/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4" name="Picture 7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68B06388-EE66-4879-B466-D6D425809E31}"/>
              </a:ext>
            </a:extLst>
          </p:cNvPr>
          <p:cNvSpPr/>
          <p:nvPr/>
        </p:nvSpPr>
        <p:spPr>
          <a:xfrm>
            <a:off x="447429" y="670981"/>
            <a:ext cx="3003662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Fractions on a Number Line </a:t>
            </a:r>
          </a:p>
        </p:txBody>
      </p:sp>
      <p:sp>
        <p:nvSpPr>
          <p:cNvPr id="75" name="Rectangle 74"/>
          <p:cNvSpPr/>
          <p:nvPr/>
        </p:nvSpPr>
        <p:spPr>
          <a:xfrm>
            <a:off x="3451091" y="670981"/>
            <a:ext cx="1141417" cy="337100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3451091" y="666081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36F4FC15-40A8-4088-ABB9-3E73060B72EF}"/>
              </a:ext>
            </a:extLst>
          </p:cNvPr>
          <p:cNvSpPr txBox="1"/>
          <p:nvPr/>
        </p:nvSpPr>
        <p:spPr>
          <a:xfrm>
            <a:off x="755650" y="1959792"/>
            <a:ext cx="7632700" cy="710552"/>
          </a:xfrm>
          <a:prstGeom prst="rect">
            <a:avLst/>
          </a:prstGeom>
          <a:solidFill>
            <a:srgbClr val="EC6D76"/>
          </a:solidFill>
          <a:ln w="28575">
            <a:solidFill>
              <a:srgbClr val="EC6D76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sz="1600" b="1" dirty="0">
                <a:solidFill>
                  <a:schemeClr val="bg1"/>
                </a:solidFill>
              </a:rPr>
              <a:t>What combination of fractions could the children have placed? How many answers can you find?</a:t>
            </a:r>
          </a:p>
        </p:txBody>
      </p:sp>
      <p:graphicFrame>
        <p:nvGraphicFramePr>
          <p:cNvPr id="10" name="Table 4">
            <a:extLst>
              <a:ext uri="{FF2B5EF4-FFF2-40B4-BE49-F238E27FC236}">
                <a16:creationId xmlns:a16="http://schemas.microsoft.com/office/drawing/2014/main" id="{A0401A1F-1F4D-4459-A4B1-223FFC26F7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5939473"/>
              </p:ext>
            </p:extLst>
          </p:nvPr>
        </p:nvGraphicFramePr>
        <p:xfrm>
          <a:off x="1027613" y="3796447"/>
          <a:ext cx="4066900" cy="23588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06690">
                  <a:extLst>
                    <a:ext uri="{9D8B030D-6E8A-4147-A177-3AD203B41FA5}">
                      <a16:colId xmlns:a16="http://schemas.microsoft.com/office/drawing/2014/main" val="4245502389"/>
                    </a:ext>
                  </a:extLst>
                </a:gridCol>
                <a:gridCol w="406690">
                  <a:extLst>
                    <a:ext uri="{9D8B030D-6E8A-4147-A177-3AD203B41FA5}">
                      <a16:colId xmlns:a16="http://schemas.microsoft.com/office/drawing/2014/main" val="3241843071"/>
                    </a:ext>
                  </a:extLst>
                </a:gridCol>
                <a:gridCol w="406690">
                  <a:extLst>
                    <a:ext uri="{9D8B030D-6E8A-4147-A177-3AD203B41FA5}">
                      <a16:colId xmlns:a16="http://schemas.microsoft.com/office/drawing/2014/main" val="1957939610"/>
                    </a:ext>
                  </a:extLst>
                </a:gridCol>
                <a:gridCol w="406690">
                  <a:extLst>
                    <a:ext uri="{9D8B030D-6E8A-4147-A177-3AD203B41FA5}">
                      <a16:colId xmlns:a16="http://schemas.microsoft.com/office/drawing/2014/main" val="2158096150"/>
                    </a:ext>
                  </a:extLst>
                </a:gridCol>
                <a:gridCol w="406690">
                  <a:extLst>
                    <a:ext uri="{9D8B030D-6E8A-4147-A177-3AD203B41FA5}">
                      <a16:colId xmlns:a16="http://schemas.microsoft.com/office/drawing/2014/main" val="2866985048"/>
                    </a:ext>
                  </a:extLst>
                </a:gridCol>
                <a:gridCol w="406690">
                  <a:extLst>
                    <a:ext uri="{9D8B030D-6E8A-4147-A177-3AD203B41FA5}">
                      <a16:colId xmlns:a16="http://schemas.microsoft.com/office/drawing/2014/main" val="2872900496"/>
                    </a:ext>
                  </a:extLst>
                </a:gridCol>
                <a:gridCol w="406690">
                  <a:extLst>
                    <a:ext uri="{9D8B030D-6E8A-4147-A177-3AD203B41FA5}">
                      <a16:colId xmlns:a16="http://schemas.microsoft.com/office/drawing/2014/main" val="432808804"/>
                    </a:ext>
                  </a:extLst>
                </a:gridCol>
                <a:gridCol w="406690">
                  <a:extLst>
                    <a:ext uri="{9D8B030D-6E8A-4147-A177-3AD203B41FA5}">
                      <a16:colId xmlns:a16="http://schemas.microsoft.com/office/drawing/2014/main" val="1163514411"/>
                    </a:ext>
                  </a:extLst>
                </a:gridCol>
                <a:gridCol w="406690">
                  <a:extLst>
                    <a:ext uri="{9D8B030D-6E8A-4147-A177-3AD203B41FA5}">
                      <a16:colId xmlns:a16="http://schemas.microsoft.com/office/drawing/2014/main" val="2659960605"/>
                    </a:ext>
                  </a:extLst>
                </a:gridCol>
                <a:gridCol w="406690">
                  <a:extLst>
                    <a:ext uri="{9D8B030D-6E8A-4147-A177-3AD203B41FA5}">
                      <a16:colId xmlns:a16="http://schemas.microsoft.com/office/drawing/2014/main" val="2693707684"/>
                    </a:ext>
                  </a:extLst>
                </a:gridCol>
              </a:tblGrid>
              <a:tr h="235881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60900" marR="60900" marT="30451" marB="30451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60900" marR="60900" marT="30451" marB="30451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60900" marR="60900" marT="30451" marB="30451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60900" marR="60900" marT="30451" marB="30451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60900" marR="60900" marT="30451" marB="30451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60900" marR="60900" marT="30451" marB="30451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60900" marR="60900" marT="30451" marB="30451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60900" marR="60900" marT="30451" marB="30451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60900" marR="60900" marT="30451" marB="30451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60900" marR="60900" marT="30451" marB="30451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18949503"/>
                  </a:ext>
                </a:extLst>
              </a:tr>
            </a:tbl>
          </a:graphicData>
        </a:graphic>
      </p:graphicFrame>
      <p:sp>
        <p:nvSpPr>
          <p:cNvPr id="11" name="Rectangle 10">
            <a:extLst>
              <a:ext uri="{FF2B5EF4-FFF2-40B4-BE49-F238E27FC236}">
                <a16:creationId xmlns:a16="http://schemas.microsoft.com/office/drawing/2014/main" id="{67800685-DA17-431B-B8D4-81D7F7D20B99}"/>
              </a:ext>
            </a:extLst>
          </p:cNvPr>
          <p:cNvSpPr/>
          <p:nvPr/>
        </p:nvSpPr>
        <p:spPr>
          <a:xfrm>
            <a:off x="732197" y="3288048"/>
            <a:ext cx="5869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ea typeface="Calibri" panose="020F0502020204030204" pitchFamily="34" charset="0"/>
                <a:cs typeface="Times New Roman" panose="02020603050405020304" pitchFamily="18" charset="0"/>
              </a:rPr>
              <a:t>0</a:t>
            </a:r>
            <a:endParaRPr lang="en-GB" sz="280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B75B947-89A1-4485-BFF8-1505799D270C}"/>
              </a:ext>
            </a:extLst>
          </p:cNvPr>
          <p:cNvSpPr/>
          <p:nvPr/>
        </p:nvSpPr>
        <p:spPr>
          <a:xfrm>
            <a:off x="4770791" y="3288048"/>
            <a:ext cx="5869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endParaRPr lang="en-GB" sz="2800" dirty="0"/>
          </a:p>
        </p:txBody>
      </p:sp>
      <p:grpSp>
        <p:nvGrpSpPr>
          <p:cNvPr id="69" name="Group 68">
            <a:extLst>
              <a:ext uri="{FF2B5EF4-FFF2-40B4-BE49-F238E27FC236}">
                <a16:creationId xmlns:a16="http://schemas.microsoft.com/office/drawing/2014/main" id="{05867565-F38C-4EF6-AE3B-ED4EDF3BBE7C}"/>
              </a:ext>
            </a:extLst>
          </p:cNvPr>
          <p:cNvGrpSpPr/>
          <p:nvPr/>
        </p:nvGrpSpPr>
        <p:grpSpPr>
          <a:xfrm>
            <a:off x="2731909" y="2877227"/>
            <a:ext cx="658308" cy="843020"/>
            <a:chOff x="4242846" y="2766167"/>
            <a:chExt cx="658308" cy="84302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F4BF539D-4D6E-4A56-99E4-C41C6F0A0D48}"/>
                </a:ext>
              </a:extLst>
            </p:cNvPr>
            <p:cNvSpPr/>
            <p:nvPr/>
          </p:nvSpPr>
          <p:spPr>
            <a:xfrm>
              <a:off x="4340963" y="2766167"/>
              <a:ext cx="457822" cy="616221"/>
            </a:xfrm>
            <a:prstGeom prst="rect">
              <a:avLst/>
            </a:prstGeom>
            <a:solidFill>
              <a:srgbClr val="0195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" name="Rectangle 14">
                  <a:extLst>
                    <a:ext uri="{FF2B5EF4-FFF2-40B4-BE49-F238E27FC236}">
                      <a16:creationId xmlns:a16="http://schemas.microsoft.com/office/drawing/2014/main" id="{DC8FCB21-739A-4A2B-832A-06282FE4F541}"/>
                    </a:ext>
                  </a:extLst>
                </p:cNvPr>
                <p:cNvSpPr/>
                <p:nvPr/>
              </p:nvSpPr>
              <p:spPr>
                <a:xfrm>
                  <a:off x="4242846" y="2793106"/>
                  <a:ext cx="658308" cy="552844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GB" sz="1600" b="1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1600" b="1" i="0" smtClean="0">
                                <a:solidFill>
                                  <a:schemeClr val="bg1"/>
                                </a:solidFill>
                              </a:rPr>
                              <m:t>5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1600" b="1" i="0" smtClean="0">
                                <a:solidFill>
                                  <a:schemeClr val="bg1"/>
                                </a:solidFill>
                              </a:rPr>
                              <m:t>10</m:t>
                            </m:r>
                          </m:den>
                        </m:f>
                      </m:oMath>
                    </m:oMathPara>
                  </a14:m>
                  <a:endParaRPr lang="en-GB" sz="1600" b="1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15" name="Rectangle 14">
                  <a:extLst>
                    <a:ext uri="{FF2B5EF4-FFF2-40B4-BE49-F238E27FC236}">
                      <a16:creationId xmlns:a16="http://schemas.microsoft.com/office/drawing/2014/main" id="{DC8FCB21-739A-4A2B-832A-06282FE4F541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242846" y="2793106"/>
                  <a:ext cx="658308" cy="552844"/>
                </a:xfrm>
                <a:prstGeom prst="rect">
                  <a:avLst/>
                </a:prstGeom>
                <a:blipFill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C2F88453-C305-4B87-B2E7-A593820B2913}"/>
                </a:ext>
              </a:extLst>
            </p:cNvPr>
            <p:cNvCxnSpPr>
              <a:cxnSpLocks/>
            </p:cNvCxnSpPr>
            <p:nvPr/>
          </p:nvCxnSpPr>
          <p:spPr>
            <a:xfrm>
              <a:off x="4572383" y="3382388"/>
              <a:ext cx="0" cy="226799"/>
            </a:xfrm>
            <a:prstGeom prst="straightConnector1">
              <a:avLst/>
            </a:prstGeom>
            <a:ln w="38100">
              <a:solidFill>
                <a:srgbClr val="01954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8" name="Group 67">
            <a:extLst>
              <a:ext uri="{FF2B5EF4-FFF2-40B4-BE49-F238E27FC236}">
                <a16:creationId xmlns:a16="http://schemas.microsoft.com/office/drawing/2014/main" id="{FDEFAB89-3EFF-4E52-B60B-53A58C1A2D4B}"/>
              </a:ext>
            </a:extLst>
          </p:cNvPr>
          <p:cNvGrpSpPr/>
          <p:nvPr/>
        </p:nvGrpSpPr>
        <p:grpSpPr>
          <a:xfrm>
            <a:off x="3761736" y="2877227"/>
            <a:ext cx="648512" cy="843020"/>
            <a:chOff x="5497036" y="2766167"/>
            <a:chExt cx="648512" cy="843020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18089D0F-ECE0-430D-91F2-03E9C7C4182D}"/>
                </a:ext>
              </a:extLst>
            </p:cNvPr>
            <p:cNvSpPr/>
            <p:nvPr/>
          </p:nvSpPr>
          <p:spPr>
            <a:xfrm>
              <a:off x="5594819" y="2766167"/>
              <a:ext cx="457822" cy="616221"/>
            </a:xfrm>
            <a:prstGeom prst="rect">
              <a:avLst/>
            </a:prstGeom>
            <a:solidFill>
              <a:srgbClr val="0195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9" name="Rectangle 18">
                  <a:extLst>
                    <a:ext uri="{FF2B5EF4-FFF2-40B4-BE49-F238E27FC236}">
                      <a16:creationId xmlns:a16="http://schemas.microsoft.com/office/drawing/2014/main" id="{EA025C9C-FC01-49EB-B357-6B3FAD2A93B2}"/>
                    </a:ext>
                  </a:extLst>
                </p:cNvPr>
                <p:cNvSpPr/>
                <p:nvPr/>
              </p:nvSpPr>
              <p:spPr>
                <a:xfrm>
                  <a:off x="5497036" y="2793106"/>
                  <a:ext cx="648512" cy="553037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GB" sz="1600" b="1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1600" b="1" i="0" smtClean="0">
                                <a:solidFill>
                                  <a:schemeClr val="bg1"/>
                                </a:solidFill>
                              </a:rPr>
                              <m:t>15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1600" b="1" i="0" smtClean="0">
                                <a:solidFill>
                                  <a:schemeClr val="bg1"/>
                                </a:solidFill>
                              </a:rPr>
                              <m:t>20</m:t>
                            </m:r>
                          </m:den>
                        </m:f>
                      </m:oMath>
                    </m:oMathPara>
                  </a14:m>
                  <a:endParaRPr lang="en-GB" sz="1600" b="1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19" name="Rectangle 18">
                  <a:extLst>
                    <a:ext uri="{FF2B5EF4-FFF2-40B4-BE49-F238E27FC236}">
                      <a16:creationId xmlns:a16="http://schemas.microsoft.com/office/drawing/2014/main" id="{EA025C9C-FC01-49EB-B357-6B3FAD2A93B2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497036" y="2793106"/>
                  <a:ext cx="648512" cy="553037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545D777C-1A8A-489C-8718-6F73A4B9B3A2}"/>
                </a:ext>
              </a:extLst>
            </p:cNvPr>
            <p:cNvCxnSpPr>
              <a:cxnSpLocks/>
            </p:cNvCxnSpPr>
            <p:nvPr/>
          </p:nvCxnSpPr>
          <p:spPr>
            <a:xfrm>
              <a:off x="5823880" y="3382388"/>
              <a:ext cx="1766" cy="226799"/>
            </a:xfrm>
            <a:prstGeom prst="straightConnector1">
              <a:avLst/>
            </a:prstGeom>
            <a:ln w="38100">
              <a:solidFill>
                <a:srgbClr val="01954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Speech Bubble: Rectangle 25">
            <a:extLst>
              <a:ext uri="{FF2B5EF4-FFF2-40B4-BE49-F238E27FC236}">
                <a16:creationId xmlns:a16="http://schemas.microsoft.com/office/drawing/2014/main" id="{912F6705-7E02-4FDB-A322-06AA90A53F07}"/>
              </a:ext>
            </a:extLst>
          </p:cNvPr>
          <p:cNvSpPr/>
          <p:nvPr/>
        </p:nvSpPr>
        <p:spPr>
          <a:xfrm>
            <a:off x="764968" y="4510136"/>
            <a:ext cx="3183772" cy="977749"/>
          </a:xfrm>
          <a:prstGeom prst="wedgeRectCallout">
            <a:avLst>
              <a:gd name="adj1" fmla="val 1892"/>
              <a:gd name="adj2" fmla="val 70443"/>
            </a:avLst>
          </a:prstGeom>
          <a:solidFill>
            <a:schemeClr val="bg1"/>
          </a:solidFill>
          <a:ln w="19050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We have all chosen fractions with different denominators. My fraction is the smallest.</a:t>
            </a:r>
          </a:p>
        </p:txBody>
      </p:sp>
      <p:sp>
        <p:nvSpPr>
          <p:cNvPr id="27" name="Speech Bubble: Rectangle 26">
            <a:extLst>
              <a:ext uri="{FF2B5EF4-FFF2-40B4-BE49-F238E27FC236}">
                <a16:creationId xmlns:a16="http://schemas.microsoft.com/office/drawing/2014/main" id="{2CC37944-4150-40F8-AEAD-5193FB396EFD}"/>
              </a:ext>
            </a:extLst>
          </p:cNvPr>
          <p:cNvSpPr/>
          <p:nvPr/>
        </p:nvSpPr>
        <p:spPr>
          <a:xfrm>
            <a:off x="4160605" y="4465427"/>
            <a:ext cx="1951012" cy="1022458"/>
          </a:xfrm>
          <a:prstGeom prst="wedgeRectCallout">
            <a:avLst>
              <a:gd name="adj1" fmla="val 1178"/>
              <a:gd name="adj2" fmla="val 60761"/>
            </a:avLst>
          </a:prstGeom>
          <a:solidFill>
            <a:schemeClr val="bg1"/>
          </a:solidFill>
          <a:ln w="19050">
            <a:solidFill>
              <a:srgbClr val="B9D2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All our fractions are greater than ½ but smaller than ¾.</a:t>
            </a:r>
          </a:p>
        </p:txBody>
      </p:sp>
      <p:sp>
        <p:nvSpPr>
          <p:cNvPr id="28" name="Speech Bubble: Rectangle 27">
            <a:extLst>
              <a:ext uri="{FF2B5EF4-FFF2-40B4-BE49-F238E27FC236}">
                <a16:creationId xmlns:a16="http://schemas.microsoft.com/office/drawing/2014/main" id="{EFB75144-A060-4207-9934-D02D95C21B42}"/>
              </a:ext>
            </a:extLst>
          </p:cNvPr>
          <p:cNvSpPr/>
          <p:nvPr/>
        </p:nvSpPr>
        <p:spPr>
          <a:xfrm>
            <a:off x="6428021" y="4465427"/>
            <a:ext cx="1951012" cy="1022458"/>
          </a:xfrm>
          <a:prstGeom prst="wedgeRectCallout">
            <a:avLst>
              <a:gd name="adj1" fmla="val 1947"/>
              <a:gd name="adj2" fmla="val 589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My fraction is the furthest along the number line.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7B67A8C7-FD70-4537-8A11-20E3A605378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287"/>
          <a:stretch/>
        </p:blipFill>
        <p:spPr>
          <a:xfrm>
            <a:off x="4110465" y="5386006"/>
            <a:ext cx="1222496" cy="1022458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89B5759B-25B0-4DD8-84CF-9508262137B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952"/>
          <a:stretch/>
        </p:blipFill>
        <p:spPr>
          <a:xfrm>
            <a:off x="6474519" y="5371719"/>
            <a:ext cx="1222496" cy="1036745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73AFC309-D7CD-40FB-9FE6-80AFB23A30B8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889"/>
          <a:stretch/>
        </p:blipFill>
        <p:spPr>
          <a:xfrm>
            <a:off x="1396551" y="5386006"/>
            <a:ext cx="1286283" cy="102513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060BBC54-6DBD-4605-808F-5C036ECB5CC1}"/>
                  </a:ext>
                </a:extLst>
              </p:cNvPr>
              <p:cNvSpPr/>
              <p:nvPr/>
            </p:nvSpPr>
            <p:spPr>
              <a:xfrm>
                <a:off x="5340349" y="2883712"/>
                <a:ext cx="3046073" cy="1236914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01954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>
                <a:spAutoFit/>
              </a:bodyPr>
              <a:lstStyle/>
              <a:p>
                <a:r>
                  <a:rPr lang="en-GB" sz="1600" dirty="0">
                    <a:solidFill>
                      <a:schemeClr val="tx1"/>
                    </a:solidFill>
                  </a:rPr>
                  <a:t>Accept any proper fractions between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05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050">
                            <a:solidFill>
                              <a:schemeClr val="tx1"/>
                            </a:solidFill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05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1600" dirty="0">
                    <a:solidFill>
                      <a:schemeClr val="tx1"/>
                    </a:solidFill>
                  </a:rPr>
                  <a:t> and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05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050">
                            <a:solidFill>
                              <a:schemeClr val="tx1"/>
                            </a:solidFill>
                          </a:rPr>
                          <m:t>15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050">
                            <a:solidFill>
                              <a:schemeClr val="tx1"/>
                            </a:solidFill>
                          </a:rPr>
                          <m:t>20</m:t>
                        </m:r>
                      </m:den>
                    </m:f>
                  </m:oMath>
                </a14:m>
                <a:r>
                  <a:rPr lang="en-GB" sz="1600" dirty="0">
                    <a:solidFill>
                      <a:schemeClr val="tx1"/>
                    </a:solidFill>
                  </a:rPr>
                  <a:t>. For example, Marcus chose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05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050" b="0" i="0" smtClean="0">
                            <a:solidFill>
                              <a:schemeClr val="tx1"/>
                            </a:solidFill>
                          </a:rPr>
                          <m:t>22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050" b="0" i="0" smtClean="0">
                            <a:solidFill>
                              <a:schemeClr val="tx1"/>
                            </a:solidFill>
                          </a:rPr>
                          <m:t>40</m:t>
                        </m:r>
                      </m:den>
                    </m:f>
                  </m:oMath>
                </a14:m>
                <a:r>
                  <a:rPr lang="en-GB" sz="1600" dirty="0">
                    <a:solidFill>
                      <a:schemeClr val="tx1"/>
                    </a:solidFill>
                  </a:rPr>
                  <a:t>, Rami chose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05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050" b="0" i="0" smtClean="0">
                            <a:solidFill>
                              <a:schemeClr val="tx1"/>
                            </a:solidFill>
                          </a:rPr>
                          <m:t>12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050">
                            <a:solidFill>
                              <a:schemeClr val="tx1"/>
                            </a:solidFill>
                          </a:rPr>
                          <m:t>20</m:t>
                        </m:r>
                      </m:den>
                    </m:f>
                  </m:oMath>
                </a14:m>
                <a:r>
                  <a:rPr lang="en-GB" sz="1600" dirty="0">
                    <a:solidFill>
                      <a:schemeClr val="tx1"/>
                    </a:solidFill>
                  </a:rPr>
                  <a:t> and Alana chose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05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050" b="0" i="0" smtClean="0">
                            <a:solidFill>
                              <a:schemeClr val="tx1"/>
                            </a:solidFill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05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1600" dirty="0">
                    <a:solidFill>
                      <a:schemeClr val="tx1"/>
                    </a:solidFill>
                  </a:rPr>
                  <a:t>.</a:t>
                </a:r>
              </a:p>
            </p:txBody>
          </p:sp>
        </mc:Choice>
        <mc:Fallback xmlns=""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060BBC54-6DBD-4605-808F-5C036ECB5CC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40349" y="2883712"/>
                <a:ext cx="3046073" cy="1236914"/>
              </a:xfrm>
              <a:prstGeom prst="rect">
                <a:avLst/>
              </a:prstGeom>
              <a:blipFill>
                <a:blip r:embed="rId8"/>
                <a:stretch>
                  <a:fillRect l="-198" r="-1188"/>
                </a:stretch>
              </a:blipFill>
              <a:ln w="28575">
                <a:solidFill>
                  <a:srgbClr val="01954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>
            <a:extLst>
              <a:ext uri="{FF2B5EF4-FFF2-40B4-BE49-F238E27FC236}">
                <a16:creationId xmlns:a16="http://schemas.microsoft.com/office/drawing/2014/main" id="{4ADAED40-E21B-4CCA-9193-25441E2CD3D7}"/>
              </a:ext>
            </a:extLst>
          </p:cNvPr>
          <p:cNvSpPr/>
          <p:nvPr/>
        </p:nvSpPr>
        <p:spPr>
          <a:xfrm>
            <a:off x="2999238" y="5642537"/>
            <a:ext cx="949502" cy="495108"/>
          </a:xfrm>
          <a:prstGeom prst="rect">
            <a:avLst/>
          </a:prstGeom>
          <a:solidFill>
            <a:schemeClr val="bg1"/>
          </a:solidFill>
          <a:ln w="19050">
            <a:solidFill>
              <a:srgbClr val="4DB1E3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GB" dirty="0"/>
              <a:t>Marcus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A183B747-50BC-4205-8CDE-C73BCBC2E713}"/>
              </a:ext>
            </a:extLst>
          </p:cNvPr>
          <p:cNvSpPr/>
          <p:nvPr/>
        </p:nvSpPr>
        <p:spPr>
          <a:xfrm>
            <a:off x="5379459" y="5642537"/>
            <a:ext cx="740688" cy="495108"/>
          </a:xfrm>
          <a:prstGeom prst="rect">
            <a:avLst/>
          </a:prstGeom>
          <a:solidFill>
            <a:schemeClr val="bg1"/>
          </a:solidFill>
          <a:ln w="19050">
            <a:solidFill>
              <a:srgbClr val="B9D26D"/>
            </a:solidFill>
          </a:ln>
        </p:spPr>
        <p:txBody>
          <a:bodyPr wrap="none" lIns="108000" tIns="108000" rIns="108000" bIns="108000">
            <a:spAutoFit/>
          </a:bodyPr>
          <a:lstStyle/>
          <a:p>
            <a:r>
              <a:rPr lang="en-GB" dirty="0"/>
              <a:t>Rami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958527AE-8991-4542-B65D-F8A310D81FEE}"/>
              </a:ext>
            </a:extLst>
          </p:cNvPr>
          <p:cNvSpPr/>
          <p:nvPr/>
        </p:nvSpPr>
        <p:spPr>
          <a:xfrm>
            <a:off x="7564607" y="5642537"/>
            <a:ext cx="814426" cy="495108"/>
          </a:xfrm>
          <a:prstGeom prst="rect">
            <a:avLst/>
          </a:prstGeom>
          <a:solidFill>
            <a:schemeClr val="bg1"/>
          </a:solidFill>
          <a:ln w="19050">
            <a:solidFill>
              <a:srgbClr val="EB8634"/>
            </a:solidFill>
          </a:ln>
        </p:spPr>
        <p:txBody>
          <a:bodyPr wrap="none" lIns="108000" tIns="108000" rIns="108000" bIns="108000">
            <a:spAutoFit/>
          </a:bodyPr>
          <a:lstStyle/>
          <a:p>
            <a:r>
              <a:rPr lang="en-GB" dirty="0"/>
              <a:t>Alana</a:t>
            </a:r>
          </a:p>
        </p:txBody>
      </p:sp>
    </p:spTree>
    <p:extLst>
      <p:ext uri="{BB962C8B-B14F-4D97-AF65-F5344CB8AC3E}">
        <p14:creationId xmlns:p14="http://schemas.microsoft.com/office/powerpoint/2010/main" val="4195136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2" grpId="0" animBg="1"/>
      <p:bldP spid="32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CC3F129B-2D47-483A-A90C-799D2C477CF6}"/>
              </a:ext>
            </a:extLst>
          </p:cNvPr>
          <p:cNvSpPr/>
          <p:nvPr/>
        </p:nvSpPr>
        <p:spPr>
          <a:xfrm>
            <a:off x="4563663" y="1819414"/>
            <a:ext cx="3824688" cy="4273409"/>
          </a:xfrm>
          <a:prstGeom prst="rect">
            <a:avLst/>
          </a:prstGeom>
          <a:solidFill>
            <a:srgbClr val="4EB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755650" y="1822827"/>
            <a:ext cx="3816349" cy="4269997"/>
          </a:xfrm>
          <a:prstGeom prst="rect">
            <a:avLst/>
          </a:prstGeom>
          <a:solidFill>
            <a:srgbClr val="007A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49" y="1364071"/>
            <a:ext cx="7632701" cy="458757"/>
          </a:xfrm>
          <a:prstGeom prst="rect">
            <a:avLst/>
          </a:prstGeom>
          <a:solidFill>
            <a:srgbClr val="C7E8FD"/>
          </a:solidFill>
        </p:spPr>
        <p:txBody>
          <a:bodyPr wrap="square" lIns="72000" tIns="72000" rIns="72000" bIns="108000">
            <a:spAutoFit/>
          </a:bodyPr>
          <a:lstStyle/>
          <a:p>
            <a:pPr algn="ctr"/>
            <a:r>
              <a:rPr lang="en-GB" dirty="0"/>
              <a:t>Dive in by completing your own activity!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1B74EBF-AD1B-4DC1-AB71-6B21B868FC7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55" t="500" r="27421" b="1"/>
          <a:stretch/>
        </p:blipFill>
        <p:spPr>
          <a:xfrm>
            <a:off x="755650" y="1819415"/>
            <a:ext cx="3818059" cy="427340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3B3C386-037D-47BC-B81B-E45DB0C5678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2123" y="2030898"/>
            <a:ext cx="2722089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3B3C386-037D-47BC-B81B-E45DB0C5678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703" b="17467"/>
          <a:stretch/>
        </p:blipFill>
        <p:spPr>
          <a:xfrm rot="1560000">
            <a:off x="2679396" y="2921195"/>
            <a:ext cx="773117" cy="1794474"/>
          </a:xfrm>
          <a:prstGeom prst="rect">
            <a:avLst/>
          </a:prstGeom>
          <a:effectLst/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621"/>
          <a:stretch/>
        </p:blipFill>
        <p:spPr>
          <a:xfrm rot="1592612">
            <a:off x="1094514" y="2298881"/>
            <a:ext cx="1648302" cy="122124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410F3B9-A120-4B78-B8FC-DBBE2542D02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8275" y="2030898"/>
            <a:ext cx="2722089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410F3B9-A120-4B78-B8FC-DBBE2542D02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4426" y="2030898"/>
            <a:ext cx="2722089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1748BB18-76FC-4DFC-B847-EF5A9E5F5887}"/>
              </a:ext>
            </a:extLst>
          </p:cNvPr>
          <p:cNvSpPr/>
          <p:nvPr/>
        </p:nvSpPr>
        <p:spPr>
          <a:xfrm>
            <a:off x="447429" y="670981"/>
            <a:ext cx="3003662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Fractions on a Number Line </a:t>
            </a:r>
          </a:p>
        </p:txBody>
      </p:sp>
      <p:pic>
        <p:nvPicPr>
          <p:cNvPr id="22" name="Boy Writing">
            <a:extLst>
              <a:ext uri="{FF2B5EF4-FFF2-40B4-BE49-F238E27FC236}">
                <a16:creationId xmlns:a16="http://schemas.microsoft.com/office/drawing/2014/main" id="{59E92074-8F0A-4A38-87B2-6E07FF3C8646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" t="622" r="32362"/>
          <a:stretch/>
        </p:blipFill>
        <p:spPr>
          <a:xfrm>
            <a:off x="755650" y="1928692"/>
            <a:ext cx="4038155" cy="4164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272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Mastery PowerPoint Template" id="{D8821FCC-5609-4D2B-94A4-DB9C8C344581}" vid="{64831898-ACBB-4AB0-BC6A-2D4D1F7CE3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Mastery PowerPoint Template</Template>
  <TotalTime>178</TotalTime>
  <Words>282</Words>
  <Application>Microsoft Office PowerPoint</Application>
  <PresentationFormat>On-screen Show (4:3)</PresentationFormat>
  <Paragraphs>93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Twinkl</vt:lpstr>
      <vt:lpstr>Calibri</vt:lpstr>
      <vt:lpstr>Cambria Math</vt:lpstr>
      <vt:lpstr>Arial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Tarjinder Momi</dc:creator>
  <cp:lastModifiedBy>StroverP</cp:lastModifiedBy>
  <cp:revision>261</cp:revision>
  <dcterms:created xsi:type="dcterms:W3CDTF">2019-10-03T14:28:03Z</dcterms:created>
  <dcterms:modified xsi:type="dcterms:W3CDTF">2021-01-14T13:48:34Z</dcterms:modified>
</cp:coreProperties>
</file>