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68" r:id="rId4"/>
    <p:sldId id="280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67" r:id="rId17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20"/>
      <p:bold r:id="rId21"/>
    </p:embeddedFont>
    <p:embeddedFont>
      <p:font typeface="Twinkl" pitchFamily="2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 SemiBold" pitchFamily="2" charset="0"/>
      <p:bold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CAFB"/>
    <a:srgbClr val="D3EDFE"/>
    <a:srgbClr val="88CCC1"/>
    <a:srgbClr val="EEBCD8"/>
    <a:srgbClr val="EC73A8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798" y="102"/>
      </p:cViewPr>
      <p:guideLst>
        <p:guide orient="horz" pos="2115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5936A3C-1017-4B2F-8D19-A67941B48BA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97C769-8FFF-47D9-AF3B-1E2E8E3EC9D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255E2C9-EBC3-4697-88F5-ECC3A8C1C2A8}" type="datetimeFigureOut">
              <a:rPr lang="en-GB"/>
              <a:pPr>
                <a:defRPr/>
              </a:pPr>
              <a:t>08/07/2019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DCAA58-CA9E-4324-9391-701C6CBFFD5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2FE7BE-D54C-477B-A06C-A7E50B8E1A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74A7C06-68C3-4954-8549-8B443A355F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1536636-F979-4389-9939-775E1F66330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49FB2B-2F29-4284-A97D-54281243A20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0F2A4A4-24D1-4C72-8A57-F6CDD3605F0D}" type="datetimeFigureOut">
              <a:rPr lang="en-GB"/>
              <a:pPr>
                <a:defRPr/>
              </a:pPr>
              <a:t>08/07/2019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09B666F-A0C8-440B-85C2-3CC43BE2D13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87834C0-8A3D-4E5F-8591-857E3EB982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270186-E1AE-4045-94EA-2679244C930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F81249-2BB5-4A39-83D9-3BBDEF9254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CC4F843-A4D6-40E7-9E14-DF86F7C2423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227EBB6-9996-466F-B0DF-5576A425FF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2235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027BF47-D7F3-45D3-9486-AC1574F5BDE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0FC9FB70-8E49-4233-921E-88767AADA2E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5307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0ACB2771-9B54-4985-BBB1-FBC1D13CE6B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4460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79699DE-082F-4C42-9ED9-2E0A1E09D256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52615BEC-DFBE-4BAB-88EF-6DB8811E49E0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C7FA6D5-3454-412E-B13E-F1EE237399E1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B45CDE7-BFF7-41F3-9FC3-F2529E4B20D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36EDD51E-E91C-42E2-947D-9C5A894810C7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6321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576A881-3AC3-4CEF-9783-C73AEFC63B2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7144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E346AA0-F37A-4E52-AFE2-B3471C9853D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C3586C0-BB32-47F8-9375-3102FE0A8F5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ACD5A6B7-0FDE-472C-98EF-9614B76A9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Escape the Room!</a:t>
            </a: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AC57302-C4F2-4A6E-82E0-26203C1194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9338" y="1679575"/>
            <a:ext cx="4649787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You have been helping your teacher to tidy up the sports equipment after a P.E. lesson. You hear a loud bang and turn around to find that you have been accidentally locked in the school hall!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Solve the clues and puzzles hidden around the room and reveal the keypad code needed to open the door.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clues could be anywhere so you need to keep your eyes peeled and your mind sharp! Good luck!</a:t>
            </a:r>
          </a:p>
        </p:txBody>
      </p:sp>
      <p:pic>
        <p:nvPicPr>
          <p:cNvPr id="9220" name="Picture 3">
            <a:extLst>
              <a:ext uri="{FF2B5EF4-FFF2-40B4-BE49-F238E27FC236}">
                <a16:creationId xmlns:a16="http://schemas.microsoft.com/office/drawing/2014/main" id="{ACFB4AD2-3E4C-4290-B689-6BAD520FA1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25" y="1385888"/>
            <a:ext cx="2689225" cy="470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B07CCD1F-4C1C-4A1D-AB50-B1153068A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The Rules</a:t>
            </a: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85B5A179-D85A-458D-9928-0FB7D123E2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1620838"/>
            <a:ext cx="3963988" cy="387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</a:pPr>
            <a:r>
              <a:rPr lang="en-GB" altLang="en-US">
                <a:solidFill>
                  <a:schemeClr val="tx1"/>
                </a:solidFill>
              </a:rPr>
              <a:t>You can work in small groups.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</a:pPr>
            <a:r>
              <a:rPr lang="en-GB" altLang="en-US">
                <a:solidFill>
                  <a:schemeClr val="tx1"/>
                </a:solidFill>
              </a:rPr>
              <a:t>When you find a clue that has been hidden, work together to find the answer and reveal one of the digits to the keypad code.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</a:pPr>
            <a:r>
              <a:rPr lang="en-GB" altLang="en-US">
                <a:solidFill>
                  <a:schemeClr val="tx1"/>
                </a:solidFill>
              </a:rPr>
              <a:t>Record your answer on the answer sheet.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</a:pPr>
            <a:r>
              <a:rPr lang="en-GB" altLang="en-US">
                <a:solidFill>
                  <a:schemeClr val="tx1"/>
                </a:solidFill>
              </a:rPr>
              <a:t>Once you have discovered the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ten-digit code for the keypad, check it with your teacher and find out if you can escape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the room!</a:t>
            </a:r>
          </a:p>
        </p:txBody>
      </p:sp>
      <p:pic>
        <p:nvPicPr>
          <p:cNvPr id="10244" name="Picture 3">
            <a:extLst>
              <a:ext uri="{FF2B5EF4-FFF2-40B4-BE49-F238E27FC236}">
                <a16:creationId xmlns:a16="http://schemas.microsoft.com/office/drawing/2014/main" id="{187614C4-6D61-4D15-B178-B18674385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00" y="1473200"/>
            <a:ext cx="1308100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462E2362-70C4-4C72-8FD1-BA44C94E1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00" y="2640013"/>
            <a:ext cx="8220075" cy="993775"/>
          </a:xfrm>
        </p:spPr>
        <p:txBody>
          <a:bodyPr/>
          <a:lstStyle/>
          <a:p>
            <a:r>
              <a:rPr lang="en-GB" altLang="en-US" b="0"/>
              <a:t>Reveal the Answers</a:t>
            </a:r>
            <a:endParaRPr lang="en-GB" altLang="en-US"/>
          </a:p>
        </p:txBody>
      </p:sp>
      <p:pic>
        <p:nvPicPr>
          <p:cNvPr id="11267" name="Picture 3">
            <a:extLst>
              <a:ext uri="{FF2B5EF4-FFF2-40B4-BE49-F238E27FC236}">
                <a16:creationId xmlns:a16="http://schemas.microsoft.com/office/drawing/2014/main" id="{D81C1A87-9CF4-4F92-A5D9-E1A64AB8F5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675" y="2503488"/>
            <a:ext cx="725488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">
            <a:extLst>
              <a:ext uri="{FF2B5EF4-FFF2-40B4-BE49-F238E27FC236}">
                <a16:creationId xmlns:a16="http://schemas.microsoft.com/office/drawing/2014/main" id="{18572CB9-3EE3-445A-ADD0-6015A1F7C501}"/>
              </a:ext>
            </a:extLst>
          </p:cNvPr>
          <p:cNvSpPr/>
          <p:nvPr/>
        </p:nvSpPr>
        <p:spPr>
          <a:xfrm>
            <a:off x="1327150" y="3584575"/>
            <a:ext cx="407988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2">
            <a:extLst>
              <a:ext uri="{FF2B5EF4-FFF2-40B4-BE49-F238E27FC236}">
                <a16:creationId xmlns:a16="http://schemas.microsoft.com/office/drawing/2014/main" id="{4027FB30-2381-455F-A206-F56892B27E99}"/>
              </a:ext>
            </a:extLst>
          </p:cNvPr>
          <p:cNvSpPr/>
          <p:nvPr/>
        </p:nvSpPr>
        <p:spPr>
          <a:xfrm>
            <a:off x="1887538" y="3584575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3">
            <a:extLst>
              <a:ext uri="{FF2B5EF4-FFF2-40B4-BE49-F238E27FC236}">
                <a16:creationId xmlns:a16="http://schemas.microsoft.com/office/drawing/2014/main" id="{19A9AB2C-4EE8-496A-8DD9-659863325069}"/>
              </a:ext>
            </a:extLst>
          </p:cNvPr>
          <p:cNvSpPr/>
          <p:nvPr/>
        </p:nvSpPr>
        <p:spPr>
          <a:xfrm>
            <a:off x="2447925" y="3584575"/>
            <a:ext cx="407988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4">
            <a:extLst>
              <a:ext uri="{FF2B5EF4-FFF2-40B4-BE49-F238E27FC236}">
                <a16:creationId xmlns:a16="http://schemas.microsoft.com/office/drawing/2014/main" id="{93163377-5849-4B2D-AB07-80F67D79BE6D}"/>
              </a:ext>
            </a:extLst>
          </p:cNvPr>
          <p:cNvSpPr/>
          <p:nvPr/>
        </p:nvSpPr>
        <p:spPr>
          <a:xfrm>
            <a:off x="3008313" y="3584575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5">
            <a:extLst>
              <a:ext uri="{FF2B5EF4-FFF2-40B4-BE49-F238E27FC236}">
                <a16:creationId xmlns:a16="http://schemas.microsoft.com/office/drawing/2014/main" id="{16A9E593-48BE-40AB-AD5F-511BE744C1AE}"/>
              </a:ext>
            </a:extLst>
          </p:cNvPr>
          <p:cNvSpPr/>
          <p:nvPr/>
        </p:nvSpPr>
        <p:spPr>
          <a:xfrm>
            <a:off x="3570288" y="3584575"/>
            <a:ext cx="406400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6">
            <a:extLst>
              <a:ext uri="{FF2B5EF4-FFF2-40B4-BE49-F238E27FC236}">
                <a16:creationId xmlns:a16="http://schemas.microsoft.com/office/drawing/2014/main" id="{24F10314-D544-419C-A823-F6725A57E605}"/>
              </a:ext>
            </a:extLst>
          </p:cNvPr>
          <p:cNvSpPr/>
          <p:nvPr/>
        </p:nvSpPr>
        <p:spPr>
          <a:xfrm>
            <a:off x="4130675" y="3584575"/>
            <a:ext cx="406400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7">
            <a:extLst>
              <a:ext uri="{FF2B5EF4-FFF2-40B4-BE49-F238E27FC236}">
                <a16:creationId xmlns:a16="http://schemas.microsoft.com/office/drawing/2014/main" id="{40674FFC-C8B8-44B0-9016-04F5330AE504}"/>
              </a:ext>
            </a:extLst>
          </p:cNvPr>
          <p:cNvSpPr/>
          <p:nvPr/>
        </p:nvSpPr>
        <p:spPr>
          <a:xfrm>
            <a:off x="4691063" y="3584575"/>
            <a:ext cx="406400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8">
            <a:extLst>
              <a:ext uri="{FF2B5EF4-FFF2-40B4-BE49-F238E27FC236}">
                <a16:creationId xmlns:a16="http://schemas.microsoft.com/office/drawing/2014/main" id="{10BAB86C-0863-4390-92B3-AF0F1C864941}"/>
              </a:ext>
            </a:extLst>
          </p:cNvPr>
          <p:cNvSpPr/>
          <p:nvPr/>
        </p:nvSpPr>
        <p:spPr>
          <a:xfrm>
            <a:off x="5251450" y="3584575"/>
            <a:ext cx="407988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9">
            <a:extLst>
              <a:ext uri="{FF2B5EF4-FFF2-40B4-BE49-F238E27FC236}">
                <a16:creationId xmlns:a16="http://schemas.microsoft.com/office/drawing/2014/main" id="{94161BD4-91DE-47E3-8C90-65C1C3E49949}"/>
              </a:ext>
            </a:extLst>
          </p:cNvPr>
          <p:cNvSpPr/>
          <p:nvPr/>
        </p:nvSpPr>
        <p:spPr>
          <a:xfrm>
            <a:off x="5803900" y="3584575"/>
            <a:ext cx="406400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10">
            <a:extLst>
              <a:ext uri="{FF2B5EF4-FFF2-40B4-BE49-F238E27FC236}">
                <a16:creationId xmlns:a16="http://schemas.microsoft.com/office/drawing/2014/main" id="{3503776A-4564-4E96-838E-1E92B7D9DEEB}"/>
              </a:ext>
            </a:extLst>
          </p:cNvPr>
          <p:cNvSpPr/>
          <p:nvPr/>
        </p:nvSpPr>
        <p:spPr>
          <a:xfrm>
            <a:off x="6364288" y="3584575"/>
            <a:ext cx="406400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8" name="Rectangle 24">
            <a:extLst>
              <a:ext uri="{FF2B5EF4-FFF2-40B4-BE49-F238E27FC236}">
                <a16:creationId xmlns:a16="http://schemas.microsoft.com/office/drawing/2014/main" id="{2D9B6A99-0027-4566-BDA6-D6855BBD9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5725" y="3616325"/>
            <a:ext cx="3429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279" name="Rectangle 25">
            <a:extLst>
              <a:ext uri="{FF2B5EF4-FFF2-40B4-BE49-F238E27FC236}">
                <a16:creationId xmlns:a16="http://schemas.microsoft.com/office/drawing/2014/main" id="{0728F957-3D0A-4ACA-8AEA-9AB2ACBEB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0875" y="3616325"/>
            <a:ext cx="3429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280" name="Rectangle 26">
            <a:extLst>
              <a:ext uri="{FF2B5EF4-FFF2-40B4-BE49-F238E27FC236}">
                <a16:creationId xmlns:a16="http://schemas.microsoft.com/office/drawing/2014/main" id="{9FDECB7E-2DFC-4F66-A476-D27150D581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1263" y="3616325"/>
            <a:ext cx="3429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281" name="Rectangle 27">
            <a:extLst>
              <a:ext uri="{FF2B5EF4-FFF2-40B4-BE49-F238E27FC236}">
                <a16:creationId xmlns:a16="http://schemas.microsoft.com/office/drawing/2014/main" id="{9B9E89E4-BA7A-4A7C-96FE-35B822946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1650" y="3616325"/>
            <a:ext cx="3429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282" name="Rectangle 28">
            <a:extLst>
              <a:ext uri="{FF2B5EF4-FFF2-40B4-BE49-F238E27FC236}">
                <a16:creationId xmlns:a16="http://schemas.microsoft.com/office/drawing/2014/main" id="{8FBF12D1-0C32-4B0F-B8A1-014B5A6CAD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2038" y="3616325"/>
            <a:ext cx="3429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283" name="Rectangle 29">
            <a:extLst>
              <a:ext uri="{FF2B5EF4-FFF2-40B4-BE49-F238E27FC236}">
                <a16:creationId xmlns:a16="http://schemas.microsoft.com/office/drawing/2014/main" id="{CD138939-0255-4D21-9B08-79E752B345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73538" y="3616325"/>
            <a:ext cx="3444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284" name="Rectangle 30">
            <a:extLst>
              <a:ext uri="{FF2B5EF4-FFF2-40B4-BE49-F238E27FC236}">
                <a16:creationId xmlns:a16="http://schemas.microsoft.com/office/drawing/2014/main" id="{B646CD8D-7338-4B66-B019-EA10D7A39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8050" y="3616325"/>
            <a:ext cx="3429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285" name="Rectangle 31">
            <a:extLst>
              <a:ext uri="{FF2B5EF4-FFF2-40B4-BE49-F238E27FC236}">
                <a16:creationId xmlns:a16="http://schemas.microsoft.com/office/drawing/2014/main" id="{C24B2532-7FE4-4D04-82C3-75270FB2C6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3675" y="3616325"/>
            <a:ext cx="3429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286" name="Rectangle 32">
            <a:extLst>
              <a:ext uri="{FF2B5EF4-FFF2-40B4-BE49-F238E27FC236}">
                <a16:creationId xmlns:a16="http://schemas.microsoft.com/office/drawing/2014/main" id="{18F0CD5F-0B42-4B21-A903-BB501CA09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5175" y="3616325"/>
            <a:ext cx="3429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287" name="Rectangle 33">
            <a:extLst>
              <a:ext uri="{FF2B5EF4-FFF2-40B4-BE49-F238E27FC236}">
                <a16:creationId xmlns:a16="http://schemas.microsoft.com/office/drawing/2014/main" id="{500265D8-160D-4315-83E8-3746B44773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8100" y="3616325"/>
            <a:ext cx="3444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?</a:t>
            </a:r>
            <a:endParaRPr lang="en-GB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CA7F9E3-8FBE-4A0C-B4EE-7E5480017FAE}"/>
              </a:ext>
            </a:extLst>
          </p:cNvPr>
          <p:cNvSpPr/>
          <p:nvPr/>
        </p:nvSpPr>
        <p:spPr>
          <a:xfrm>
            <a:off x="755650" y="2840038"/>
            <a:ext cx="7632700" cy="3252787"/>
          </a:xfrm>
          <a:prstGeom prst="roundRect">
            <a:avLst>
              <a:gd name="adj" fmla="val 5549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05B25B3E-222E-4D64-B9B4-50750EEB6C12}"/>
              </a:ext>
            </a:extLst>
          </p:cNvPr>
          <p:cNvSpPr/>
          <p:nvPr/>
        </p:nvSpPr>
        <p:spPr>
          <a:xfrm>
            <a:off x="755650" y="1263650"/>
            <a:ext cx="7632700" cy="3252788"/>
          </a:xfrm>
          <a:prstGeom prst="roundRect">
            <a:avLst>
              <a:gd name="adj" fmla="val 5549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itle 1">
            <a:extLst>
              <a:ext uri="{FF2B5EF4-FFF2-40B4-BE49-F238E27FC236}">
                <a16:creationId xmlns:a16="http://schemas.microsoft.com/office/drawing/2014/main" id="{34F257C0-C535-4396-AB53-209F51672D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Clue for Digit 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68383AD-1575-41C6-92E3-EDEF8FA93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9875" y="1395413"/>
            <a:ext cx="67071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9 rectangles (including squares) in this 2 × 2 grid.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9FA6D7-E354-4FD2-BAE3-450B5F8391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5038" y="2720975"/>
            <a:ext cx="726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rectangles (including squares) are there in this 3 × 3 grid?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9A7AA4-604C-43E6-9027-1DC054507C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650" y="5383213"/>
            <a:ext cx="63706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Add together the digits of the answer to give you the first digit of the keypad code.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5445C7C-843E-4EA2-B959-3E0C78FBF387}"/>
              </a:ext>
            </a:extLst>
          </p:cNvPr>
          <p:cNvGraphicFramePr>
            <a:graphicFrameLocks noGrp="1"/>
          </p:cNvGraphicFramePr>
          <p:nvPr/>
        </p:nvGraphicFramePr>
        <p:xfrm>
          <a:off x="3576638" y="1876425"/>
          <a:ext cx="1751012" cy="741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55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55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682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67" marR="91467" marT="45700" marB="4570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67" marR="91467" marT="45700" marB="4570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2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67" marR="91467" marT="45700" marB="4570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67" marR="91467" marT="45700" marB="4570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88662D5-7E5E-4D7A-AC46-6A6F042B14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21530"/>
              </p:ext>
            </p:extLst>
          </p:nvPr>
        </p:nvGraphicFramePr>
        <p:xfrm>
          <a:off x="3424238" y="3201988"/>
          <a:ext cx="2286000" cy="1112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94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33" marB="4573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33" marB="4573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33" marB="4573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33" marB="4573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33" marB="4573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33" marB="4573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33" marB="4573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33" marB="4573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33" marB="45733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6734698B-8BD6-440C-9FC5-18329E8AB2F0}"/>
              </a:ext>
            </a:extLst>
          </p:cNvPr>
          <p:cNvSpPr/>
          <p:nvPr/>
        </p:nvSpPr>
        <p:spPr>
          <a:xfrm>
            <a:off x="2943225" y="4673600"/>
            <a:ext cx="356235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36 rectangles (including squares)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C35038-CA18-4C79-8E5D-685AD80D13B1}"/>
              </a:ext>
            </a:extLst>
          </p:cNvPr>
          <p:cNvSpPr/>
          <p:nvPr/>
        </p:nvSpPr>
        <p:spPr>
          <a:xfrm>
            <a:off x="3954463" y="4989513"/>
            <a:ext cx="98742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3 + 6 =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45ABCB-171D-4D4B-8E56-715D418A2D20}"/>
              </a:ext>
            </a:extLst>
          </p:cNvPr>
          <p:cNvSpPr/>
          <p:nvPr/>
        </p:nvSpPr>
        <p:spPr>
          <a:xfrm>
            <a:off x="4776788" y="4924425"/>
            <a:ext cx="369887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9</a:t>
            </a:r>
          </a:p>
        </p:txBody>
      </p:sp>
      <p:sp>
        <p:nvSpPr>
          <p:cNvPr id="16" name="start">
            <a:extLst>
              <a:ext uri="{FF2B5EF4-FFF2-40B4-BE49-F238E27FC236}">
                <a16:creationId xmlns:a16="http://schemas.microsoft.com/office/drawing/2014/main" id="{7EAC765C-1C19-4829-95F6-5608A0AB1ED1}"/>
              </a:ext>
            </a:extLst>
          </p:cNvPr>
          <p:cNvSpPr/>
          <p:nvPr/>
        </p:nvSpPr>
        <p:spPr>
          <a:xfrm>
            <a:off x="3420821" y="3201988"/>
            <a:ext cx="1524132" cy="3698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B7E6BFE-ED0A-4A59-87E2-FD26E382AEC8}"/>
              </a:ext>
            </a:extLst>
          </p:cNvPr>
          <p:cNvSpPr/>
          <p:nvPr/>
        </p:nvSpPr>
        <p:spPr>
          <a:xfrm>
            <a:off x="4186106" y="3201988"/>
            <a:ext cx="1524132" cy="369888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C19E12-86F8-4EEC-8D9F-CE854C65E73D}"/>
              </a:ext>
            </a:extLst>
          </p:cNvPr>
          <p:cNvSpPr/>
          <p:nvPr/>
        </p:nvSpPr>
        <p:spPr>
          <a:xfrm>
            <a:off x="3420821" y="3571876"/>
            <a:ext cx="1524132" cy="3698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74A9384-2093-44FD-8B08-D09EFB83A79A}"/>
              </a:ext>
            </a:extLst>
          </p:cNvPr>
          <p:cNvSpPr/>
          <p:nvPr/>
        </p:nvSpPr>
        <p:spPr>
          <a:xfrm>
            <a:off x="4186106" y="3571876"/>
            <a:ext cx="1524132" cy="369888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D7BFBAC-52A3-4394-B1E8-83404C68A8F2}"/>
              </a:ext>
            </a:extLst>
          </p:cNvPr>
          <p:cNvSpPr/>
          <p:nvPr/>
        </p:nvSpPr>
        <p:spPr>
          <a:xfrm>
            <a:off x="3421159" y="3944938"/>
            <a:ext cx="1526400" cy="3698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712582-1DB1-4691-AAD3-BD1C4CB26B1C}"/>
              </a:ext>
            </a:extLst>
          </p:cNvPr>
          <p:cNvSpPr/>
          <p:nvPr/>
        </p:nvSpPr>
        <p:spPr>
          <a:xfrm>
            <a:off x="4186106" y="3944938"/>
            <a:ext cx="1526400" cy="369888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DE6B9C1-6D9A-422B-B41D-260BCAE647B2}"/>
              </a:ext>
            </a:extLst>
          </p:cNvPr>
          <p:cNvSpPr/>
          <p:nvPr/>
        </p:nvSpPr>
        <p:spPr>
          <a:xfrm>
            <a:off x="3423774" y="3201988"/>
            <a:ext cx="1527351" cy="7397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F1FF8AA-A37A-4890-88EF-D9239927427E}"/>
              </a:ext>
            </a:extLst>
          </p:cNvPr>
          <p:cNvSpPr/>
          <p:nvPr/>
        </p:nvSpPr>
        <p:spPr>
          <a:xfrm>
            <a:off x="4182901" y="3201988"/>
            <a:ext cx="1524132" cy="739776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4CBC2F8-F603-41E7-87AC-4FAB611B40BF}"/>
              </a:ext>
            </a:extLst>
          </p:cNvPr>
          <p:cNvSpPr/>
          <p:nvPr/>
        </p:nvSpPr>
        <p:spPr>
          <a:xfrm>
            <a:off x="3420695" y="3571394"/>
            <a:ext cx="1524132" cy="743432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F9BA016-A117-4C04-92CD-2C27D7CE53BD}"/>
              </a:ext>
            </a:extLst>
          </p:cNvPr>
          <p:cNvSpPr/>
          <p:nvPr/>
        </p:nvSpPr>
        <p:spPr>
          <a:xfrm>
            <a:off x="4184074" y="3571394"/>
            <a:ext cx="1526164" cy="743432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5D3E407-46B1-43FB-A870-A05CC64EBE89}"/>
              </a:ext>
            </a:extLst>
          </p:cNvPr>
          <p:cNvSpPr/>
          <p:nvPr/>
        </p:nvSpPr>
        <p:spPr>
          <a:xfrm>
            <a:off x="3428237" y="3201988"/>
            <a:ext cx="2285417" cy="36988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63D428C-39E9-4CCC-84EF-D5749E2AE298}"/>
              </a:ext>
            </a:extLst>
          </p:cNvPr>
          <p:cNvSpPr/>
          <p:nvPr/>
        </p:nvSpPr>
        <p:spPr>
          <a:xfrm>
            <a:off x="3422079" y="3941161"/>
            <a:ext cx="2285417" cy="369887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DB63015-5131-446D-BFC3-B41239DD6F97}"/>
              </a:ext>
            </a:extLst>
          </p:cNvPr>
          <p:cNvSpPr/>
          <p:nvPr/>
        </p:nvSpPr>
        <p:spPr>
          <a:xfrm>
            <a:off x="3422079" y="3571877"/>
            <a:ext cx="2285417" cy="369888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55B9F24-DB2C-47D5-90F8-6FCE072F9AD1}"/>
              </a:ext>
            </a:extLst>
          </p:cNvPr>
          <p:cNvSpPr/>
          <p:nvPr/>
        </p:nvSpPr>
        <p:spPr>
          <a:xfrm>
            <a:off x="3419000" y="3198909"/>
            <a:ext cx="2286000" cy="74501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6C9961D-8568-4982-B20F-B647D88B1128}"/>
              </a:ext>
            </a:extLst>
          </p:cNvPr>
          <p:cNvSpPr/>
          <p:nvPr/>
        </p:nvSpPr>
        <p:spPr>
          <a:xfrm>
            <a:off x="3422079" y="3571876"/>
            <a:ext cx="2285417" cy="742950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E71FA2D-94D3-473B-A2AB-A935870E2CAC}"/>
              </a:ext>
            </a:extLst>
          </p:cNvPr>
          <p:cNvSpPr/>
          <p:nvPr/>
        </p:nvSpPr>
        <p:spPr>
          <a:xfrm>
            <a:off x="3420245" y="3201987"/>
            <a:ext cx="762445" cy="7397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7998857-A31E-44E9-A4BF-DF55D5E0A21A}"/>
              </a:ext>
            </a:extLst>
          </p:cNvPr>
          <p:cNvSpPr/>
          <p:nvPr/>
        </p:nvSpPr>
        <p:spPr>
          <a:xfrm>
            <a:off x="3420245" y="3571876"/>
            <a:ext cx="762445" cy="739775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D6975CC-6082-470A-87E8-F132C5F6B040}"/>
              </a:ext>
            </a:extLst>
          </p:cNvPr>
          <p:cNvSpPr/>
          <p:nvPr/>
        </p:nvSpPr>
        <p:spPr>
          <a:xfrm>
            <a:off x="4185924" y="3201987"/>
            <a:ext cx="762445" cy="7397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8493219-E539-4C28-8CA9-89DD4103F537}"/>
              </a:ext>
            </a:extLst>
          </p:cNvPr>
          <p:cNvSpPr/>
          <p:nvPr/>
        </p:nvSpPr>
        <p:spPr>
          <a:xfrm>
            <a:off x="4185924" y="3571876"/>
            <a:ext cx="762445" cy="739775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7FD8260-A453-4585-AF23-C1905C01EDC6}"/>
              </a:ext>
            </a:extLst>
          </p:cNvPr>
          <p:cNvSpPr/>
          <p:nvPr/>
        </p:nvSpPr>
        <p:spPr>
          <a:xfrm>
            <a:off x="4948081" y="3201987"/>
            <a:ext cx="762445" cy="739775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6797763-BE50-4C5A-88BE-A0CBF11842D0}"/>
              </a:ext>
            </a:extLst>
          </p:cNvPr>
          <p:cNvSpPr/>
          <p:nvPr/>
        </p:nvSpPr>
        <p:spPr>
          <a:xfrm>
            <a:off x="4948081" y="3571876"/>
            <a:ext cx="762445" cy="739775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DBB83BA-F532-4C44-B73B-CB3F97081913}"/>
              </a:ext>
            </a:extLst>
          </p:cNvPr>
          <p:cNvSpPr/>
          <p:nvPr/>
        </p:nvSpPr>
        <p:spPr>
          <a:xfrm>
            <a:off x="3424237" y="3198908"/>
            <a:ext cx="759835" cy="1116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D83FD214-37F5-41C8-A2C4-7D6E658DF406}"/>
              </a:ext>
            </a:extLst>
          </p:cNvPr>
          <p:cNvSpPr/>
          <p:nvPr/>
        </p:nvSpPr>
        <p:spPr>
          <a:xfrm>
            <a:off x="4187611" y="3198909"/>
            <a:ext cx="757356" cy="1112838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8B960E00-7338-44E6-BE1D-480C55D33D65}"/>
              </a:ext>
            </a:extLst>
          </p:cNvPr>
          <p:cNvSpPr/>
          <p:nvPr/>
        </p:nvSpPr>
        <p:spPr>
          <a:xfrm>
            <a:off x="4947045" y="3198908"/>
            <a:ext cx="763193" cy="11128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E84A2AB-F29B-4B43-BA58-D763D5C1DCF6}"/>
              </a:ext>
            </a:extLst>
          </p:cNvPr>
          <p:cNvSpPr/>
          <p:nvPr/>
        </p:nvSpPr>
        <p:spPr>
          <a:xfrm>
            <a:off x="3424416" y="3195829"/>
            <a:ext cx="1522800" cy="1116000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6C9BFB6-C621-40D4-95E9-6707B677F0B8}"/>
              </a:ext>
            </a:extLst>
          </p:cNvPr>
          <p:cNvSpPr/>
          <p:nvPr/>
        </p:nvSpPr>
        <p:spPr>
          <a:xfrm>
            <a:off x="4185500" y="3198909"/>
            <a:ext cx="1524738" cy="1112400"/>
          </a:xfrm>
          <a:prstGeom prst="rect">
            <a:avLst/>
          </a:prstGeom>
          <a:noFill/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CF8777D-AF86-4EB6-B08B-61028B39A200}"/>
              </a:ext>
            </a:extLst>
          </p:cNvPr>
          <p:cNvSpPr/>
          <p:nvPr/>
        </p:nvSpPr>
        <p:spPr>
          <a:xfrm>
            <a:off x="3424310" y="3198908"/>
            <a:ext cx="2285928" cy="1112838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 nodeType="clickPar">
                      <p:stCondLst>
                        <p:cond delay="indefinite"/>
                      </p:stCondLst>
                      <p:childTnLst>
                        <p:par>
                          <p:cTn id="2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3" grpId="0"/>
      <p:bldP spid="4" grpId="0"/>
      <p:bldP spid="5" grpId="0"/>
      <p:bldP spid="9" grpId="0"/>
      <p:bldP spid="11" grpId="0"/>
      <p:bldP spid="12" grpId="0"/>
      <p:bldP spid="16" grpId="0" animBg="1"/>
      <p:bldP spid="16" grpId="1" animBg="1"/>
      <p:bldP spid="2" grpId="0" animBg="1"/>
      <p:bldP spid="2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7" grpId="0" animBg="1"/>
      <p:bldP spid="27" grpId="1" animBg="1"/>
      <p:bldP spid="26" grpId="0" animBg="1"/>
      <p:bldP spid="26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42" grpId="0" animBg="1"/>
      <p:bldP spid="42" grpId="1" animBg="1"/>
      <p:bldP spid="43" grpId="0" animBg="1"/>
      <p:bldP spid="43" grpId="1" animBg="1"/>
      <p:bldP spid="45" grpId="0" animBg="1"/>
      <p:bldP spid="4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90EC80D4-1AAD-4FAE-8FC0-7A1A0631AC3A}"/>
              </a:ext>
            </a:extLst>
          </p:cNvPr>
          <p:cNvSpPr/>
          <p:nvPr/>
        </p:nvSpPr>
        <p:spPr>
          <a:xfrm>
            <a:off x="755650" y="2276475"/>
            <a:ext cx="4711700" cy="1250950"/>
          </a:xfrm>
          <a:prstGeom prst="roundRect">
            <a:avLst>
              <a:gd name="adj" fmla="val 1164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A87006BC-2884-46AA-B46B-9BDE30EC29F4}"/>
              </a:ext>
            </a:extLst>
          </p:cNvPr>
          <p:cNvSpPr/>
          <p:nvPr/>
        </p:nvSpPr>
        <p:spPr>
          <a:xfrm>
            <a:off x="755650" y="1487488"/>
            <a:ext cx="4711700" cy="1231900"/>
          </a:xfrm>
          <a:prstGeom prst="roundRect">
            <a:avLst>
              <a:gd name="adj" fmla="val 864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6" name="Title 1">
            <a:extLst>
              <a:ext uri="{FF2B5EF4-FFF2-40B4-BE49-F238E27FC236}">
                <a16:creationId xmlns:a16="http://schemas.microsoft.com/office/drawing/2014/main" id="{AE3130D5-3F98-4698-945A-4E2B48F10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Clue for Digit 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649CA3-FCF3-45DC-AF20-E84B15FC0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125" y="1627188"/>
            <a:ext cx="435927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Discover the smallest square number that can be written using five </a:t>
            </a:r>
            <a:r>
              <a:rPr lang="en-GB" altLang="en-US" b="1">
                <a:solidFill>
                  <a:schemeClr val="tx1"/>
                </a:solidFill>
              </a:rPr>
              <a:t>different</a:t>
            </a:r>
            <a:r>
              <a:rPr lang="en-GB" altLang="en-US">
                <a:solidFill>
                  <a:schemeClr val="tx1"/>
                </a:solidFill>
              </a:rPr>
              <a:t> Roman numerals.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0612520-723D-4344-B0D5-95BDA967EF22}"/>
              </a:ext>
            </a:extLst>
          </p:cNvPr>
          <p:cNvGraphicFramePr>
            <a:graphicFrameLocks noGrp="1"/>
          </p:cNvGraphicFramePr>
          <p:nvPr/>
        </p:nvGraphicFramePr>
        <p:xfrm>
          <a:off x="5949950" y="1473200"/>
          <a:ext cx="2357438" cy="3565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8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8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903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+mn-lt"/>
                        </a:rPr>
                        <a:t>Roman Numerals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EDF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+mn-lt"/>
                        </a:rPr>
                        <a:t>Value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ED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642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I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642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V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642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X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6642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L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50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6642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C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100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642">
                <a:tc>
                  <a:txBody>
                    <a:bodyPr/>
                    <a:lstStyle/>
                    <a:p>
                      <a:pPr algn="ctr"/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+mn-lt"/>
                        </a:rPr>
                        <a:t>D</a:t>
                      </a:r>
                    </a:p>
                  </a:txBody>
                  <a:tcPr marL="91452" marR="91452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+mn-lt"/>
                        </a:rPr>
                        <a:t>500</a:t>
                      </a:r>
                    </a:p>
                  </a:txBody>
                  <a:tcPr marL="91452" marR="91452" marT="45694" marB="4569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6642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M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solidFill>
                            <a:schemeClr val="tx1"/>
                          </a:solidFill>
                          <a:latin typeface="+mn-lt"/>
                        </a:rPr>
                        <a:t>1000</a:t>
                      </a:r>
                    </a:p>
                  </a:txBody>
                  <a:tcPr marL="91452" marR="91452" marT="45694" marB="4569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6F4CEE0F-5D54-4B11-9711-6D784C2492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125" y="2781300"/>
            <a:ext cx="4572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Divide this number by 24 to discover the second digit of the keypad code.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476907E-ED9C-4B1C-935F-33646AA93F92}"/>
              </a:ext>
            </a:extLst>
          </p:cNvPr>
          <p:cNvSpPr/>
          <p:nvPr/>
        </p:nvSpPr>
        <p:spPr>
          <a:xfrm>
            <a:off x="825500" y="4706938"/>
            <a:ext cx="4572000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144 ÷ 24 =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3001FE5-5FB0-4AD7-BF10-2596008074C6}"/>
              </a:ext>
            </a:extLst>
          </p:cNvPr>
          <p:cNvSpPr/>
          <p:nvPr/>
        </p:nvSpPr>
        <p:spPr>
          <a:xfrm>
            <a:off x="3648075" y="4624388"/>
            <a:ext cx="371475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6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C2C9089-4C8A-4135-BCB0-9993BF965150}"/>
              </a:ext>
            </a:extLst>
          </p:cNvPr>
          <p:cNvSpPr/>
          <p:nvPr/>
        </p:nvSpPr>
        <p:spPr>
          <a:xfrm>
            <a:off x="2527300" y="4319588"/>
            <a:ext cx="1441450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CXLIV = 144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4" grpId="0"/>
      <p:bldP spid="8" grpId="0"/>
      <p:bldP spid="9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6506E86F-510B-4F29-8980-3302B6DA3BB1}"/>
              </a:ext>
            </a:extLst>
          </p:cNvPr>
          <p:cNvSpPr/>
          <p:nvPr/>
        </p:nvSpPr>
        <p:spPr>
          <a:xfrm>
            <a:off x="755650" y="2074863"/>
            <a:ext cx="4711700" cy="4025900"/>
          </a:xfrm>
          <a:prstGeom prst="roundRect">
            <a:avLst>
              <a:gd name="adj" fmla="val 5549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9E510F-EF73-4947-A089-1F9A697461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6775" y="5367338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Add together the digits of this answer to give you the third digit of the keypad code.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9783107-D61D-4D11-B0EF-F751E0C3DA48}"/>
              </a:ext>
            </a:extLst>
          </p:cNvPr>
          <p:cNvSpPr/>
          <p:nvPr/>
        </p:nvSpPr>
        <p:spPr>
          <a:xfrm>
            <a:off x="755650" y="1285875"/>
            <a:ext cx="4711700" cy="4025900"/>
          </a:xfrm>
          <a:prstGeom prst="roundRect">
            <a:avLst>
              <a:gd name="adj" fmla="val 5549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1" name="Title 1">
            <a:extLst>
              <a:ext uri="{FF2B5EF4-FFF2-40B4-BE49-F238E27FC236}">
                <a16:creationId xmlns:a16="http://schemas.microsoft.com/office/drawing/2014/main" id="{DD0CBF9B-93AA-489A-8E71-4849AEE9E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Clue for Digit 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2067224-839B-4366-8B10-FD92BEEA64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4550" y="1395413"/>
            <a:ext cx="46847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more squares need to be shaded in so that ¾ of the grid is shaded?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38A7F22-3F3D-4515-BDF0-F33DF91905B3}"/>
              </a:ext>
            </a:extLst>
          </p:cNvPr>
          <p:cNvGraphicFramePr>
            <a:graphicFrameLocks noGrp="1"/>
          </p:cNvGraphicFramePr>
          <p:nvPr/>
        </p:nvGraphicFramePr>
        <p:xfrm>
          <a:off x="1389063" y="2179638"/>
          <a:ext cx="3565525" cy="29162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31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3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31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31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31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29059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9059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9059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9059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8CCC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28" marR="91428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E005595-67B4-4E34-9668-803ECAAB7FBA}"/>
              </a:ext>
            </a:extLst>
          </p:cNvPr>
          <p:cNvSpPr/>
          <p:nvPr/>
        </p:nvSpPr>
        <p:spPr>
          <a:xfrm>
            <a:off x="5608638" y="2947988"/>
            <a:ext cx="2865437" cy="23383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The grid is split into 20 equal parts altogether.</a:t>
            </a:r>
          </a:p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¾ of 20 = 15</a:t>
            </a:r>
          </a:p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4 parts are already shaded, which means that 11 more need to be shaded to total 15.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A7934F-9EE9-43F7-B4F1-055733CB0A1F}"/>
              </a:ext>
            </a:extLst>
          </p:cNvPr>
          <p:cNvSpPr/>
          <p:nvPr/>
        </p:nvSpPr>
        <p:spPr>
          <a:xfrm>
            <a:off x="6251575" y="5389563"/>
            <a:ext cx="922338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1 + 1 =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064EFCD-B062-4D6B-A269-4D4EA1AD5491}"/>
              </a:ext>
            </a:extLst>
          </p:cNvPr>
          <p:cNvSpPr/>
          <p:nvPr/>
        </p:nvSpPr>
        <p:spPr>
          <a:xfrm>
            <a:off x="7056438" y="5311775"/>
            <a:ext cx="360362" cy="4937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/>
      <p:bldP spid="12" grpId="0" animBg="1"/>
      <p:bldP spid="2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33F1249-8C25-43EE-9972-D49A867DA398}"/>
              </a:ext>
            </a:extLst>
          </p:cNvPr>
          <p:cNvSpPr/>
          <p:nvPr/>
        </p:nvSpPr>
        <p:spPr>
          <a:xfrm>
            <a:off x="755650" y="2074863"/>
            <a:ext cx="4711700" cy="2393950"/>
          </a:xfrm>
          <a:prstGeom prst="roundRect">
            <a:avLst>
              <a:gd name="adj" fmla="val 5549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51A9C2FE-E2F9-4C15-BAB5-FDF704C8E69A}"/>
              </a:ext>
            </a:extLst>
          </p:cNvPr>
          <p:cNvSpPr/>
          <p:nvPr/>
        </p:nvSpPr>
        <p:spPr>
          <a:xfrm>
            <a:off x="755650" y="1374775"/>
            <a:ext cx="4711700" cy="2257425"/>
          </a:xfrm>
          <a:prstGeom prst="roundRect">
            <a:avLst>
              <a:gd name="adj" fmla="val 5549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E1EF264B-2971-44C1-A6EC-F80A4DE20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Clue for Digit 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836154-61B7-4231-A1F2-6C1A06EE4D0A}"/>
              </a:ext>
            </a:extLst>
          </p:cNvPr>
          <p:cNvSpPr/>
          <p:nvPr/>
        </p:nvSpPr>
        <p:spPr>
          <a:xfrm>
            <a:off x="917575" y="1374775"/>
            <a:ext cx="4137025" cy="22002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latin typeface="+mn-lt"/>
              </a:rPr>
              <a:t>Use the clues to calculate the mystery number.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600" b="1" dirty="0">
                <a:latin typeface="+mn-lt"/>
              </a:rPr>
              <a:t>Rounded to the nearest ten, the number is 61 460.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600" b="1" dirty="0">
                <a:latin typeface="+mn-lt"/>
              </a:rPr>
              <a:t>The number is divisible by 4.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GB" sz="1600" b="1" dirty="0">
                <a:latin typeface="+mn-lt"/>
              </a:rPr>
              <a:t>The digit sum is even.</a:t>
            </a:r>
          </a:p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1600" dirty="0">
                <a:latin typeface="+mn-lt"/>
              </a:rPr>
              <a:t>What is the number?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77643D3-4321-487F-B1AB-2E11FA3FC72B}"/>
              </a:ext>
            </a:extLst>
          </p:cNvPr>
          <p:cNvGraphicFramePr>
            <a:graphicFrameLocks noGrp="1"/>
          </p:cNvGraphicFramePr>
          <p:nvPr/>
        </p:nvGraphicFramePr>
        <p:xfrm>
          <a:off x="755650" y="4633913"/>
          <a:ext cx="7635875" cy="146208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579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96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582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227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  <a:t>61 460</a:t>
                      </a:r>
                    </a:p>
                  </a:txBody>
                  <a:tcPr marL="91432" marR="91432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  <a:t>Possible numbers which round to the nearest ten:</a:t>
                      </a:r>
                    </a:p>
                  </a:txBody>
                  <a:tcPr marL="91432" marR="91432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  <a:t>61 455, 61 456, 61 457, 61 458, 61 459, 61 460,</a:t>
                      </a:r>
                      <a:r>
                        <a:rPr lang="en-GB" sz="1600" b="0" baseline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en-GB" sz="16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  <a:t>61 461, 61 462, 61 463, 61 464</a:t>
                      </a:r>
                    </a:p>
                  </a:txBody>
                  <a:tcPr marL="91432" marR="91432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6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  <a:t>Which of these numbers are divisible by 4?</a:t>
                      </a:r>
                    </a:p>
                  </a:txBody>
                  <a:tcPr marL="91432" marR="91432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  <a:t>61 456, 61 460, 61 464</a:t>
                      </a:r>
                    </a:p>
                  </a:txBody>
                  <a:tcPr marL="91432" marR="91432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14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  <a:t>Which of these numbers have an even </a:t>
                      </a:r>
                      <a:br>
                        <a:rPr lang="en-GB" sz="12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</a:br>
                      <a:r>
                        <a:rPr lang="en-GB" sz="12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  <a:t>digit sum?</a:t>
                      </a:r>
                    </a:p>
                  </a:txBody>
                  <a:tcPr marL="91432" marR="91432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+mn-lt"/>
                        </a:rPr>
                        <a:t>61 456</a:t>
                      </a:r>
                    </a:p>
                  </a:txBody>
                  <a:tcPr marL="91432" marR="91432" marT="45695" marB="4569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46E812EE-6D90-4407-9DA6-359A60F0AADB}"/>
              </a:ext>
            </a:extLst>
          </p:cNvPr>
          <p:cNvSpPr/>
          <p:nvPr/>
        </p:nvSpPr>
        <p:spPr>
          <a:xfrm>
            <a:off x="6445250" y="1901825"/>
            <a:ext cx="846138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61 456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A7BDEB4-49E4-49FC-87E9-B5880A8829EF}"/>
              </a:ext>
            </a:extLst>
          </p:cNvPr>
          <p:cNvSpPr/>
          <p:nvPr/>
        </p:nvSpPr>
        <p:spPr>
          <a:xfrm>
            <a:off x="5749925" y="2444750"/>
            <a:ext cx="2662238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6 + 1 + 4 + 5 + 6 = 22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0339C58-40E0-4A54-B084-06A410504070}"/>
              </a:ext>
            </a:extLst>
          </p:cNvPr>
          <p:cNvSpPr/>
          <p:nvPr/>
        </p:nvSpPr>
        <p:spPr>
          <a:xfrm>
            <a:off x="6354763" y="2970213"/>
            <a:ext cx="917575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2 + 2 =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370E75-8669-4A3B-950B-1C5D41CE5DD9}"/>
              </a:ext>
            </a:extLst>
          </p:cNvPr>
          <p:cNvSpPr/>
          <p:nvPr/>
        </p:nvSpPr>
        <p:spPr>
          <a:xfrm>
            <a:off x="7167563" y="2908300"/>
            <a:ext cx="379412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2B10A2D-BFA1-4E5E-90D2-20C92EAD26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5350" y="3724275"/>
            <a:ext cx="4572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Add together the digits of the mystery number to give you the fourth digit of the keypad code.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" grpId="0"/>
      <p:bldP spid="7" grpId="0"/>
      <p:bldP spid="9" grpId="0"/>
      <p:bldP spid="10" grpId="0"/>
      <p:bldP spid="11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6CE64805-8B0C-44A2-AE60-F14DBA4FFE19}"/>
              </a:ext>
            </a:extLst>
          </p:cNvPr>
          <p:cNvSpPr/>
          <p:nvPr/>
        </p:nvSpPr>
        <p:spPr>
          <a:xfrm>
            <a:off x="750888" y="2343150"/>
            <a:ext cx="2303462" cy="2390775"/>
          </a:xfrm>
          <a:prstGeom prst="roundRect">
            <a:avLst>
              <a:gd name="adj" fmla="val 7604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B0F6775C-060E-4DFC-9BD0-F9933F1ED78B}"/>
              </a:ext>
            </a:extLst>
          </p:cNvPr>
          <p:cNvSpPr/>
          <p:nvPr/>
        </p:nvSpPr>
        <p:spPr>
          <a:xfrm>
            <a:off x="750888" y="1830388"/>
            <a:ext cx="2303462" cy="1865312"/>
          </a:xfrm>
          <a:prstGeom prst="roundRect">
            <a:avLst>
              <a:gd name="adj" fmla="val 7604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8" name="Title 1">
            <a:extLst>
              <a:ext uri="{FF2B5EF4-FFF2-40B4-BE49-F238E27FC236}">
                <a16:creationId xmlns:a16="http://schemas.microsoft.com/office/drawing/2014/main" id="{EAF21E11-382D-4231-982B-05FE2C70E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Clue for Digit 5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1CCA59B-0E75-4FFB-9D7F-281C2DB4C7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1363" y="1343025"/>
            <a:ext cx="7608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Here is a line graph showing the length of a shadow measured over time.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C1C242-7C7F-4B26-829E-ED66F8A80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7725" y="1960563"/>
            <a:ext cx="2276475" cy="270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At its shortest length, the shadow measured 40cm.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At its longest length, the shadow measured 240cm.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What was the length of the shadow at hour 7?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The tens digit of this answer will give you the fifth digit of the keypad code.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3BEA53-2FCE-4D7A-B4F7-D87505E98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8950" y="1860550"/>
            <a:ext cx="3868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chemeClr val="tx1"/>
                </a:solidFill>
              </a:rPr>
              <a:t>A Line Graph to Show the Length of a Shadow Measured over Time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30569F1-EABF-48A0-BBAF-947733AC3E7A}"/>
              </a:ext>
            </a:extLst>
          </p:cNvPr>
          <p:cNvGraphicFramePr>
            <a:graphicFrameLocks noGrp="1"/>
          </p:cNvGraphicFramePr>
          <p:nvPr/>
        </p:nvGraphicFramePr>
        <p:xfrm>
          <a:off x="4114800" y="2470150"/>
          <a:ext cx="4052886" cy="2967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4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54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54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54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54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54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8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80"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47" marR="91447" marT="45725" marB="45725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8E933F96-8CD7-4A85-84FA-119E266DB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5453063"/>
            <a:ext cx="231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775EA21-C575-4891-A50C-70E187B41F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150" y="5453063"/>
            <a:ext cx="2921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</a:rPr>
              <a:t>2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61679D7-A883-4C6D-8D60-98D3D857CF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2888" y="5453063"/>
            <a:ext cx="2921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</a:rPr>
              <a:t>3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A047F5-7948-4A86-9725-98BF577C91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6625" y="5453063"/>
            <a:ext cx="257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B18A299-DE26-48F6-94BC-7DB856D045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5438" y="5453063"/>
            <a:ext cx="2921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</a:rPr>
              <a:t>5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CFC7AE4-6F47-4AFD-A850-36E17B599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9175" y="5453063"/>
            <a:ext cx="2921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</a:rPr>
              <a:t>6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505EBF9-7BE3-4E10-B15F-1A707EA95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2913" y="5453063"/>
            <a:ext cx="24606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</a:rPr>
              <a:t>7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675AC56-729F-42CB-A6C5-B92366BDEABC}"/>
              </a:ext>
            </a:extLst>
          </p:cNvPr>
          <p:cNvCxnSpPr/>
          <p:nvPr/>
        </p:nvCxnSpPr>
        <p:spPr>
          <a:xfrm>
            <a:off x="4114800" y="5092700"/>
            <a:ext cx="95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4BE51AF-7903-4313-8CB6-060D672B9946}"/>
              </a:ext>
            </a:extLst>
          </p:cNvPr>
          <p:cNvCxnSpPr/>
          <p:nvPr/>
        </p:nvCxnSpPr>
        <p:spPr>
          <a:xfrm flipV="1">
            <a:off x="4124325" y="3209925"/>
            <a:ext cx="2693988" cy="1843088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3275A8D-17AA-407B-9619-48BBBD03F70A}"/>
              </a:ext>
            </a:extLst>
          </p:cNvPr>
          <p:cNvCxnSpPr/>
          <p:nvPr/>
        </p:nvCxnSpPr>
        <p:spPr>
          <a:xfrm>
            <a:off x="6818313" y="3209925"/>
            <a:ext cx="1349375" cy="1476375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389CB7EB-997C-4E90-9712-B31F601A215C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3355182" y="3812381"/>
            <a:ext cx="10858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</a:rPr>
              <a:t>Length in cm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F5B1830-C12B-4730-A07C-B4C259D07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0738" y="5614988"/>
            <a:ext cx="52863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b="1">
                <a:solidFill>
                  <a:schemeClr val="tx1"/>
                </a:solidFill>
              </a:rPr>
              <a:t>Hour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0CD39517-DCF1-4CE1-8419-A6796B8F453B}"/>
              </a:ext>
            </a:extLst>
          </p:cNvPr>
          <p:cNvCxnSpPr/>
          <p:nvPr/>
        </p:nvCxnSpPr>
        <p:spPr>
          <a:xfrm>
            <a:off x="4037013" y="3209925"/>
            <a:ext cx="278130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5BF35D8-A2B3-487E-8076-31BA90953D30}"/>
              </a:ext>
            </a:extLst>
          </p:cNvPr>
          <p:cNvCxnSpPr/>
          <p:nvPr/>
        </p:nvCxnSpPr>
        <p:spPr>
          <a:xfrm flipV="1">
            <a:off x="4027488" y="4692650"/>
            <a:ext cx="414020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>
            <a:extLst>
              <a:ext uri="{FF2B5EF4-FFF2-40B4-BE49-F238E27FC236}">
                <a16:creationId xmlns:a16="http://schemas.microsoft.com/office/drawing/2014/main" id="{0FCAC68E-F454-487E-A429-954D9903C286}"/>
              </a:ext>
            </a:extLst>
          </p:cNvPr>
          <p:cNvSpPr/>
          <p:nvPr/>
        </p:nvSpPr>
        <p:spPr>
          <a:xfrm>
            <a:off x="3646488" y="3054350"/>
            <a:ext cx="45402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240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5FFA450-5DBC-401E-A170-78A050F93588}"/>
              </a:ext>
            </a:extLst>
          </p:cNvPr>
          <p:cNvSpPr/>
          <p:nvPr/>
        </p:nvSpPr>
        <p:spPr>
          <a:xfrm>
            <a:off x="3698875" y="4556125"/>
            <a:ext cx="371475" cy="2762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80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C2EFC65-2C83-4C7A-8758-18C967406D25}"/>
              </a:ext>
            </a:extLst>
          </p:cNvPr>
          <p:cNvSpPr/>
          <p:nvPr/>
        </p:nvSpPr>
        <p:spPr>
          <a:xfrm>
            <a:off x="3698875" y="4916488"/>
            <a:ext cx="371475" cy="2762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40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22DBDC8-86A4-4146-A80D-708FABCC2F00}"/>
              </a:ext>
            </a:extLst>
          </p:cNvPr>
          <p:cNvSpPr/>
          <p:nvPr/>
        </p:nvSpPr>
        <p:spPr>
          <a:xfrm>
            <a:off x="1173163" y="4906963"/>
            <a:ext cx="1752600" cy="8302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240 - 40 = 200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200 ÷ 5 = 40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40 + 40 = 80cm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1CDD0C9-2F80-4DBA-BE92-463BDA0EEB0F}"/>
              </a:ext>
            </a:extLst>
          </p:cNvPr>
          <p:cNvSpPr/>
          <p:nvPr/>
        </p:nvSpPr>
        <p:spPr>
          <a:xfrm>
            <a:off x="923925" y="5629275"/>
            <a:ext cx="2130425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The tens digit is </a:t>
            </a: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8</a:t>
            </a: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.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F8001A4A-47A1-424E-9D9D-8FB69D4831BB}"/>
              </a:ext>
            </a:extLst>
          </p:cNvPr>
          <p:cNvCxnSpPr>
            <a:endCxn id="45" idx="3"/>
          </p:cNvCxnSpPr>
          <p:nvPr/>
        </p:nvCxnSpPr>
        <p:spPr>
          <a:xfrm flipH="1">
            <a:off x="4070350" y="3209925"/>
            <a:ext cx="20638" cy="1844675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4" grpId="0" animBg="1"/>
      <p:bldP spid="2" grpId="0"/>
      <p:bldP spid="4" grpId="0"/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26" grpId="0"/>
      <p:bldP spid="27" grpId="0"/>
      <p:bldP spid="37" grpId="0"/>
      <p:bldP spid="41" grpId="0"/>
      <p:bldP spid="45" grpId="0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CF6963F4-B583-4346-97FD-7F0AAB7DE36C}"/>
              </a:ext>
            </a:extLst>
          </p:cNvPr>
          <p:cNvSpPr/>
          <p:nvPr/>
        </p:nvSpPr>
        <p:spPr>
          <a:xfrm>
            <a:off x="750888" y="3522663"/>
            <a:ext cx="7773987" cy="1414462"/>
          </a:xfrm>
          <a:prstGeom prst="roundRect">
            <a:avLst>
              <a:gd name="adj" fmla="val 7604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1BA8EFC-B982-421E-896A-97DACA158B53}"/>
              </a:ext>
            </a:extLst>
          </p:cNvPr>
          <p:cNvSpPr/>
          <p:nvPr/>
        </p:nvSpPr>
        <p:spPr>
          <a:xfrm>
            <a:off x="750888" y="1304925"/>
            <a:ext cx="7773987" cy="2895600"/>
          </a:xfrm>
          <a:prstGeom prst="roundRect">
            <a:avLst>
              <a:gd name="adj" fmla="val 7604"/>
            </a:avLst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2" name="Title 1">
            <a:extLst>
              <a:ext uri="{FF2B5EF4-FFF2-40B4-BE49-F238E27FC236}">
                <a16:creationId xmlns:a16="http://schemas.microsoft.com/office/drawing/2014/main" id="{A9D470DD-159D-4E2F-95E0-7BBCBF3A4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Clue for Digit 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208749B-F55F-467E-961A-D923BE065C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43025"/>
            <a:ext cx="75215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Work out the rule for each number sequence and find the next five numbers in each sequence.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8687517-6E64-4B28-9215-B4550FA326E3}"/>
              </a:ext>
            </a:extLst>
          </p:cNvPr>
          <p:cNvGraphicFramePr>
            <a:graphicFrameLocks noGrp="1"/>
          </p:cNvGraphicFramePr>
          <p:nvPr/>
        </p:nvGraphicFramePr>
        <p:xfrm>
          <a:off x="812800" y="2106613"/>
          <a:ext cx="7632700" cy="15890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064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80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06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44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49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53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67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2600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298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1.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1250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1350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0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2.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6750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5750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84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chemeClr val="tx1"/>
                          </a:solidFill>
                          <a:effectLst/>
                        </a:rPr>
                        <a:t>3.</a:t>
                      </a:r>
                      <a:endParaRPr lang="en-GB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1810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  <a:effectLst/>
                        </a:rPr>
                        <a:t>1800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74" marR="5617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01541AF-458B-43F9-B61E-242BBA7FF5FA}"/>
              </a:ext>
            </a:extLst>
          </p:cNvPr>
          <p:cNvGraphicFramePr>
            <a:graphicFrameLocks noGrp="1"/>
          </p:cNvGraphicFramePr>
          <p:nvPr/>
        </p:nvGraphicFramePr>
        <p:xfrm>
          <a:off x="3568700" y="2111375"/>
          <a:ext cx="4876801" cy="15890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34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4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52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66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58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298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1450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1550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1650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6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1850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082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4750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3750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2750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6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750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84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1790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1780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1770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0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1760</a:t>
                      </a:r>
                      <a:endParaRPr lang="en-GB" sz="1800" b="0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6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165" marR="5616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67310FFD-B0EF-44D6-BBE1-A25682E530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798888"/>
            <a:ext cx="7435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number is common to each of the number sequences?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A112BC-3B1D-4CF7-80F9-D211F57BC3EB}"/>
              </a:ext>
            </a:extLst>
          </p:cNvPr>
          <p:cNvSpPr/>
          <p:nvPr/>
        </p:nvSpPr>
        <p:spPr>
          <a:xfrm>
            <a:off x="3422650" y="5022850"/>
            <a:ext cx="2600325" cy="722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1750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1 + 7 + 5 + 0 = 13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760D23A-E2EA-422B-AAD1-B89FE6630618}"/>
              </a:ext>
            </a:extLst>
          </p:cNvPr>
          <p:cNvSpPr/>
          <p:nvPr/>
        </p:nvSpPr>
        <p:spPr>
          <a:xfrm>
            <a:off x="4154488" y="5638800"/>
            <a:ext cx="1136650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1 + 3 = </a:t>
            </a: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740A45-0E80-47E8-9D51-6C1BB7EE7A34}"/>
              </a:ext>
            </a:extLst>
          </p:cNvPr>
          <p:cNvSpPr/>
          <p:nvPr/>
        </p:nvSpPr>
        <p:spPr>
          <a:xfrm>
            <a:off x="6550025" y="2092325"/>
            <a:ext cx="882650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1750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C6D6A3-4D61-44B7-84EF-6820062E99FF}"/>
              </a:ext>
            </a:extLst>
          </p:cNvPr>
          <p:cNvSpPr/>
          <p:nvPr/>
        </p:nvSpPr>
        <p:spPr>
          <a:xfrm>
            <a:off x="6550025" y="2676525"/>
            <a:ext cx="882650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1750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C269965-6B76-4FAD-AF16-B0EE7FE7799A}"/>
              </a:ext>
            </a:extLst>
          </p:cNvPr>
          <p:cNvSpPr/>
          <p:nvPr/>
        </p:nvSpPr>
        <p:spPr>
          <a:xfrm>
            <a:off x="7513638" y="3171825"/>
            <a:ext cx="884237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1750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C4BBC31-9405-4230-8AE5-D19B8CB3A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0575" y="4233863"/>
            <a:ext cx="7400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Add together the digits of this answer to give you the sixth digit of the keypad code.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0" grpId="0" animBg="1"/>
      <p:bldP spid="2" grpId="0"/>
      <p:bldP spid="7" grpId="0"/>
      <p:bldP spid="9" grpId="0"/>
      <p:bldP spid="10" grpId="0"/>
      <p:bldP spid="11" grpId="0"/>
      <p:bldP spid="14" grpId="0"/>
      <p:bldP spid="15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7B63CA1-909D-46FB-8EC1-5D23CB85845F}"/>
              </a:ext>
            </a:extLst>
          </p:cNvPr>
          <p:cNvSpPr/>
          <p:nvPr/>
        </p:nvSpPr>
        <p:spPr>
          <a:xfrm>
            <a:off x="3949700" y="1431925"/>
            <a:ext cx="4438650" cy="2101850"/>
          </a:xfrm>
          <a:prstGeom prst="roundRect">
            <a:avLst>
              <a:gd name="adj" fmla="val 9416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9B4C137-95F3-49E5-BF0B-BD34DE82DC44}"/>
              </a:ext>
            </a:extLst>
          </p:cNvPr>
          <p:cNvSpPr/>
          <p:nvPr/>
        </p:nvSpPr>
        <p:spPr>
          <a:xfrm>
            <a:off x="750888" y="1431925"/>
            <a:ext cx="4408487" cy="2101850"/>
          </a:xfrm>
          <a:prstGeom prst="roundRect">
            <a:avLst>
              <a:gd name="adj" fmla="val 7604"/>
            </a:avLst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6" name="Title 1">
            <a:extLst>
              <a:ext uri="{FF2B5EF4-FFF2-40B4-BE49-F238E27FC236}">
                <a16:creationId xmlns:a16="http://schemas.microsoft.com/office/drawing/2014/main" id="{26AFC3DF-540D-4BA1-A446-2E642989C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Clue for Digit 7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9279D9F-3E7A-4291-826D-C30704B096F8}"/>
              </a:ext>
            </a:extLst>
          </p:cNvPr>
          <p:cNvSpPr/>
          <p:nvPr/>
        </p:nvSpPr>
        <p:spPr>
          <a:xfrm>
            <a:off x="833438" y="1473200"/>
            <a:ext cx="4119562" cy="1984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dirty="0">
                <a:latin typeface="+mn-lt"/>
              </a:rPr>
              <a:t>Use the clues to calculate the mystery two-digit number that is less than 50.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It is one more than a prime number.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GB" dirty="0">
                <a:latin typeface="+mn-lt"/>
              </a:rPr>
              <a:t>The sum of its digits is a square number.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A3A25E8-6856-47B6-856F-E0B914B82D83}"/>
              </a:ext>
            </a:extLst>
          </p:cNvPr>
          <p:cNvGraphicFramePr>
            <a:graphicFrameLocks noGrp="1"/>
          </p:cNvGraphicFramePr>
          <p:nvPr/>
        </p:nvGraphicFramePr>
        <p:xfrm>
          <a:off x="755650" y="3725863"/>
          <a:ext cx="7632700" cy="115887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825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06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04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Possible two-digit numbers, less than 50, which are one more than a prime number:</a:t>
                      </a:r>
                    </a:p>
                  </a:txBody>
                  <a:tcPr marT="45745" marB="457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12, 14, 18, 20, 24, 30, 32, </a:t>
                      </a:r>
                      <a:br>
                        <a:rPr lang="en-GB" sz="18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</a:br>
                      <a:r>
                        <a:rPr lang="en-GB" sz="18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38, 42, 44, 48</a:t>
                      </a:r>
                    </a:p>
                  </a:txBody>
                  <a:tcPr marT="45745" marB="457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4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Which of these numbers has a square number digit sum?</a:t>
                      </a:r>
                    </a:p>
                  </a:txBody>
                  <a:tcPr marT="45745" marB="457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18</a:t>
                      </a:r>
                    </a:p>
                  </a:txBody>
                  <a:tcPr marT="45745" marB="457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F93C7904-9F9F-4F1A-A4D0-7F35C65A8F66}"/>
              </a:ext>
            </a:extLst>
          </p:cNvPr>
          <p:cNvSpPr/>
          <p:nvPr/>
        </p:nvSpPr>
        <p:spPr>
          <a:xfrm>
            <a:off x="3949700" y="5262563"/>
            <a:ext cx="1147763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1 + 8 = </a:t>
            </a: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9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CE8F47E-3495-4D0F-92EB-4F473C6146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8300" y="1771650"/>
            <a:ext cx="27146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Add together the digits of this answer to give you the seventh digit of the keypad code.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2" grpId="0"/>
      <p:bldP spid="5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A4A5216-013C-4D36-A486-A8DA75AEE346}"/>
              </a:ext>
            </a:extLst>
          </p:cNvPr>
          <p:cNvSpPr/>
          <p:nvPr/>
        </p:nvSpPr>
        <p:spPr>
          <a:xfrm>
            <a:off x="3949700" y="1447800"/>
            <a:ext cx="4408488" cy="2133600"/>
          </a:xfrm>
          <a:prstGeom prst="roundRect">
            <a:avLst>
              <a:gd name="adj" fmla="val 9416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2FF3891-DF86-4984-B03C-96F51968A6BB}"/>
              </a:ext>
            </a:extLst>
          </p:cNvPr>
          <p:cNvSpPr/>
          <p:nvPr/>
        </p:nvSpPr>
        <p:spPr>
          <a:xfrm>
            <a:off x="755650" y="1447800"/>
            <a:ext cx="4854575" cy="2151063"/>
          </a:xfrm>
          <a:prstGeom prst="roundRect">
            <a:avLst>
              <a:gd name="adj" fmla="val 7604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0" name="Title 1">
            <a:extLst>
              <a:ext uri="{FF2B5EF4-FFF2-40B4-BE49-F238E27FC236}">
                <a16:creationId xmlns:a16="http://schemas.microsoft.com/office/drawing/2014/main" id="{9CF302CB-E049-469D-B4F9-F9ECE58B8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Clue for Digit 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26203FB-6773-4738-8E9D-7B7A6F68A0CA}"/>
              </a:ext>
            </a:extLst>
          </p:cNvPr>
          <p:cNvSpPr/>
          <p:nvPr/>
        </p:nvSpPr>
        <p:spPr>
          <a:xfrm>
            <a:off x="909638" y="1481138"/>
            <a:ext cx="4695825" cy="20621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1400" dirty="0">
                <a:latin typeface="+mn-lt"/>
              </a:rPr>
              <a:t>Use the clues to calculate the mystery five-digit number.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+mn-lt"/>
              </a:rPr>
              <a:t>The digits of the hundreds and ones total 12.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+mn-lt"/>
              </a:rPr>
              <a:t>It has two more ones than hundreds.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+mn-lt"/>
              </a:rPr>
              <a:t>It has one less ten thousand than ones.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+mn-lt"/>
              </a:rPr>
              <a:t>The digits of the thousands and hundreds total the same digit as the number of ten thousands.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GB" sz="1400" dirty="0">
                <a:latin typeface="+mn-lt"/>
              </a:rPr>
              <a:t>It has a digit sum of 22.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FA0C8F9-09A8-4865-8E3F-22F62395CCF7}"/>
              </a:ext>
            </a:extLst>
          </p:cNvPr>
          <p:cNvGraphicFramePr>
            <a:graphicFrameLocks noGrp="1"/>
          </p:cNvGraphicFramePr>
          <p:nvPr/>
        </p:nvGraphicFramePr>
        <p:xfrm>
          <a:off x="755650" y="3706813"/>
          <a:ext cx="7742238" cy="22685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949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92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27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Possible combinations of digits that total 12:</a:t>
                      </a:r>
                    </a:p>
                  </a:txBody>
                  <a:tcPr marL="91444" marR="91444" marT="45708" marB="457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9 + 3, 8 + 4, 7 + 5, 6 + 6, 5 + 7, 4 + 8, 3 + 9</a:t>
                      </a:r>
                    </a:p>
                  </a:txBody>
                  <a:tcPr marL="91444" marR="91444" marT="45708" marB="457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Which of these combinations have a</a:t>
                      </a:r>
                      <a:br>
                        <a:rPr lang="en-GB" sz="13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</a:br>
                      <a:r>
                        <a:rPr lang="en-GB" sz="13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difference of 2?</a:t>
                      </a:r>
                    </a:p>
                  </a:txBody>
                  <a:tcPr marL="91444" marR="91444" marT="45708" marB="457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7 + 5 so the number has 5 hundreds and 7 ones</a:t>
                      </a:r>
                    </a:p>
                  </a:txBody>
                  <a:tcPr marL="91444" marR="91444" marT="45708" marB="457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One less number of ten thousands than ones:</a:t>
                      </a:r>
                    </a:p>
                  </a:txBody>
                  <a:tcPr marL="91444" marR="91444" marT="45708" marB="457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There are 7 ones, so there must be 6 ten thousands.</a:t>
                      </a:r>
                    </a:p>
                  </a:txBody>
                  <a:tcPr marL="91444" marR="91444" marT="45708" marB="457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76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The digits of the thousands and hundreds total the same digit as the number of ten thousands.</a:t>
                      </a:r>
                    </a:p>
                  </a:txBody>
                  <a:tcPr marL="91444" marR="91444" marT="45708" marB="457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There are 6 ten thousands and 5 hundreds, so there must be 1 thousand.</a:t>
                      </a:r>
                    </a:p>
                  </a:txBody>
                  <a:tcPr marL="91444" marR="91444" marT="45708" marB="457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7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It has a digit sum of 22.</a:t>
                      </a:r>
                    </a:p>
                  </a:txBody>
                  <a:tcPr marL="91444" marR="91444" marT="45708" marB="457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dirty="0">
                          <a:solidFill>
                            <a:schemeClr val="accent5">
                              <a:lumMod val="75000"/>
                            </a:schemeClr>
                          </a:solidFill>
                        </a:rPr>
                        <a:t>61 5?7 totals 19 so the tens digit must be</a:t>
                      </a:r>
                    </a:p>
                  </a:txBody>
                  <a:tcPr marL="91444" marR="91444" marT="45708" marB="4570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4F083E72-D961-4527-A08A-3B745D6D4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6588" y="1865313"/>
            <a:ext cx="2593975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tens digit of this answer will give you the eighth digit of the keypad code.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89188A0-4B71-4275-AFEB-DA635A9F3486}"/>
              </a:ext>
            </a:extLst>
          </p:cNvPr>
          <p:cNvSpPr/>
          <p:nvPr/>
        </p:nvSpPr>
        <p:spPr>
          <a:xfrm>
            <a:off x="7708900" y="5518150"/>
            <a:ext cx="358775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3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367DE60-EF3A-46D5-8B7A-33CCA6317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8288" y="5618163"/>
            <a:ext cx="228600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00">
                <a:solidFill>
                  <a:srgbClr val="0682CF"/>
                </a:solidFill>
              </a:rPr>
              <a:t>.</a:t>
            </a:r>
            <a:endParaRPr lang="en-GB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" grpId="0"/>
      <p:bldP spid="7" grpId="0"/>
      <p:bldP spid="8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B5ED04B1-0C07-4B96-A397-B7F520FB9479}"/>
              </a:ext>
            </a:extLst>
          </p:cNvPr>
          <p:cNvGraphicFramePr>
            <a:graphicFrameLocks noGrp="1"/>
          </p:cNvGraphicFramePr>
          <p:nvPr/>
        </p:nvGraphicFramePr>
        <p:xfrm>
          <a:off x="6370638" y="3025775"/>
          <a:ext cx="1281112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1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485ECD8C-38AA-4020-929F-0D6577E0FDD3}"/>
              </a:ext>
            </a:extLst>
          </p:cNvPr>
          <p:cNvSpPr/>
          <p:nvPr/>
        </p:nvSpPr>
        <p:spPr>
          <a:xfrm>
            <a:off x="3949700" y="1431925"/>
            <a:ext cx="4438650" cy="1306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B29BC21-4646-4A5A-A6DD-99906F172C5F}"/>
              </a:ext>
            </a:extLst>
          </p:cNvPr>
          <p:cNvSpPr/>
          <p:nvPr/>
        </p:nvSpPr>
        <p:spPr>
          <a:xfrm>
            <a:off x="750888" y="1431925"/>
            <a:ext cx="4438650" cy="13065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500" name="Title 1">
            <a:extLst>
              <a:ext uri="{FF2B5EF4-FFF2-40B4-BE49-F238E27FC236}">
                <a16:creationId xmlns:a16="http://schemas.microsoft.com/office/drawing/2014/main" id="{AC251BE0-A56C-4194-8400-C7A7EE1DF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Clue for Digit 9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5C5EE7A-4B23-4EC3-A07D-3573EBDA63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0438" y="1604963"/>
            <a:ext cx="401955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Calculate the difference between these pairs of numbers.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answer appears twice?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3AA278E-2A3C-4C36-A8D9-1E88758683C5}"/>
              </a:ext>
            </a:extLst>
          </p:cNvPr>
          <p:cNvGraphicFramePr>
            <a:graphicFrameLocks noGrp="1"/>
          </p:cNvGraphicFramePr>
          <p:nvPr/>
        </p:nvGraphicFramePr>
        <p:xfrm>
          <a:off x="1812925" y="3025775"/>
          <a:ext cx="4433887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3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00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00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00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1.</a:t>
                      </a: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b="0" dirty="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en-GB" sz="7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b="0" dirty="0">
                          <a:solidFill>
                            <a:schemeClr val="tx1"/>
                          </a:solidFill>
                          <a:effectLst/>
                        </a:rPr>
                        <a:t>to</a:t>
                      </a:r>
                      <a:endParaRPr lang="en-GB" sz="7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b="0" dirty="0">
                          <a:solidFill>
                            <a:schemeClr val="tx1"/>
                          </a:solidFill>
                          <a:effectLst/>
                        </a:rPr>
                        <a:t>-13</a:t>
                      </a:r>
                      <a:endParaRPr lang="en-GB" sz="7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2.</a:t>
                      </a: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-16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to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27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n-GB" sz="1800" b="1">
                          <a:solidFill>
                            <a:schemeClr val="tx1"/>
                          </a:solidFill>
                        </a:rPr>
                        <a:t>3.</a:t>
                      </a: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26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to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-12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4.</a:t>
                      </a: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-11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to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31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5.</a:t>
                      </a: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21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to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-24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</a:rPr>
                        <a:t>6.</a:t>
                      </a:r>
                    </a:p>
                  </a:txBody>
                  <a:tcPr marT="45733" marB="4573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-8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to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dirty="0">
                          <a:effectLst/>
                        </a:rPr>
                        <a:t>35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193" marR="4119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5454C8AE-5EE7-4737-8015-E0B4509D7B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8763" y="1435100"/>
            <a:ext cx="2905125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Add together the digits of this answer to give you the ninth digit of the keypad code.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B17D1B-BAD0-45C3-A899-973D057A4102}"/>
              </a:ext>
            </a:extLst>
          </p:cNvPr>
          <p:cNvGraphicFramePr>
            <a:graphicFrameLocks noGrp="1"/>
          </p:cNvGraphicFramePr>
          <p:nvPr/>
        </p:nvGraphicFramePr>
        <p:xfrm>
          <a:off x="6418263" y="3025775"/>
          <a:ext cx="1281112" cy="2225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1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36</a:t>
                      </a: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43</a:t>
                      </a: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38</a:t>
                      </a: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42</a:t>
                      </a: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45</a:t>
                      </a: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7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</a:rPr>
                        <a:t>43</a:t>
                      </a:r>
                      <a:endParaRPr lang="en-GB" sz="700" b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228" marR="41228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" name="Oval 12">
            <a:extLst>
              <a:ext uri="{FF2B5EF4-FFF2-40B4-BE49-F238E27FC236}">
                <a16:creationId xmlns:a16="http://schemas.microsoft.com/office/drawing/2014/main" id="{AB01269A-2A99-4B10-AD4B-31A7F857AC15}"/>
              </a:ext>
            </a:extLst>
          </p:cNvPr>
          <p:cNvSpPr/>
          <p:nvPr/>
        </p:nvSpPr>
        <p:spPr>
          <a:xfrm>
            <a:off x="6743700" y="3457575"/>
            <a:ext cx="571500" cy="261938"/>
          </a:xfrm>
          <a:prstGeom prst="ellipse">
            <a:avLst/>
          </a:prstGeom>
          <a:noFill/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D572EC9-D85C-411B-90B3-5B848782C98D}"/>
              </a:ext>
            </a:extLst>
          </p:cNvPr>
          <p:cNvSpPr/>
          <p:nvPr/>
        </p:nvSpPr>
        <p:spPr>
          <a:xfrm>
            <a:off x="6743700" y="4941888"/>
            <a:ext cx="571500" cy="261937"/>
          </a:xfrm>
          <a:prstGeom prst="ellipse">
            <a:avLst/>
          </a:prstGeom>
          <a:noFill/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9AE4481-F032-4A0B-89DB-0DCBD996BAE2}"/>
              </a:ext>
            </a:extLst>
          </p:cNvPr>
          <p:cNvSpPr/>
          <p:nvPr/>
        </p:nvSpPr>
        <p:spPr>
          <a:xfrm>
            <a:off x="4144963" y="5645150"/>
            <a:ext cx="92075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4 + 3 =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854C65A-5BAC-4F25-A0FB-80168DAE1172}"/>
              </a:ext>
            </a:extLst>
          </p:cNvPr>
          <p:cNvSpPr/>
          <p:nvPr/>
        </p:nvSpPr>
        <p:spPr>
          <a:xfrm>
            <a:off x="4960938" y="5583238"/>
            <a:ext cx="352425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2" grpId="0"/>
      <p:bldP spid="7" grpId="0"/>
      <p:bldP spid="13" grpId="0" animBg="1"/>
      <p:bldP spid="14" grpId="0" animBg="1"/>
      <p:bldP spid="16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0AED56B-240C-4C35-BF46-EA84FDB80143}"/>
              </a:ext>
            </a:extLst>
          </p:cNvPr>
          <p:cNvSpPr/>
          <p:nvPr/>
        </p:nvSpPr>
        <p:spPr>
          <a:xfrm>
            <a:off x="3949700" y="1431925"/>
            <a:ext cx="4438650" cy="1306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ED796EB4-4F08-44F8-AE58-CAD9446A0ED2}"/>
              </a:ext>
            </a:extLst>
          </p:cNvPr>
          <p:cNvSpPr/>
          <p:nvPr/>
        </p:nvSpPr>
        <p:spPr>
          <a:xfrm>
            <a:off x="750888" y="1431925"/>
            <a:ext cx="4438650" cy="130651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8" name="Title 1">
            <a:extLst>
              <a:ext uri="{FF2B5EF4-FFF2-40B4-BE49-F238E27FC236}">
                <a16:creationId xmlns:a16="http://schemas.microsoft.com/office/drawing/2014/main" id="{95567CB6-72EB-474F-9FD3-4051E381D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Clue for Digit 10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AA76E89-81E0-40F1-88B7-0C41634DA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063" y="1617663"/>
            <a:ext cx="39243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Find the missing digits in these calculations. Which missing digit is common to both calculations?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462EE83-DFE1-46EB-B230-54AD285C26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8138" y="1617663"/>
            <a:ext cx="27432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answer will give you the tenth digit of the keypad code.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118EE61-7FBE-468A-A641-30AE169CB5C2}"/>
              </a:ext>
            </a:extLst>
          </p:cNvPr>
          <p:cNvGraphicFramePr>
            <a:graphicFrameLocks noGrp="1"/>
          </p:cNvGraphicFramePr>
          <p:nvPr/>
        </p:nvGraphicFramePr>
        <p:xfrm>
          <a:off x="1160463" y="3133725"/>
          <a:ext cx="3144835" cy="1463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9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8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89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89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89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87892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2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7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4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892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solidFill>
                            <a:sysClr val="windowText" lastClr="000000"/>
                          </a:solidFill>
                        </a:rPr>
                        <a:t>+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5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6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892">
                <a:tc>
                  <a:txBody>
                    <a:bodyPr/>
                    <a:lstStyle/>
                    <a:p>
                      <a:pPr algn="ctr"/>
                      <a:endParaRPr lang="en-GB" sz="2600">
                        <a:solidFill>
                          <a:sysClr val="windowText" lastClr="000000"/>
                        </a:solidFill>
                      </a:endParaRP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7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4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2909FB5-585A-491B-9801-8A7E2FADF3A8}"/>
              </a:ext>
            </a:extLst>
          </p:cNvPr>
          <p:cNvGraphicFramePr>
            <a:graphicFrameLocks noGrp="1"/>
          </p:cNvGraphicFramePr>
          <p:nvPr/>
        </p:nvGraphicFramePr>
        <p:xfrm>
          <a:off x="4932363" y="3133725"/>
          <a:ext cx="3144835" cy="1463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9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89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89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89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89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87892">
                <a:tc>
                  <a:txBody>
                    <a:bodyPr/>
                    <a:lstStyle/>
                    <a:p>
                      <a:pPr algn="ctr"/>
                      <a:endParaRPr lang="en-GB" sz="26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7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6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7892">
                <a:tc>
                  <a:txBody>
                    <a:bodyPr/>
                    <a:lstStyle/>
                    <a:p>
                      <a:pPr algn="ctr"/>
                      <a:r>
                        <a:rPr lang="en-GB" sz="2600" dirty="0">
                          <a:solidFill>
                            <a:sysClr val="windowText" lastClr="000000"/>
                          </a:solidFill>
                        </a:rPr>
                        <a:t>-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5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2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892">
                <a:tc>
                  <a:txBody>
                    <a:bodyPr/>
                    <a:lstStyle/>
                    <a:p>
                      <a:pPr algn="ctr"/>
                      <a:endParaRPr lang="en-GB" sz="2600">
                        <a:solidFill>
                          <a:sysClr val="windowText" lastClr="000000"/>
                        </a:solidFill>
                      </a:endParaRP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ysClr val="windowText" lastClr="000000"/>
                          </a:solidFill>
                        </a:rPr>
                        <a:t>0</a:t>
                      </a: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T="45740" marB="45740">
                    <a:lnL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2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272D9C9B-F908-4467-B700-15A5684CE609}"/>
              </a:ext>
            </a:extLst>
          </p:cNvPr>
          <p:cNvSpPr/>
          <p:nvPr/>
        </p:nvSpPr>
        <p:spPr>
          <a:xfrm>
            <a:off x="3190875" y="3140075"/>
            <a:ext cx="381000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8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8FCF09-17CA-459F-8269-C34EC378512E}"/>
              </a:ext>
            </a:extLst>
          </p:cNvPr>
          <p:cNvSpPr/>
          <p:nvPr/>
        </p:nvSpPr>
        <p:spPr>
          <a:xfrm>
            <a:off x="2543175" y="3619500"/>
            <a:ext cx="379413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9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8EDA36F-E700-4245-B3BD-9F2DF36967E6}"/>
              </a:ext>
            </a:extLst>
          </p:cNvPr>
          <p:cNvSpPr/>
          <p:nvPr/>
        </p:nvSpPr>
        <p:spPr>
          <a:xfrm>
            <a:off x="3833813" y="4105275"/>
            <a:ext cx="352425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2591129-CB63-41E2-8C1F-57664CE3DEF5}"/>
              </a:ext>
            </a:extLst>
          </p:cNvPr>
          <p:cNvSpPr/>
          <p:nvPr/>
        </p:nvSpPr>
        <p:spPr>
          <a:xfrm>
            <a:off x="6973888" y="3140075"/>
            <a:ext cx="363537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5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C179CFB-8CB6-466C-916C-0D8E521E4E4E}"/>
              </a:ext>
            </a:extLst>
          </p:cNvPr>
          <p:cNvSpPr/>
          <p:nvPr/>
        </p:nvSpPr>
        <p:spPr>
          <a:xfrm>
            <a:off x="6316663" y="3619500"/>
            <a:ext cx="381000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9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3EEC2D4-C21E-435B-95CA-D2D803297BF3}"/>
              </a:ext>
            </a:extLst>
          </p:cNvPr>
          <p:cNvSpPr/>
          <p:nvPr/>
        </p:nvSpPr>
        <p:spPr>
          <a:xfrm>
            <a:off x="7594600" y="4105275"/>
            <a:ext cx="379413" cy="492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600" b="1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4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679A1DC-2BCC-47B2-89C8-5FB368ECD6E1}"/>
              </a:ext>
            </a:extLst>
          </p:cNvPr>
          <p:cNvSpPr/>
          <p:nvPr/>
        </p:nvSpPr>
        <p:spPr>
          <a:xfrm>
            <a:off x="3949700" y="5287963"/>
            <a:ext cx="164782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accent5">
                    <a:lumMod val="75000"/>
                  </a:schemeClr>
                </a:solidFill>
                <a:latin typeface="+mn-lt"/>
              </a:rPr>
              <a:t>appears twice.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A8AF57F-2FC1-4457-90F7-9715652590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2525" y="5213350"/>
            <a:ext cx="3714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9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9515CC8-2DAC-484C-B1BE-F19893DE9CD5}"/>
              </a:ext>
            </a:extLst>
          </p:cNvPr>
          <p:cNvSpPr/>
          <p:nvPr/>
        </p:nvSpPr>
        <p:spPr>
          <a:xfrm>
            <a:off x="6238875" y="3681413"/>
            <a:ext cx="571500" cy="390525"/>
          </a:xfrm>
          <a:prstGeom prst="ellipse">
            <a:avLst/>
          </a:prstGeom>
          <a:noFill/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294670B-7E5D-41BF-98FF-FFCF424DF020}"/>
              </a:ext>
            </a:extLst>
          </p:cNvPr>
          <p:cNvSpPr/>
          <p:nvPr/>
        </p:nvSpPr>
        <p:spPr>
          <a:xfrm>
            <a:off x="2447925" y="3681413"/>
            <a:ext cx="571500" cy="390525"/>
          </a:xfrm>
          <a:prstGeom prst="ellipse">
            <a:avLst/>
          </a:prstGeom>
          <a:noFill/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  <p:bldP spid="6" grpId="0"/>
      <p:bldP spid="9" grpId="0"/>
      <p:bldP spid="10" grpId="0"/>
      <p:bldP spid="11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">
            <a:extLst>
              <a:ext uri="{FF2B5EF4-FFF2-40B4-BE49-F238E27FC236}">
                <a16:creationId xmlns:a16="http://schemas.microsoft.com/office/drawing/2014/main" id="{244451C1-A337-4569-A850-22CD4337A832}"/>
              </a:ext>
            </a:extLst>
          </p:cNvPr>
          <p:cNvSpPr/>
          <p:nvPr/>
        </p:nvSpPr>
        <p:spPr>
          <a:xfrm>
            <a:off x="1119188" y="3168650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2">
            <a:extLst>
              <a:ext uri="{FF2B5EF4-FFF2-40B4-BE49-F238E27FC236}">
                <a16:creationId xmlns:a16="http://schemas.microsoft.com/office/drawing/2014/main" id="{A3DB0521-719C-446D-9829-F2299D76E4CD}"/>
              </a:ext>
            </a:extLst>
          </p:cNvPr>
          <p:cNvSpPr/>
          <p:nvPr/>
        </p:nvSpPr>
        <p:spPr>
          <a:xfrm>
            <a:off x="1679575" y="3168650"/>
            <a:ext cx="407988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3">
            <a:extLst>
              <a:ext uri="{FF2B5EF4-FFF2-40B4-BE49-F238E27FC236}">
                <a16:creationId xmlns:a16="http://schemas.microsoft.com/office/drawing/2014/main" id="{BCB49B38-FF8E-4943-AD4D-9ECDE59673AD}"/>
              </a:ext>
            </a:extLst>
          </p:cNvPr>
          <p:cNvSpPr/>
          <p:nvPr/>
        </p:nvSpPr>
        <p:spPr>
          <a:xfrm>
            <a:off x="2239963" y="3168650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4">
            <a:extLst>
              <a:ext uri="{FF2B5EF4-FFF2-40B4-BE49-F238E27FC236}">
                <a16:creationId xmlns:a16="http://schemas.microsoft.com/office/drawing/2014/main" id="{D9044A25-6FDC-4065-B5E8-E44AF9766A34}"/>
              </a:ext>
            </a:extLst>
          </p:cNvPr>
          <p:cNvSpPr/>
          <p:nvPr/>
        </p:nvSpPr>
        <p:spPr>
          <a:xfrm>
            <a:off x="2800350" y="3168650"/>
            <a:ext cx="407988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5">
            <a:extLst>
              <a:ext uri="{FF2B5EF4-FFF2-40B4-BE49-F238E27FC236}">
                <a16:creationId xmlns:a16="http://schemas.microsoft.com/office/drawing/2014/main" id="{32C78330-8E7B-424C-8D28-C95E08D8A9F8}"/>
              </a:ext>
            </a:extLst>
          </p:cNvPr>
          <p:cNvSpPr/>
          <p:nvPr/>
        </p:nvSpPr>
        <p:spPr>
          <a:xfrm>
            <a:off x="3362325" y="3168650"/>
            <a:ext cx="406400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6">
            <a:extLst>
              <a:ext uri="{FF2B5EF4-FFF2-40B4-BE49-F238E27FC236}">
                <a16:creationId xmlns:a16="http://schemas.microsoft.com/office/drawing/2014/main" id="{C5426B7A-7DC3-4F8A-BBA6-DB4F6F8D9D9F}"/>
              </a:ext>
            </a:extLst>
          </p:cNvPr>
          <p:cNvSpPr/>
          <p:nvPr/>
        </p:nvSpPr>
        <p:spPr>
          <a:xfrm>
            <a:off x="3922713" y="3168650"/>
            <a:ext cx="406400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7">
            <a:extLst>
              <a:ext uri="{FF2B5EF4-FFF2-40B4-BE49-F238E27FC236}">
                <a16:creationId xmlns:a16="http://schemas.microsoft.com/office/drawing/2014/main" id="{74BC995B-CB1F-4BA1-8633-435B81543071}"/>
              </a:ext>
            </a:extLst>
          </p:cNvPr>
          <p:cNvSpPr/>
          <p:nvPr/>
        </p:nvSpPr>
        <p:spPr>
          <a:xfrm>
            <a:off x="4483100" y="3168650"/>
            <a:ext cx="406400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8">
            <a:extLst>
              <a:ext uri="{FF2B5EF4-FFF2-40B4-BE49-F238E27FC236}">
                <a16:creationId xmlns:a16="http://schemas.microsoft.com/office/drawing/2014/main" id="{16EA0D37-BC07-44D0-A144-F22227A73072}"/>
              </a:ext>
            </a:extLst>
          </p:cNvPr>
          <p:cNvSpPr/>
          <p:nvPr/>
        </p:nvSpPr>
        <p:spPr>
          <a:xfrm>
            <a:off x="5043488" y="3168650"/>
            <a:ext cx="407987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9">
            <a:extLst>
              <a:ext uri="{FF2B5EF4-FFF2-40B4-BE49-F238E27FC236}">
                <a16:creationId xmlns:a16="http://schemas.microsoft.com/office/drawing/2014/main" id="{776C1019-25B4-4ADD-9105-269781589606}"/>
              </a:ext>
            </a:extLst>
          </p:cNvPr>
          <p:cNvSpPr/>
          <p:nvPr/>
        </p:nvSpPr>
        <p:spPr>
          <a:xfrm>
            <a:off x="5595938" y="3168650"/>
            <a:ext cx="406400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10">
            <a:extLst>
              <a:ext uri="{FF2B5EF4-FFF2-40B4-BE49-F238E27FC236}">
                <a16:creationId xmlns:a16="http://schemas.microsoft.com/office/drawing/2014/main" id="{E004E058-C3E6-4B1A-A30D-BC4CA034DB87}"/>
              </a:ext>
            </a:extLst>
          </p:cNvPr>
          <p:cNvSpPr/>
          <p:nvPr/>
        </p:nvSpPr>
        <p:spPr>
          <a:xfrm>
            <a:off x="6156325" y="3168650"/>
            <a:ext cx="406400" cy="579438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40" name="Title 1">
            <a:extLst>
              <a:ext uri="{FF2B5EF4-FFF2-40B4-BE49-F238E27FC236}">
                <a16:creationId xmlns:a16="http://schemas.microsoft.com/office/drawing/2014/main" id="{A4023B99-088B-455E-8463-14A6D1D3C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Escape the Room Keypad Code</a:t>
            </a:r>
          </a:p>
        </p:txBody>
      </p:sp>
      <p:pic>
        <p:nvPicPr>
          <p:cNvPr id="22541" name="Picture 3">
            <a:extLst>
              <a:ext uri="{FF2B5EF4-FFF2-40B4-BE49-F238E27FC236}">
                <a16:creationId xmlns:a16="http://schemas.microsoft.com/office/drawing/2014/main" id="{8525CEAE-8D52-4A09-80DE-A13BD0B2A3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1655763"/>
            <a:ext cx="1308100" cy="389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A7D6BC2-5EA4-47E0-8E25-D9EDDEC675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8238" y="3211513"/>
            <a:ext cx="369887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9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8601444-D8E0-4019-91F7-034ADC0633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7038" y="3211513"/>
            <a:ext cx="37147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6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298A4C3-4EB5-43C0-B866-182994962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7425" y="3211513"/>
            <a:ext cx="36988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2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82F836-6E9D-4061-AA94-366F0347E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6225" y="3211513"/>
            <a:ext cx="379413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4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09F06D-04E2-474B-8FEA-07C7D75377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84550" y="3211513"/>
            <a:ext cx="38100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8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8E8C1E5-FB85-4876-8425-A0674146C5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4463" y="3211513"/>
            <a:ext cx="3778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4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E23B8AE-E4F6-41DC-970B-4C6851C43B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21200" y="3211513"/>
            <a:ext cx="37147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9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B90744D-EEE1-4F75-B8DF-10F12A7CD6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1588" y="3211513"/>
            <a:ext cx="369887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3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614D6F9-9200-4E85-A1C2-78A4976FD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1975" y="3211513"/>
            <a:ext cx="35242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7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E2C7907-D7D7-44E8-94A8-875060BBE2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3313" y="3211513"/>
            <a:ext cx="369887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rgbClr val="0682CF"/>
                </a:solidFill>
              </a:rPr>
              <a:t>9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2552" name="Rectangle 23">
            <a:extLst>
              <a:ext uri="{FF2B5EF4-FFF2-40B4-BE49-F238E27FC236}">
                <a16:creationId xmlns:a16="http://schemas.microsoft.com/office/drawing/2014/main" id="{E73FB2B0-8DB8-410D-A79F-3A7FACA98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5850" y="2930525"/>
            <a:ext cx="5413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tx1"/>
                </a:solidFill>
              </a:rPr>
              <a:t>Digit 1</a:t>
            </a:r>
            <a:endParaRPr lang="en-GB" altLang="en-US" sz="800">
              <a:solidFill>
                <a:schemeClr val="tx1"/>
              </a:solidFill>
            </a:endParaRPr>
          </a:p>
        </p:txBody>
      </p:sp>
      <p:sp>
        <p:nvSpPr>
          <p:cNvPr id="22553" name="Rectangle 24">
            <a:extLst>
              <a:ext uri="{FF2B5EF4-FFF2-40B4-BE49-F238E27FC236}">
                <a16:creationId xmlns:a16="http://schemas.microsoft.com/office/drawing/2014/main" id="{9B7412ED-936B-411A-AA68-856F66E60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0363" y="2930525"/>
            <a:ext cx="5429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tx1"/>
                </a:solidFill>
              </a:rPr>
              <a:t>Digit 2</a:t>
            </a:r>
            <a:endParaRPr lang="en-GB" altLang="en-US" sz="800">
              <a:solidFill>
                <a:schemeClr val="tx1"/>
              </a:solidFill>
            </a:endParaRPr>
          </a:p>
        </p:txBody>
      </p:sp>
      <p:sp>
        <p:nvSpPr>
          <p:cNvPr id="22554" name="Rectangle 25">
            <a:extLst>
              <a:ext uri="{FF2B5EF4-FFF2-40B4-BE49-F238E27FC236}">
                <a16:creationId xmlns:a16="http://schemas.microsoft.com/office/drawing/2014/main" id="{EDE04F94-A932-4A5F-8DBA-52E6ACEE8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3288" y="2930525"/>
            <a:ext cx="5413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tx1"/>
                </a:solidFill>
              </a:rPr>
              <a:t>Digit 3</a:t>
            </a:r>
            <a:endParaRPr lang="en-GB" altLang="en-US" sz="800">
              <a:solidFill>
                <a:schemeClr val="tx1"/>
              </a:solidFill>
            </a:endParaRPr>
          </a:p>
        </p:txBody>
      </p:sp>
      <p:sp>
        <p:nvSpPr>
          <p:cNvPr id="22555" name="Rectangle 26">
            <a:extLst>
              <a:ext uri="{FF2B5EF4-FFF2-40B4-BE49-F238E27FC236}">
                <a16:creationId xmlns:a16="http://schemas.microsoft.com/office/drawing/2014/main" id="{22929A2E-5858-428B-B512-EF368EFA9B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3675" y="2930525"/>
            <a:ext cx="5413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tx1"/>
                </a:solidFill>
              </a:rPr>
              <a:t>Digit 4</a:t>
            </a:r>
            <a:endParaRPr lang="en-GB" altLang="en-US" sz="800">
              <a:solidFill>
                <a:schemeClr val="tx1"/>
              </a:solidFill>
            </a:endParaRPr>
          </a:p>
        </p:txBody>
      </p:sp>
      <p:sp>
        <p:nvSpPr>
          <p:cNvPr id="22556" name="Rectangle 27">
            <a:extLst>
              <a:ext uri="{FF2B5EF4-FFF2-40B4-BE49-F238E27FC236}">
                <a16:creationId xmlns:a16="http://schemas.microsoft.com/office/drawing/2014/main" id="{20C42D2D-0738-4353-99BD-0E428B45DF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94063" y="2930525"/>
            <a:ext cx="5429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tx1"/>
                </a:solidFill>
              </a:rPr>
              <a:t>Digit 5</a:t>
            </a:r>
            <a:endParaRPr lang="en-GB" altLang="en-US" sz="800">
              <a:solidFill>
                <a:schemeClr val="tx1"/>
              </a:solidFill>
            </a:endParaRPr>
          </a:p>
        </p:txBody>
      </p:sp>
      <p:sp>
        <p:nvSpPr>
          <p:cNvPr id="22557" name="Rectangle 28">
            <a:extLst>
              <a:ext uri="{FF2B5EF4-FFF2-40B4-BE49-F238E27FC236}">
                <a16:creationId xmlns:a16="http://schemas.microsoft.com/office/drawing/2014/main" id="{C080CDAC-7355-4B6F-8405-E584D522E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8738" y="2930525"/>
            <a:ext cx="5429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tx1"/>
                </a:solidFill>
              </a:rPr>
              <a:t>Digit 6</a:t>
            </a:r>
            <a:endParaRPr lang="en-GB" altLang="en-US" sz="800">
              <a:solidFill>
                <a:schemeClr val="tx1"/>
              </a:solidFill>
            </a:endParaRPr>
          </a:p>
        </p:txBody>
      </p:sp>
      <p:sp>
        <p:nvSpPr>
          <p:cNvPr id="22558" name="Rectangle 29">
            <a:extLst>
              <a:ext uri="{FF2B5EF4-FFF2-40B4-BE49-F238E27FC236}">
                <a16:creationId xmlns:a16="http://schemas.microsoft.com/office/drawing/2014/main" id="{E7B71D42-D2D6-4341-B31E-A82F5253D9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25950" y="2930525"/>
            <a:ext cx="5429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tx1"/>
                </a:solidFill>
              </a:rPr>
              <a:t>Digit 7</a:t>
            </a:r>
            <a:endParaRPr lang="en-GB" altLang="en-US" sz="800">
              <a:solidFill>
                <a:schemeClr val="tx1"/>
              </a:solidFill>
            </a:endParaRPr>
          </a:p>
        </p:txBody>
      </p:sp>
      <p:sp>
        <p:nvSpPr>
          <p:cNvPr id="22559" name="Rectangle 30">
            <a:extLst>
              <a:ext uri="{FF2B5EF4-FFF2-40B4-BE49-F238E27FC236}">
                <a16:creationId xmlns:a16="http://schemas.microsoft.com/office/drawing/2014/main" id="{DC6504D9-4BC6-4DE4-ACBF-3E7566A101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79988" y="2930525"/>
            <a:ext cx="5429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tx1"/>
                </a:solidFill>
              </a:rPr>
              <a:t>Digit 8</a:t>
            </a:r>
            <a:endParaRPr lang="en-GB" altLang="en-US" sz="800">
              <a:solidFill>
                <a:schemeClr val="tx1"/>
              </a:solidFill>
            </a:endParaRPr>
          </a:p>
        </p:txBody>
      </p:sp>
      <p:sp>
        <p:nvSpPr>
          <p:cNvPr id="22560" name="Rectangle 31">
            <a:extLst>
              <a:ext uri="{FF2B5EF4-FFF2-40B4-BE49-F238E27FC236}">
                <a16:creationId xmlns:a16="http://schemas.microsoft.com/office/drawing/2014/main" id="{D7E43303-88DE-43B5-9264-56F18F2C5A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7200" y="2930525"/>
            <a:ext cx="5413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tx1"/>
                </a:solidFill>
              </a:rPr>
              <a:t>Digit 9</a:t>
            </a:r>
            <a:endParaRPr lang="en-GB" altLang="en-US" sz="800">
              <a:solidFill>
                <a:schemeClr val="tx1"/>
              </a:solidFill>
            </a:endParaRPr>
          </a:p>
        </p:txBody>
      </p:sp>
      <p:sp>
        <p:nvSpPr>
          <p:cNvPr id="22561" name="Rectangle 32">
            <a:extLst>
              <a:ext uri="{FF2B5EF4-FFF2-40B4-BE49-F238E27FC236}">
                <a16:creationId xmlns:a16="http://schemas.microsoft.com/office/drawing/2014/main" id="{ACFA94C7-73C5-44DB-99AD-8970742DEA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425" y="2930525"/>
            <a:ext cx="6032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tx1"/>
                </a:solidFill>
              </a:rPr>
              <a:t>Digit 10</a:t>
            </a:r>
            <a:endParaRPr lang="en-GB" altLang="en-US" sz="800">
              <a:solidFill>
                <a:schemeClr val="tx1"/>
              </a:solidFill>
            </a:endParaRPr>
          </a:p>
        </p:txBody>
      </p:sp>
      <p:sp>
        <p:nvSpPr>
          <p:cNvPr id="22562" name="Rectangle 33">
            <a:extLst>
              <a:ext uri="{FF2B5EF4-FFF2-40B4-BE49-F238E27FC236}">
                <a16:creationId xmlns:a16="http://schemas.microsoft.com/office/drawing/2014/main" id="{3404F443-DECE-49FE-883F-456789D65F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4725" y="4094163"/>
            <a:ext cx="37417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>
                <a:solidFill>
                  <a:schemeClr val="tx1"/>
                </a:solidFill>
              </a:rPr>
              <a:t>Click on a rectangle to reveal the digit.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392</TotalTime>
  <Words>1212</Words>
  <Application>Microsoft Office PowerPoint</Application>
  <PresentationFormat>On-screen Show (4:3)</PresentationFormat>
  <Paragraphs>248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Sassoon Infant Rg</vt:lpstr>
      <vt:lpstr>Twinkl</vt:lpstr>
      <vt:lpstr>Arial</vt:lpstr>
      <vt:lpstr>Times New Roman</vt:lpstr>
      <vt:lpstr>Calibri</vt:lpstr>
      <vt:lpstr>Twinkl SemiBold</vt:lpstr>
      <vt:lpstr>Office Theme</vt:lpstr>
      <vt:lpstr>PowerPoint Presentation</vt:lpstr>
      <vt:lpstr>Escape the Room!</vt:lpstr>
      <vt:lpstr>The Rules</vt:lpstr>
      <vt:lpstr>Reveal the Answers</vt:lpstr>
      <vt:lpstr>Clue for Digit 1</vt:lpstr>
      <vt:lpstr>Clue for Digit 2</vt:lpstr>
      <vt:lpstr>Clue for Digit 3</vt:lpstr>
      <vt:lpstr>Clue for Digit 4</vt:lpstr>
      <vt:lpstr>Clue for Digit 5</vt:lpstr>
      <vt:lpstr>Clue for Digit 6</vt:lpstr>
      <vt:lpstr>Clue for Digit 7</vt:lpstr>
      <vt:lpstr>Clue for Digit 8</vt:lpstr>
      <vt:lpstr>Clue for Digit 9</vt:lpstr>
      <vt:lpstr>Clue for Digit 10</vt:lpstr>
      <vt:lpstr>Escape the Room Keypad Code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Tony Anderson</dc:creator>
  <cp:lastModifiedBy>Chris Pick</cp:lastModifiedBy>
  <cp:revision>35</cp:revision>
  <dcterms:created xsi:type="dcterms:W3CDTF">2018-06-26T08:18:52Z</dcterms:created>
  <dcterms:modified xsi:type="dcterms:W3CDTF">2019-07-08T10:24:11Z</dcterms:modified>
</cp:coreProperties>
</file>