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61" r:id="rId2"/>
    <p:sldId id="258" r:id="rId3"/>
    <p:sldId id="263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7" r:id="rId13"/>
    <p:sldId id="276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Tuffy-TTF" panose="020B0603060100000000" pitchFamily="34" charset="0"/>
      <p:regular r:id="rId23"/>
      <p:bold r:id="rId24"/>
      <p:italic r:id="rId25"/>
      <p:boldItalic r:id="rId26"/>
    </p:embeddedFont>
    <p:embeddedFont>
      <p:font typeface="Twinkl" pitchFamily="2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295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3A8F"/>
    <a:srgbClr val="55DBD3"/>
    <a:srgbClr val="F5A1C9"/>
    <a:srgbClr val="3399FF"/>
    <a:srgbClr val="DB5183"/>
    <a:srgbClr val="FF7E00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578" y="114"/>
      </p:cViewPr>
      <p:guideLst>
        <p:guide orient="horz" pos="2160"/>
        <p:guide pos="2880"/>
        <p:guide pos="295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3AA30-0B38-446C-A6A2-D95E05D17D89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C7C42C-FCF7-42CF-A2AC-D03380ED8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007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EF52DE-D4FD-45AA-9196-7A10FF32F24C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2103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EF52DE-D4FD-45AA-9196-7A10FF32F24C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605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12.png"/><Relationship Id="rId26" Type="http://schemas.openxmlformats.org/officeDocument/2006/relationships/image" Target="../media/image19.png"/><Relationship Id="rId21" Type="http://schemas.openxmlformats.org/officeDocument/2006/relationships/image" Target="../media/image15.png"/><Relationship Id="rId34" Type="http://schemas.openxmlformats.org/officeDocument/2006/relationships/image" Target="../media/image27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openxmlformats.org/officeDocument/2006/relationships/image" Target="../media/image11.png"/><Relationship Id="rId25" Type="http://schemas.openxmlformats.org/officeDocument/2006/relationships/image" Target="../media/image6.png"/><Relationship Id="rId33" Type="http://schemas.openxmlformats.org/officeDocument/2006/relationships/image" Target="../media/image26.png"/><Relationship Id="rId2" Type="http://schemas.openxmlformats.org/officeDocument/2006/relationships/audio" Target="../media/media1.wav"/><Relationship Id="rId16" Type="http://schemas.openxmlformats.org/officeDocument/2006/relationships/image" Target="../media/image10.png"/><Relationship Id="rId20" Type="http://schemas.openxmlformats.org/officeDocument/2006/relationships/image" Target="../media/image14.png"/><Relationship Id="rId29" Type="http://schemas.openxmlformats.org/officeDocument/2006/relationships/image" Target="../media/image22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18.png"/><Relationship Id="rId32" Type="http://schemas.openxmlformats.org/officeDocument/2006/relationships/image" Target="../media/image25.png"/><Relationship Id="rId37" Type="http://schemas.openxmlformats.org/officeDocument/2006/relationships/image" Target="../media/image30.png"/><Relationship Id="rId5" Type="http://schemas.microsoft.com/office/2007/relationships/media" Target="../media/media3.wav"/><Relationship Id="rId15" Type="http://schemas.openxmlformats.org/officeDocument/2006/relationships/image" Target="../media/image9.png"/><Relationship Id="rId23" Type="http://schemas.openxmlformats.org/officeDocument/2006/relationships/image" Target="../media/image17.png"/><Relationship Id="rId28" Type="http://schemas.openxmlformats.org/officeDocument/2006/relationships/image" Target="../media/image21.png"/><Relationship Id="rId36" Type="http://schemas.openxmlformats.org/officeDocument/2006/relationships/image" Target="../media/image29.png"/><Relationship Id="rId10" Type="http://schemas.openxmlformats.org/officeDocument/2006/relationships/audio" Target="../media/media5.wav"/><Relationship Id="rId19" Type="http://schemas.openxmlformats.org/officeDocument/2006/relationships/image" Target="../media/image13.png"/><Relationship Id="rId31" Type="http://schemas.openxmlformats.org/officeDocument/2006/relationships/image" Target="../media/image24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notesSlide" Target="../notesSlides/notesSlide1.xml"/><Relationship Id="rId22" Type="http://schemas.openxmlformats.org/officeDocument/2006/relationships/image" Target="../media/image16.png"/><Relationship Id="rId27" Type="http://schemas.openxmlformats.org/officeDocument/2006/relationships/image" Target="../media/image20.png"/><Relationship Id="rId30" Type="http://schemas.openxmlformats.org/officeDocument/2006/relationships/image" Target="../media/image23.png"/><Relationship Id="rId35" Type="http://schemas.openxmlformats.org/officeDocument/2006/relationships/image" Target="../media/image28.png"/><Relationship Id="rId8" Type="http://schemas.openxmlformats.org/officeDocument/2006/relationships/audio" Target="../media/media4.wav"/><Relationship Id="rId3" Type="http://schemas.microsoft.com/office/2007/relationships/media" Target="../media/media2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13" Type="http://schemas.openxmlformats.org/officeDocument/2006/relationships/image" Target="../media/image27.png"/><Relationship Id="rId18" Type="http://schemas.openxmlformats.org/officeDocument/2006/relationships/image" Target="../media/image34.png"/><Relationship Id="rId26" Type="http://schemas.openxmlformats.org/officeDocument/2006/relationships/image" Target="../media/image8.png"/><Relationship Id="rId3" Type="http://schemas.microsoft.com/office/2007/relationships/media" Target="../media/media8.wav"/><Relationship Id="rId21" Type="http://schemas.openxmlformats.org/officeDocument/2006/relationships/image" Target="../media/image37.png"/><Relationship Id="rId7" Type="http://schemas.microsoft.com/office/2007/relationships/media" Target="../media/media10.wav"/><Relationship Id="rId12" Type="http://schemas.openxmlformats.org/officeDocument/2006/relationships/notesSlide" Target="../notesSlides/notesSlide2.xml"/><Relationship Id="rId17" Type="http://schemas.openxmlformats.org/officeDocument/2006/relationships/image" Target="../media/image13.png"/><Relationship Id="rId25" Type="http://schemas.openxmlformats.org/officeDocument/2006/relationships/image" Target="../media/image7.png"/><Relationship Id="rId2" Type="http://schemas.openxmlformats.org/officeDocument/2006/relationships/audio" Target="../media/media7.wav"/><Relationship Id="rId16" Type="http://schemas.openxmlformats.org/officeDocument/2006/relationships/image" Target="../media/image33.png"/><Relationship Id="rId20" Type="http://schemas.openxmlformats.org/officeDocument/2006/relationships/image" Target="../media/image36.png"/><Relationship Id="rId29" Type="http://schemas.openxmlformats.org/officeDocument/2006/relationships/image" Target="../media/image42.png"/><Relationship Id="rId1" Type="http://schemas.microsoft.com/office/2007/relationships/media" Target="../media/media7.wav"/><Relationship Id="rId6" Type="http://schemas.openxmlformats.org/officeDocument/2006/relationships/audio" Target="../media/media9.wav"/><Relationship Id="rId11" Type="http://schemas.openxmlformats.org/officeDocument/2006/relationships/slideLayout" Target="../slideLayouts/slideLayout2.xml"/><Relationship Id="rId24" Type="http://schemas.openxmlformats.org/officeDocument/2006/relationships/image" Target="../media/image6.png"/><Relationship Id="rId32" Type="http://schemas.openxmlformats.org/officeDocument/2006/relationships/image" Target="../media/image30.png"/><Relationship Id="rId5" Type="http://schemas.microsoft.com/office/2007/relationships/media" Target="../media/media9.wav"/><Relationship Id="rId15" Type="http://schemas.openxmlformats.org/officeDocument/2006/relationships/image" Target="../media/image32.png"/><Relationship Id="rId23" Type="http://schemas.openxmlformats.org/officeDocument/2006/relationships/image" Target="../media/image39.png"/><Relationship Id="rId28" Type="http://schemas.openxmlformats.org/officeDocument/2006/relationships/image" Target="../media/image41.png"/><Relationship Id="rId10" Type="http://schemas.openxmlformats.org/officeDocument/2006/relationships/audio" Target="../media/media11.wav"/><Relationship Id="rId19" Type="http://schemas.openxmlformats.org/officeDocument/2006/relationships/image" Target="../media/image35.png"/><Relationship Id="rId31" Type="http://schemas.openxmlformats.org/officeDocument/2006/relationships/image" Target="../media/image29.png"/><Relationship Id="rId4" Type="http://schemas.openxmlformats.org/officeDocument/2006/relationships/audio" Target="../media/media8.wav"/><Relationship Id="rId9" Type="http://schemas.microsoft.com/office/2007/relationships/media" Target="../media/media11.wav"/><Relationship Id="rId14" Type="http://schemas.openxmlformats.org/officeDocument/2006/relationships/image" Target="../media/image31.png"/><Relationship Id="rId22" Type="http://schemas.openxmlformats.org/officeDocument/2006/relationships/image" Target="../media/image38.png"/><Relationship Id="rId27" Type="http://schemas.openxmlformats.org/officeDocument/2006/relationships/image" Target="../media/image40.png"/><Relationship Id="rId30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6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10" Type="http://schemas.openxmlformats.org/officeDocument/2006/relationships/image" Target="../media/image29.png"/><Relationship Id="rId4" Type="http://schemas.openxmlformats.org/officeDocument/2006/relationships/image" Target="../media/image43.jpeg"/><Relationship Id="rId9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6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10" Type="http://schemas.openxmlformats.org/officeDocument/2006/relationships/image" Target="../media/image29.png"/><Relationship Id="rId4" Type="http://schemas.openxmlformats.org/officeDocument/2006/relationships/image" Target="../media/image43.jpeg"/><Relationship Id="rId9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image" Target="../media/image59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12" Type="http://schemas.openxmlformats.org/officeDocument/2006/relationships/image" Target="../media/image58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11" Type="http://schemas.openxmlformats.org/officeDocument/2006/relationships/image" Target="../media/image57.jpeg"/><Relationship Id="rId5" Type="http://schemas.openxmlformats.org/officeDocument/2006/relationships/image" Target="../media/image51.jpeg"/><Relationship Id="rId15" Type="http://schemas.openxmlformats.org/officeDocument/2006/relationships/image" Target="../media/image61.jpeg"/><Relationship Id="rId10" Type="http://schemas.openxmlformats.org/officeDocument/2006/relationships/image" Target="../media/image56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Relationship Id="rId14" Type="http://schemas.openxmlformats.org/officeDocument/2006/relationships/image" Target="../media/image6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2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17" Type="http://schemas.openxmlformats.org/officeDocument/2006/relationships/image" Target="../media/image76.png"/><Relationship Id="rId2" Type="http://schemas.openxmlformats.org/officeDocument/2006/relationships/image" Target="../media/image9.png"/><Relationship Id="rId16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5" Type="http://schemas.openxmlformats.org/officeDocument/2006/relationships/image" Target="../media/image74.pn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Relationship Id="rId14" Type="http://schemas.openxmlformats.org/officeDocument/2006/relationships/image" Target="../media/image7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0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-TTF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</a:rPr>
              <a:t>French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</a:rPr>
              <a:t> | Year 3 | Food, Glorious Food | What Colour? Is It | Lesson 4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Food, Glorious Food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28650" y="1099259"/>
            <a:ext cx="7886700" cy="1325563"/>
          </a:xfrm>
          <a:noFill/>
        </p:spPr>
        <p:txBody>
          <a:bodyPr lIns="0" tIns="0" rIns="0" bIns="0" anchor="ctr" anchorCtr="1">
            <a:noAutofit/>
          </a:bodyPr>
          <a:lstStyle/>
          <a:p>
            <a:r>
              <a:rPr lang="en-GB" dirty="0"/>
              <a:t>Title slide (themed) here</a:t>
            </a:r>
          </a:p>
        </p:txBody>
      </p:sp>
      <p:pic>
        <p:nvPicPr>
          <p:cNvPr id="3" name="Twinkl Log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750898"/>
            <a:ext cx="9144000" cy="1836132"/>
          </a:xfrm>
          <a:prstGeom prst="rect">
            <a:avLst/>
          </a:prstGeom>
          <a:solidFill>
            <a:srgbClr val="E93A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6" name="Title 7"/>
          <p:cNvSpPr txBox="1">
            <a:spLocks/>
          </p:cNvSpPr>
          <p:nvPr/>
        </p:nvSpPr>
        <p:spPr>
          <a:xfrm>
            <a:off x="0" y="1006183"/>
            <a:ext cx="9144000" cy="132556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000" dirty="0">
                <a:solidFill>
                  <a:srgbClr val="55DBD3"/>
                </a:solidFill>
                <a:latin typeface="Twinkl" pitchFamily="2" charset="0"/>
              </a:rPr>
              <a:t> </a:t>
            </a:r>
            <a:r>
              <a:rPr lang="en-GB" sz="5000" dirty="0" err="1">
                <a:solidFill>
                  <a:srgbClr val="55DBD3"/>
                </a:solidFill>
                <a:latin typeface="Twinkl" pitchFamily="2" charset="0"/>
              </a:rPr>
              <a:t>C’est</a:t>
            </a:r>
            <a:r>
              <a:rPr lang="en-GB" sz="5000" dirty="0">
                <a:solidFill>
                  <a:srgbClr val="55DBD3"/>
                </a:solidFill>
                <a:latin typeface="Twinkl" pitchFamily="2" charset="0"/>
              </a:rPr>
              <a:t> de </a:t>
            </a:r>
            <a:r>
              <a:rPr lang="en-GB" sz="5000" dirty="0" err="1">
                <a:solidFill>
                  <a:srgbClr val="55DBD3"/>
                </a:solidFill>
                <a:latin typeface="Twinkl" pitchFamily="2" charset="0"/>
              </a:rPr>
              <a:t>quelle</a:t>
            </a:r>
            <a:r>
              <a:rPr lang="en-GB" sz="5000" dirty="0">
                <a:solidFill>
                  <a:srgbClr val="55DBD3"/>
                </a:solidFill>
                <a:latin typeface="Twinkl" pitchFamily="2" charset="0"/>
              </a:rPr>
              <a:t> </a:t>
            </a:r>
            <a:r>
              <a:rPr lang="en-GB" sz="5000" dirty="0" err="1">
                <a:solidFill>
                  <a:srgbClr val="55DBD3"/>
                </a:solidFill>
                <a:latin typeface="Twinkl" pitchFamily="2" charset="0"/>
              </a:rPr>
              <a:t>couleur</a:t>
            </a:r>
            <a:r>
              <a:rPr lang="en-GB" sz="5000" dirty="0">
                <a:solidFill>
                  <a:srgbClr val="55DBD3"/>
                </a:solidFill>
                <a:latin typeface="Twinkl" pitchFamily="2" charset="0"/>
              </a:rPr>
              <a:t>?</a:t>
            </a:r>
            <a:br>
              <a:rPr lang="en-GB" sz="5000" dirty="0">
                <a:solidFill>
                  <a:srgbClr val="55DBD3"/>
                </a:solidFill>
                <a:latin typeface="Twinkl" pitchFamily="2" charset="0"/>
              </a:rPr>
            </a:br>
            <a:r>
              <a:rPr lang="en-GB" sz="3500" dirty="0">
                <a:solidFill>
                  <a:srgbClr val="55DBD3"/>
                </a:solidFill>
                <a:latin typeface="Twinkl" pitchFamily="2" charset="0"/>
              </a:rPr>
              <a:t>(What colour is it?)</a:t>
            </a:r>
          </a:p>
        </p:txBody>
      </p:sp>
      <p:sp>
        <p:nvSpPr>
          <p:cNvPr id="7" name="Oval 6"/>
          <p:cNvSpPr/>
          <p:nvPr/>
        </p:nvSpPr>
        <p:spPr>
          <a:xfrm>
            <a:off x="3076950" y="2818237"/>
            <a:ext cx="2962544" cy="3135152"/>
          </a:xfrm>
          <a:prstGeom prst="ellipse">
            <a:avLst/>
          </a:prstGeom>
          <a:solidFill>
            <a:schemeClr val="bg1"/>
          </a:solidFill>
          <a:ln w="28575">
            <a:solidFill>
              <a:srgbClr val="E93A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9" name="Purple"/>
          <p:cNvGrpSpPr/>
          <p:nvPr/>
        </p:nvGrpSpPr>
        <p:grpSpPr>
          <a:xfrm>
            <a:off x="3512761" y="3164632"/>
            <a:ext cx="2118477" cy="2161716"/>
            <a:chOff x="1760207" y="1796754"/>
            <a:chExt cx="1297391" cy="1277991"/>
          </a:xfrm>
        </p:grpSpPr>
        <p:grpSp>
          <p:nvGrpSpPr>
            <p:cNvPr id="10" name="Group 9"/>
            <p:cNvGrpSpPr/>
            <p:nvPr/>
          </p:nvGrpSpPr>
          <p:grpSpPr>
            <a:xfrm>
              <a:off x="2142741" y="1796754"/>
              <a:ext cx="914857" cy="887679"/>
              <a:chOff x="3259138" y="1816100"/>
              <a:chExt cx="2992437" cy="2903538"/>
            </a:xfrm>
          </p:grpSpPr>
          <p:pic>
            <p:nvPicPr>
              <p:cNvPr id="12" name="Picture 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3638"/>
                <a:ext cx="581025" cy="8493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0207" y="2606577"/>
              <a:ext cx="634054" cy="468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the colour(s) of an object by modifying adjectives.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>
                <a:latin typeface="Twinkl" pitchFamily="2" charset="0"/>
              </a:rPr>
              <a:t>I can describe what colour something is.</a:t>
            </a:r>
          </a:p>
          <a:p>
            <a:r>
              <a:rPr lang="en-GB" dirty="0">
                <a:latin typeface="Twinkl" pitchFamily="2" charset="0"/>
              </a:rPr>
              <a:t>I can add words to be more exact about a colour.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8" name="English"/>
          <p:cNvSpPr>
            <a:spLocks noGrp="1"/>
          </p:cNvSpPr>
          <p:nvPr>
            <p:ph type="title"/>
          </p:nvPr>
        </p:nvSpPr>
        <p:spPr>
          <a:xfrm>
            <a:off x="2570690" y="648649"/>
            <a:ext cx="5464704" cy="973137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GB" sz="3600" dirty="0"/>
              <a:t>What Can You Remember?</a:t>
            </a:r>
            <a:endParaRPr lang="en-GB" altLang="en-US" sz="3600" dirty="0"/>
          </a:p>
        </p:txBody>
      </p:sp>
      <p:sp>
        <p:nvSpPr>
          <p:cNvPr id="72" name="Answers"/>
          <p:cNvSpPr/>
          <p:nvPr/>
        </p:nvSpPr>
        <p:spPr>
          <a:xfrm rot="20627471">
            <a:off x="7543580" y="5016481"/>
            <a:ext cx="1112838" cy="1114425"/>
          </a:xfrm>
          <a:prstGeom prst="ellipse">
            <a:avLst/>
          </a:prstGeom>
          <a:solidFill>
            <a:srgbClr val="55DBD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chemeClr val="tx1"/>
                </a:solidFill>
                <a:latin typeface="Twinkl" pitchFamily="2" charset="0"/>
              </a:rPr>
              <a:t>Click here to reveal the answers!</a:t>
            </a:r>
          </a:p>
        </p:txBody>
      </p:sp>
      <p:pic>
        <p:nvPicPr>
          <p:cNvPr id="76" name="Whole Class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50" name="l"/>
          <p:cNvSpPr/>
          <p:nvPr/>
        </p:nvSpPr>
        <p:spPr>
          <a:xfrm>
            <a:off x="6067425" y="4679950"/>
            <a:ext cx="1411288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vert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9" name="k"/>
          <p:cNvSpPr/>
          <p:nvPr/>
        </p:nvSpPr>
        <p:spPr>
          <a:xfrm>
            <a:off x="4602163" y="46799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jaune</a:t>
            </a: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6" name="h"/>
          <p:cNvSpPr/>
          <p:nvPr/>
        </p:nvSpPr>
        <p:spPr>
          <a:xfrm>
            <a:off x="6067425" y="3219450"/>
            <a:ext cx="1411288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noir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5" name="g"/>
          <p:cNvSpPr/>
          <p:nvPr/>
        </p:nvSpPr>
        <p:spPr>
          <a:xfrm>
            <a:off x="4602163" y="32194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rouge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8" name="d"/>
          <p:cNvSpPr/>
          <p:nvPr/>
        </p:nvSpPr>
        <p:spPr>
          <a:xfrm>
            <a:off x="6067425" y="1758950"/>
            <a:ext cx="1411288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blanc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7" name="c"/>
          <p:cNvSpPr/>
          <p:nvPr/>
        </p:nvSpPr>
        <p:spPr>
          <a:xfrm>
            <a:off x="4602163" y="17589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bleu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8" name="j"/>
          <p:cNvSpPr/>
          <p:nvPr/>
        </p:nvSpPr>
        <p:spPr>
          <a:xfrm>
            <a:off x="3132138" y="4679950"/>
            <a:ext cx="1411287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>
              <a:latin typeface="Twinkl" pitchFamily="2" charset="0"/>
            </a:endParaRPr>
          </a:p>
        </p:txBody>
      </p:sp>
      <p:grpSp>
        <p:nvGrpSpPr>
          <p:cNvPr id="18" name="Black"/>
          <p:cNvGrpSpPr/>
          <p:nvPr/>
        </p:nvGrpSpPr>
        <p:grpSpPr>
          <a:xfrm>
            <a:off x="3190990" y="4764857"/>
            <a:ext cx="1271313" cy="1260757"/>
            <a:chOff x="3190990" y="4764857"/>
            <a:chExt cx="1271313" cy="1260757"/>
          </a:xfrm>
        </p:grpSpPr>
        <p:grpSp>
          <p:nvGrpSpPr>
            <p:cNvPr id="6" name="Noir"/>
            <p:cNvGrpSpPr/>
            <p:nvPr/>
          </p:nvGrpSpPr>
          <p:grpSpPr>
            <a:xfrm>
              <a:off x="3551625" y="4764857"/>
              <a:ext cx="910678" cy="883624"/>
              <a:chOff x="3259138" y="1816100"/>
              <a:chExt cx="2992437" cy="2903538"/>
            </a:xfrm>
          </p:grpSpPr>
          <p:pic>
            <p:nvPicPr>
              <p:cNvPr id="61" name="Picture 4"/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2" name="Picture 61"/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3638"/>
                <a:ext cx="581025" cy="8509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0990" y="5541962"/>
              <a:ext cx="655024" cy="483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7" name="i"/>
          <p:cNvSpPr/>
          <p:nvPr/>
        </p:nvSpPr>
        <p:spPr>
          <a:xfrm>
            <a:off x="1666875" y="4679950"/>
            <a:ext cx="1411288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>
              <a:latin typeface="Twinkl" pitchFamily="2" charset="0"/>
            </a:endParaRPr>
          </a:p>
        </p:txBody>
      </p:sp>
      <p:grpSp>
        <p:nvGrpSpPr>
          <p:cNvPr id="20" name="Red"/>
          <p:cNvGrpSpPr/>
          <p:nvPr/>
        </p:nvGrpSpPr>
        <p:grpSpPr>
          <a:xfrm>
            <a:off x="1744771" y="4730779"/>
            <a:ext cx="1238754" cy="1280280"/>
            <a:chOff x="1744771" y="4730779"/>
            <a:chExt cx="1238754" cy="1280280"/>
          </a:xfrm>
        </p:grpSpPr>
        <p:grpSp>
          <p:nvGrpSpPr>
            <p:cNvPr id="57" name="Rouge"/>
            <p:cNvGrpSpPr/>
            <p:nvPr/>
          </p:nvGrpSpPr>
          <p:grpSpPr>
            <a:xfrm>
              <a:off x="2062427" y="4730779"/>
              <a:ext cx="921098" cy="893733"/>
              <a:chOff x="3259138" y="1816100"/>
              <a:chExt cx="2992437" cy="2903538"/>
            </a:xfrm>
          </p:grpSpPr>
          <p:pic>
            <p:nvPicPr>
              <p:cNvPr id="58" name="Picture 4"/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2050"/>
                <a:ext cx="581025" cy="85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4771" y="5541962"/>
              <a:ext cx="635312" cy="469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4" name="f"/>
          <p:cNvSpPr/>
          <p:nvPr/>
        </p:nvSpPr>
        <p:spPr>
          <a:xfrm>
            <a:off x="3132138" y="3219450"/>
            <a:ext cx="1411287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>
              <a:latin typeface="Twinkl" pitchFamily="2" charset="0"/>
            </a:endParaRPr>
          </a:p>
        </p:txBody>
      </p:sp>
      <p:grpSp>
        <p:nvGrpSpPr>
          <p:cNvPr id="12" name="Blanc"/>
          <p:cNvGrpSpPr/>
          <p:nvPr/>
        </p:nvGrpSpPr>
        <p:grpSpPr>
          <a:xfrm>
            <a:off x="3225518" y="3329781"/>
            <a:ext cx="1139542" cy="1232695"/>
            <a:chOff x="3225518" y="3329781"/>
            <a:chExt cx="1139542" cy="1232695"/>
          </a:xfrm>
        </p:grpSpPr>
        <p:grpSp>
          <p:nvGrpSpPr>
            <p:cNvPr id="53" name="Blanc"/>
            <p:cNvGrpSpPr/>
            <p:nvPr/>
          </p:nvGrpSpPr>
          <p:grpSpPr>
            <a:xfrm>
              <a:off x="3486151" y="3329781"/>
              <a:ext cx="878909" cy="884238"/>
              <a:chOff x="3259138" y="1816100"/>
              <a:chExt cx="2992437" cy="2903538"/>
            </a:xfrm>
          </p:grpSpPr>
          <p:pic>
            <p:nvPicPr>
              <p:cNvPr id="54" name="Picture 4"/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2050"/>
                <a:ext cx="581025" cy="85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5518" y="4080898"/>
              <a:ext cx="652215" cy="481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e"/>
          <p:cNvSpPr/>
          <p:nvPr/>
        </p:nvSpPr>
        <p:spPr>
          <a:xfrm>
            <a:off x="1666875" y="3219450"/>
            <a:ext cx="1411288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>
              <a:latin typeface="Twinkl" pitchFamily="2" charset="0"/>
            </a:endParaRPr>
          </a:p>
        </p:txBody>
      </p:sp>
      <p:grpSp>
        <p:nvGrpSpPr>
          <p:cNvPr id="8" name="Green"/>
          <p:cNvGrpSpPr/>
          <p:nvPr/>
        </p:nvGrpSpPr>
        <p:grpSpPr>
          <a:xfrm>
            <a:off x="1734194" y="3303721"/>
            <a:ext cx="1267628" cy="1242116"/>
            <a:chOff x="1734194" y="3303721"/>
            <a:chExt cx="1267628" cy="1242116"/>
          </a:xfrm>
        </p:grpSpPr>
        <p:grpSp>
          <p:nvGrpSpPr>
            <p:cNvPr id="68" name="Vert"/>
            <p:cNvGrpSpPr/>
            <p:nvPr/>
          </p:nvGrpSpPr>
          <p:grpSpPr>
            <a:xfrm>
              <a:off x="2085604" y="3303721"/>
              <a:ext cx="916218" cy="888999"/>
              <a:chOff x="3259138" y="1816100"/>
              <a:chExt cx="2992437" cy="2903538"/>
            </a:xfrm>
          </p:grpSpPr>
          <p:pic>
            <p:nvPicPr>
              <p:cNvPr id="69" name="Picture 4"/>
              <p:cNvPicPr>
                <a:picLocks noChangeAspect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0" name="Picture 69"/>
              <p:cNvPicPr>
                <a:picLocks noChangeAspect="1"/>
              </p:cNvPicPr>
              <p:nvPr/>
            </p:nvPicPr>
            <p:blipFill>
              <a:blip r:embed="rId2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3638"/>
                <a:ext cx="581025" cy="8509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4194" y="4069058"/>
              <a:ext cx="645716" cy="4767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" name="b"/>
          <p:cNvSpPr/>
          <p:nvPr/>
        </p:nvSpPr>
        <p:spPr>
          <a:xfrm>
            <a:off x="3132138" y="1758950"/>
            <a:ext cx="1411287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>
              <a:latin typeface="Twinkl" pitchFamily="2" charset="0"/>
            </a:endParaRPr>
          </a:p>
        </p:txBody>
      </p:sp>
      <p:grpSp>
        <p:nvGrpSpPr>
          <p:cNvPr id="13" name="Yellow"/>
          <p:cNvGrpSpPr/>
          <p:nvPr/>
        </p:nvGrpSpPr>
        <p:grpSpPr>
          <a:xfrm>
            <a:off x="3190990" y="1870254"/>
            <a:ext cx="1235080" cy="1228300"/>
            <a:chOff x="3190990" y="1870254"/>
            <a:chExt cx="1235080" cy="1228300"/>
          </a:xfrm>
        </p:grpSpPr>
        <p:grpSp>
          <p:nvGrpSpPr>
            <p:cNvPr id="64" name="Jaune"/>
            <p:cNvGrpSpPr/>
            <p:nvPr/>
          </p:nvGrpSpPr>
          <p:grpSpPr>
            <a:xfrm>
              <a:off x="3518502" y="1870254"/>
              <a:ext cx="907568" cy="880606"/>
              <a:chOff x="3259138" y="1816100"/>
              <a:chExt cx="2992437" cy="2903538"/>
            </a:xfrm>
          </p:grpSpPr>
          <p:pic>
            <p:nvPicPr>
              <p:cNvPr id="65" name="Picture 4"/>
              <p:cNvPicPr>
                <a:picLocks noChangeAspect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6" name="Picture 65"/>
              <p:cNvPicPr>
                <a:picLocks noChangeAspect="1"/>
              </p:cNvPicPr>
              <p:nvPr/>
            </p:nvPicPr>
            <p:blipFill>
              <a:blip r:embed="rId2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3638"/>
                <a:ext cx="581025" cy="8509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0990" y="2639744"/>
              <a:ext cx="621380" cy="458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5" name="a"/>
          <p:cNvSpPr/>
          <p:nvPr/>
        </p:nvSpPr>
        <p:spPr>
          <a:xfrm>
            <a:off x="1666875" y="1758950"/>
            <a:ext cx="1411288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>
              <a:latin typeface="Twinkl" pitchFamily="2" charset="0"/>
            </a:endParaRPr>
          </a:p>
        </p:txBody>
      </p:sp>
      <p:grpSp>
        <p:nvGrpSpPr>
          <p:cNvPr id="2" name="Blue"/>
          <p:cNvGrpSpPr/>
          <p:nvPr/>
        </p:nvGrpSpPr>
        <p:grpSpPr>
          <a:xfrm>
            <a:off x="1735532" y="1842908"/>
            <a:ext cx="1191024" cy="1235255"/>
            <a:chOff x="1735532" y="1842908"/>
            <a:chExt cx="1191024" cy="1235255"/>
          </a:xfrm>
        </p:grpSpPr>
        <p:pic>
          <p:nvPicPr>
            <p:cNvPr id="52" name="Bleu splodge"/>
            <p:cNvPicPr>
              <a:picLocks noChangeAspect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5532" y="2653054"/>
              <a:ext cx="575738" cy="425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3" name="Bleu"/>
            <p:cNvGrpSpPr/>
            <p:nvPr/>
          </p:nvGrpSpPr>
          <p:grpSpPr>
            <a:xfrm>
              <a:off x="2062427" y="1842908"/>
              <a:ext cx="864129" cy="884238"/>
              <a:chOff x="3259138" y="1816100"/>
              <a:chExt cx="2992437" cy="2903538"/>
            </a:xfrm>
          </p:grpSpPr>
          <p:pic>
            <p:nvPicPr>
              <p:cNvPr id="44" name="Picture 4"/>
              <p:cNvPicPr>
                <a:picLocks noChangeAspect="1"/>
              </p:cNvPicPr>
              <p:nvPr/>
            </p:nvPicPr>
            <p:blipFill>
              <a:blip r:embed="rId3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" name="Picture 50"/>
              <p:cNvPicPr>
                <a:picLocks noChangeAspect="1"/>
              </p:cNvPicPr>
              <p:nvPr/>
            </p:nvPicPr>
            <p:blipFill>
              <a:blip r:embed="rId3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2050"/>
                <a:ext cx="581025" cy="85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35867" name="Sound l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413" y="5321300"/>
            <a:ext cx="6016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6" name="Sound k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5321300"/>
            <a:ext cx="6016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5" name="Sound h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413" y="3910013"/>
            <a:ext cx="6016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4" name="Sound g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910013"/>
            <a:ext cx="6016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3" name="Sound d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2497138"/>
            <a:ext cx="6016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2" name="Sound c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975" y="2497138"/>
            <a:ext cx="6016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blanc text black"/>
          <p:cNvSpPr/>
          <p:nvPr/>
        </p:nvSpPr>
        <p:spPr>
          <a:xfrm>
            <a:off x="6403416" y="2003833"/>
            <a:ext cx="739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blanc</a:t>
            </a:r>
          </a:p>
        </p:txBody>
      </p:sp>
      <p:pic>
        <p:nvPicPr>
          <p:cNvPr id="30" name="Audio symbol black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413" y="2498645"/>
            <a:ext cx="601662" cy="580566"/>
          </a:xfrm>
          <a:prstGeom prst="rect">
            <a:avLst/>
          </a:prstGeom>
        </p:spPr>
      </p:pic>
      <p:sp>
        <p:nvSpPr>
          <p:cNvPr id="79" name="12"/>
          <p:cNvSpPr/>
          <p:nvPr/>
        </p:nvSpPr>
        <p:spPr>
          <a:xfrm>
            <a:off x="6063838" y="4679950"/>
            <a:ext cx="1411287" cy="1412875"/>
          </a:xfrm>
          <a:prstGeom prst="rect">
            <a:avLst/>
          </a:prstGeom>
          <a:solidFill>
            <a:srgbClr val="55DBD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78" name="11"/>
          <p:cNvSpPr/>
          <p:nvPr/>
        </p:nvSpPr>
        <p:spPr>
          <a:xfrm>
            <a:off x="4600573" y="4679950"/>
            <a:ext cx="1411287" cy="1412875"/>
          </a:xfrm>
          <a:prstGeom prst="rect">
            <a:avLst/>
          </a:prstGeom>
          <a:solidFill>
            <a:srgbClr val="55DBD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9" name="10"/>
          <p:cNvSpPr/>
          <p:nvPr/>
        </p:nvSpPr>
        <p:spPr>
          <a:xfrm>
            <a:off x="3132138" y="46799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7" name="9"/>
          <p:cNvSpPr/>
          <p:nvPr/>
        </p:nvSpPr>
        <p:spPr>
          <a:xfrm>
            <a:off x="1666875" y="4679950"/>
            <a:ext cx="1411288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77" name="8"/>
          <p:cNvSpPr/>
          <p:nvPr/>
        </p:nvSpPr>
        <p:spPr>
          <a:xfrm>
            <a:off x="6073775" y="3213232"/>
            <a:ext cx="1411287" cy="1412875"/>
          </a:xfrm>
          <a:prstGeom prst="rect">
            <a:avLst/>
          </a:prstGeom>
          <a:solidFill>
            <a:srgbClr val="55DBD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75" name="7"/>
          <p:cNvSpPr/>
          <p:nvPr/>
        </p:nvSpPr>
        <p:spPr>
          <a:xfrm>
            <a:off x="4597399" y="3218921"/>
            <a:ext cx="1411287" cy="1412875"/>
          </a:xfrm>
          <a:prstGeom prst="rect">
            <a:avLst/>
          </a:prstGeom>
          <a:solidFill>
            <a:srgbClr val="55DBD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0" name="6"/>
          <p:cNvSpPr/>
          <p:nvPr/>
        </p:nvSpPr>
        <p:spPr>
          <a:xfrm>
            <a:off x="3132138" y="32194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9" name="5"/>
          <p:cNvSpPr/>
          <p:nvPr/>
        </p:nvSpPr>
        <p:spPr>
          <a:xfrm>
            <a:off x="1666875" y="3219450"/>
            <a:ext cx="1411288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74" name="4"/>
          <p:cNvSpPr/>
          <p:nvPr/>
        </p:nvSpPr>
        <p:spPr>
          <a:xfrm>
            <a:off x="6067425" y="1758950"/>
            <a:ext cx="1411287" cy="1412875"/>
          </a:xfrm>
          <a:prstGeom prst="rect">
            <a:avLst/>
          </a:prstGeom>
          <a:solidFill>
            <a:srgbClr val="55DBD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73" name="3"/>
          <p:cNvSpPr/>
          <p:nvPr/>
        </p:nvSpPr>
        <p:spPr>
          <a:xfrm>
            <a:off x="4597400" y="1758421"/>
            <a:ext cx="1411287" cy="1412875"/>
          </a:xfrm>
          <a:prstGeom prst="rect">
            <a:avLst/>
          </a:prstGeom>
          <a:solidFill>
            <a:srgbClr val="55DBD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6" name="2"/>
          <p:cNvSpPr/>
          <p:nvPr/>
        </p:nvSpPr>
        <p:spPr>
          <a:xfrm>
            <a:off x="3132138" y="17589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5" name="1"/>
          <p:cNvSpPr/>
          <p:nvPr/>
        </p:nvSpPr>
        <p:spPr>
          <a:xfrm>
            <a:off x="1669728" y="1758421"/>
            <a:ext cx="1411288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pic>
        <p:nvPicPr>
          <p:cNvPr id="21" name="Picture 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6"/>
          <a:stretch>
            <a:fillRect/>
          </a:stretch>
        </p:blipFill>
        <p:spPr>
          <a:xfrm>
            <a:off x="-909090" y="2400"/>
            <a:ext cx="609600" cy="609600"/>
          </a:xfrm>
          <a:prstGeom prst="rect">
            <a:avLst/>
          </a:prstGeom>
        </p:spPr>
      </p:pic>
      <p:pic>
        <p:nvPicPr>
          <p:cNvPr id="22" name="Picture 2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6"/>
          <a:stretch>
            <a:fillRect/>
          </a:stretch>
        </p:blipFill>
        <p:spPr>
          <a:xfrm>
            <a:off x="-989548" y="866400"/>
            <a:ext cx="609600" cy="609600"/>
          </a:xfrm>
          <a:prstGeom prst="rect">
            <a:avLst/>
          </a:prstGeom>
        </p:spPr>
      </p:pic>
      <p:pic>
        <p:nvPicPr>
          <p:cNvPr id="23" name="Picture 22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6"/>
          <a:stretch>
            <a:fillRect/>
          </a:stretch>
        </p:blipFill>
        <p:spPr>
          <a:xfrm>
            <a:off x="-989549" y="1650820"/>
            <a:ext cx="609600" cy="609600"/>
          </a:xfrm>
          <a:prstGeom prst="rect">
            <a:avLst/>
          </a:prstGeom>
        </p:spPr>
      </p:pic>
      <p:pic>
        <p:nvPicPr>
          <p:cNvPr id="24" name="Picture 2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6"/>
          <a:stretch>
            <a:fillRect/>
          </a:stretch>
        </p:blipFill>
        <p:spPr>
          <a:xfrm>
            <a:off x="-989549" y="2390545"/>
            <a:ext cx="609600" cy="609600"/>
          </a:xfrm>
          <a:prstGeom prst="rect">
            <a:avLst/>
          </a:prstGeom>
        </p:spPr>
      </p:pic>
      <p:pic>
        <p:nvPicPr>
          <p:cNvPr id="25" name="Picture 24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6"/>
          <a:stretch>
            <a:fillRect/>
          </a:stretch>
        </p:blipFill>
        <p:spPr>
          <a:xfrm>
            <a:off x="-989549" y="3196508"/>
            <a:ext cx="609600" cy="609600"/>
          </a:xfrm>
          <a:prstGeom prst="rect">
            <a:avLst/>
          </a:prstGeom>
        </p:spPr>
      </p:pic>
      <p:pic>
        <p:nvPicPr>
          <p:cNvPr id="26" name="Picture 25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6"/>
          <a:stretch>
            <a:fillRect/>
          </a:stretch>
        </p:blipFill>
        <p:spPr>
          <a:xfrm>
            <a:off x="-1012670" y="3959368"/>
            <a:ext cx="609600" cy="609600"/>
          </a:xfrm>
          <a:prstGeom prst="rect">
            <a:avLst/>
          </a:prstGeom>
        </p:spPr>
      </p:pic>
      <p:grpSp>
        <p:nvGrpSpPr>
          <p:cNvPr id="80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81" name="Rectangle 80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82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 dirty="0">
                  <a:ea typeface="Sassoon Infant Rg" panose="02000503030000020003" pitchFamily="50" charset="0"/>
                  <a:cs typeface="Sassoon Infant Rg" panose="02000503030000020003" pitchFamily="50" charset="0"/>
                </a:rPr>
                <a:t>Click play buttons throughout to hear phrases and words.</a:t>
              </a:r>
            </a:p>
          </p:txBody>
        </p:sp>
      </p:grpSp>
      <p:pic>
        <p:nvPicPr>
          <p:cNvPr id="83" name="Play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4158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157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11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24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01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257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43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D9F4"/>
                                      </p:to>
                                    </p:animClr>
                                    <p:set>
                                      <p:cBhvr>
                                        <p:cTn id="1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D9F4"/>
                                      </p:to>
                                    </p:animClr>
                                    <p:set>
                                      <p:cBhvr>
                                        <p:cTn id="1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6DE7A"/>
                                      </p:to>
                                    </p:animClr>
                                    <p:set>
                                      <p:cBhvr>
                                        <p:cTn id="1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6DE7A"/>
                                      </p:to>
                                    </p:animClr>
                                    <p:set>
                                      <p:cBhvr>
                                        <p:cTn id="1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1ED7B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1ED7B"/>
                                      </p:to>
                                    </p:animClr>
                                    <p:set>
                                      <p:cBhvr>
                                        <p:cTn id="16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6969"/>
                                      </p:to>
                                    </p:animClr>
                                    <p:set>
                                      <p:cBhvr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6969"/>
                                      </p:to>
                                    </p:animClr>
                                    <p:set>
                                      <p:cBhvr>
                                        <p:cTn id="18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34343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34343"/>
                                      </p:to>
                                    </p:animClr>
                                    <p:set>
                                      <p:cBhvr>
                                        <p:cTn id="1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6" fill="hold">
                      <p:stCondLst>
                        <p:cond delay="0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358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62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358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63"/>
                  </p:tgtEl>
                </p:cond>
              </p:nextCondLst>
            </p:seq>
            <p:seq concurrent="1" nextAc="seek">
              <p:cTn id="265" restart="whenNotActive" fill="hold" evtFilter="cancelBubble" nodeType="interactiveSeq">
                <p:stCondLst>
                  <p:cond evt="onClick" delay="0">
                    <p:tgtEl>
                      <p:spTgt spid="358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6" fill="hold">
                      <p:stCondLst>
                        <p:cond delay="0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64"/>
                  </p:tgtEl>
                </p:cond>
              </p:nextCondLst>
            </p:seq>
            <p:seq concurrent="1" nextAc="seek">
              <p:cTn id="270" restart="whenNotActive" fill="hold" evtFilter="cancelBubble" nodeType="interactiveSeq">
                <p:stCondLst>
                  <p:cond evt="onClick" delay="0">
                    <p:tgtEl>
                      <p:spTgt spid="358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1" fill="hold">
                      <p:stCondLst>
                        <p:cond delay="0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65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358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66"/>
                  </p:tgtEl>
                </p:cond>
              </p:nextCondLst>
            </p:seq>
            <p:seq concurrent="1" nextAc="seek">
              <p:cTn id="280" restart="whenNotActive" fill="hold" evtFilter="cancelBubble" nodeType="interactiveSeq">
                <p:stCondLst>
                  <p:cond evt="onClick" delay="0">
                    <p:tgtEl>
                      <p:spTgt spid="358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1" fill="hold">
                      <p:stCondLst>
                        <p:cond delay="0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67"/>
                  </p:tgtEl>
                </p:cond>
              </p:nextCondLst>
            </p:seq>
            <p:audio>
              <p:cMediaNode vol="80000">
                <p:cTn id="2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2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2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2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2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2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29" grpId="0"/>
      <p:bldP spid="79" grpId="0" animBg="1"/>
      <p:bldP spid="79" grpId="1" animBg="1"/>
      <p:bldP spid="79" grpId="2" animBg="1"/>
      <p:bldP spid="79" grpId="3" animBg="1"/>
      <p:bldP spid="78" grpId="0" animBg="1"/>
      <p:bldP spid="78" grpId="1" animBg="1"/>
      <p:bldP spid="78" grpId="2" animBg="1"/>
      <p:bldP spid="78" grpId="3" animBg="1"/>
      <p:bldP spid="19" grpId="0" animBg="1"/>
      <p:bldP spid="19" grpId="1" animBg="1"/>
      <p:bldP spid="19" grpId="2" animBg="1"/>
      <p:bldP spid="19" grpId="3" animBg="1"/>
      <p:bldP spid="17" grpId="0" animBg="1"/>
      <p:bldP spid="17" grpId="1" animBg="1"/>
      <p:bldP spid="17" grpId="2" animBg="1"/>
      <p:bldP spid="17" grpId="3" animBg="1"/>
      <p:bldP spid="77" grpId="0" animBg="1"/>
      <p:bldP spid="77" grpId="1" animBg="1"/>
      <p:bldP spid="77" grpId="2" animBg="1"/>
      <p:bldP spid="77" grpId="3" animBg="1"/>
      <p:bldP spid="75" grpId="0" animBg="1"/>
      <p:bldP spid="75" grpId="1" animBg="1"/>
      <p:bldP spid="75" grpId="2" animBg="1"/>
      <p:bldP spid="75" grpId="3" animBg="1"/>
      <p:bldP spid="10" grpId="0" animBg="1"/>
      <p:bldP spid="10" grpId="1" animBg="1"/>
      <p:bldP spid="10" grpId="2" animBg="1"/>
      <p:bldP spid="10" grpId="3" animBg="1"/>
      <p:bldP spid="9" grpId="0" animBg="1"/>
      <p:bldP spid="9" grpId="1" animBg="1"/>
      <p:bldP spid="9" grpId="2" animBg="1"/>
      <p:bldP spid="9" grpId="3" animBg="1"/>
      <p:bldP spid="74" grpId="0" animBg="1"/>
      <p:bldP spid="74" grpId="1" animBg="1"/>
      <p:bldP spid="74" grpId="2" animBg="1"/>
      <p:bldP spid="74" grpId="3" animBg="1"/>
      <p:bldP spid="73" grpId="0" animBg="1"/>
      <p:bldP spid="73" grpId="1" animBg="1"/>
      <p:bldP spid="73" grpId="2" animBg="1"/>
      <p:bldP spid="73" grpId="3" animBg="1"/>
      <p:bldP spid="16" grpId="0" animBg="1"/>
      <p:bldP spid="16" grpId="1" animBg="1"/>
      <p:bldP spid="16" grpId="2" animBg="1"/>
      <p:bldP spid="16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8" name="English"/>
          <p:cNvSpPr>
            <a:spLocks noGrp="1"/>
          </p:cNvSpPr>
          <p:nvPr>
            <p:ph type="title"/>
          </p:nvPr>
        </p:nvSpPr>
        <p:spPr>
          <a:xfrm>
            <a:off x="829733" y="722313"/>
            <a:ext cx="7704667" cy="973137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GB" sz="3600" dirty="0"/>
              <a:t>What Can You Remember?</a:t>
            </a:r>
            <a:endParaRPr lang="en-GB" altLang="en-US" sz="3600" dirty="0"/>
          </a:p>
        </p:txBody>
      </p:sp>
      <p:sp>
        <p:nvSpPr>
          <p:cNvPr id="49" name="j"/>
          <p:cNvSpPr/>
          <p:nvPr/>
        </p:nvSpPr>
        <p:spPr>
          <a:xfrm>
            <a:off x="4602163" y="46799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marron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8" name="i"/>
          <p:cNvSpPr/>
          <p:nvPr/>
        </p:nvSpPr>
        <p:spPr>
          <a:xfrm>
            <a:off x="3132138" y="4679950"/>
            <a:ext cx="1411287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>
              <a:latin typeface="Twinkl" pitchFamily="2" charset="0"/>
            </a:endParaRPr>
          </a:p>
        </p:txBody>
      </p:sp>
      <p:sp>
        <p:nvSpPr>
          <p:cNvPr id="46" name="h"/>
          <p:cNvSpPr/>
          <p:nvPr/>
        </p:nvSpPr>
        <p:spPr>
          <a:xfrm>
            <a:off x="6067425" y="3219450"/>
            <a:ext cx="1411288" cy="141287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gris</a:t>
            </a: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5" name="g"/>
          <p:cNvSpPr/>
          <p:nvPr/>
        </p:nvSpPr>
        <p:spPr>
          <a:xfrm>
            <a:off x="4602163" y="32194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violet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4" name="f"/>
          <p:cNvSpPr/>
          <p:nvPr/>
        </p:nvSpPr>
        <p:spPr>
          <a:xfrm>
            <a:off x="3132138" y="3219450"/>
            <a:ext cx="1411287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>
              <a:latin typeface="Twinkl" pitchFamily="2" charset="0"/>
            </a:endParaRPr>
          </a:p>
        </p:txBody>
      </p:sp>
      <p:sp>
        <p:nvSpPr>
          <p:cNvPr id="32" name="e"/>
          <p:cNvSpPr/>
          <p:nvPr/>
        </p:nvSpPr>
        <p:spPr>
          <a:xfrm>
            <a:off x="1666875" y="3219450"/>
            <a:ext cx="1411288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>
              <a:latin typeface="Twinkl" pitchFamily="2" charset="0"/>
            </a:endParaRPr>
          </a:p>
        </p:txBody>
      </p:sp>
      <p:sp>
        <p:nvSpPr>
          <p:cNvPr id="48" name="d"/>
          <p:cNvSpPr/>
          <p:nvPr/>
        </p:nvSpPr>
        <p:spPr>
          <a:xfrm>
            <a:off x="6067425" y="1758950"/>
            <a:ext cx="1411288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rose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7" name="c"/>
          <p:cNvSpPr/>
          <p:nvPr/>
        </p:nvSpPr>
        <p:spPr>
          <a:xfrm>
            <a:off x="4602163" y="17589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orange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6" name="b"/>
          <p:cNvSpPr/>
          <p:nvPr/>
        </p:nvSpPr>
        <p:spPr>
          <a:xfrm>
            <a:off x="3132138" y="1758950"/>
            <a:ext cx="1411287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>
              <a:latin typeface="Twinkl" pitchFamily="2" charset="0"/>
            </a:endParaRPr>
          </a:p>
        </p:txBody>
      </p:sp>
      <p:sp>
        <p:nvSpPr>
          <p:cNvPr id="35" name="a"/>
          <p:cNvSpPr/>
          <p:nvPr/>
        </p:nvSpPr>
        <p:spPr>
          <a:xfrm>
            <a:off x="1666875" y="1758950"/>
            <a:ext cx="1411288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600" dirty="0">
              <a:latin typeface="Twinkl" pitchFamily="2" charset="0"/>
            </a:endParaRPr>
          </a:p>
        </p:txBody>
      </p:sp>
      <p:pic>
        <p:nvPicPr>
          <p:cNvPr id="35862" name="Sound c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975" y="2497138"/>
            <a:ext cx="6016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3" name="Sound d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2497138"/>
            <a:ext cx="6016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4" name="Sound 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910013"/>
            <a:ext cx="6016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5" name="Sound h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413" y="3910013"/>
            <a:ext cx="6016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6" name="Sound j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5321300"/>
            <a:ext cx="6016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answers"/>
          <p:cNvSpPr/>
          <p:nvPr/>
        </p:nvSpPr>
        <p:spPr>
          <a:xfrm rot="20627471">
            <a:off x="7472988" y="5067555"/>
            <a:ext cx="1112838" cy="1114425"/>
          </a:xfrm>
          <a:prstGeom prst="ellipse">
            <a:avLst/>
          </a:prstGeom>
          <a:solidFill>
            <a:srgbClr val="55DBD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chemeClr val="tx1"/>
                </a:solidFill>
                <a:latin typeface="Twinkl" pitchFamily="2" charset="0"/>
              </a:rPr>
              <a:t>Click here to reveal the answers!</a:t>
            </a:r>
          </a:p>
        </p:txBody>
      </p:sp>
      <p:grpSp>
        <p:nvGrpSpPr>
          <p:cNvPr id="2" name="Grey"/>
          <p:cNvGrpSpPr/>
          <p:nvPr/>
        </p:nvGrpSpPr>
        <p:grpSpPr>
          <a:xfrm>
            <a:off x="3183363" y="3295578"/>
            <a:ext cx="1242707" cy="1262764"/>
            <a:chOff x="3183363" y="3295578"/>
            <a:chExt cx="1242707" cy="1262764"/>
          </a:xfrm>
        </p:grpSpPr>
        <p:grpSp>
          <p:nvGrpSpPr>
            <p:cNvPr id="75" name="Group 74"/>
            <p:cNvGrpSpPr/>
            <p:nvPr/>
          </p:nvGrpSpPr>
          <p:grpSpPr>
            <a:xfrm>
              <a:off x="3499296" y="3295578"/>
              <a:ext cx="926774" cy="899241"/>
              <a:chOff x="3259138" y="1816100"/>
              <a:chExt cx="2992437" cy="2903538"/>
            </a:xfrm>
          </p:grpSpPr>
          <p:pic>
            <p:nvPicPr>
              <p:cNvPr id="76" name="Picture 4"/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7" name="Picture 76"/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3638"/>
                <a:ext cx="581025" cy="8509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3363" y="4069058"/>
              <a:ext cx="662651" cy="489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Brown"/>
          <p:cNvGrpSpPr/>
          <p:nvPr/>
        </p:nvGrpSpPr>
        <p:grpSpPr>
          <a:xfrm>
            <a:off x="1749400" y="3251211"/>
            <a:ext cx="1267192" cy="1306088"/>
            <a:chOff x="1749400" y="3251211"/>
            <a:chExt cx="1267192" cy="1306088"/>
          </a:xfrm>
        </p:grpSpPr>
        <p:grpSp>
          <p:nvGrpSpPr>
            <p:cNvPr id="79" name="Group 78"/>
            <p:cNvGrpSpPr/>
            <p:nvPr/>
          </p:nvGrpSpPr>
          <p:grpSpPr>
            <a:xfrm>
              <a:off x="2095895" y="3251211"/>
              <a:ext cx="920697" cy="893345"/>
              <a:chOff x="3259138" y="1816100"/>
              <a:chExt cx="2992437" cy="2903538"/>
            </a:xfrm>
          </p:grpSpPr>
          <p:pic>
            <p:nvPicPr>
              <p:cNvPr id="80" name="Picture 4"/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1" name="Picture 80"/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3638"/>
                <a:ext cx="581025" cy="8509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9400" y="4065929"/>
              <a:ext cx="665477" cy="491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Orange"/>
          <p:cNvGrpSpPr/>
          <p:nvPr/>
        </p:nvGrpSpPr>
        <p:grpSpPr>
          <a:xfrm>
            <a:off x="3163279" y="1842908"/>
            <a:ext cx="1328859" cy="1264798"/>
            <a:chOff x="3163279" y="1842908"/>
            <a:chExt cx="1328859" cy="1264798"/>
          </a:xfrm>
        </p:grpSpPr>
        <p:grpSp>
          <p:nvGrpSpPr>
            <p:cNvPr id="83" name="Group 82"/>
            <p:cNvGrpSpPr/>
            <p:nvPr/>
          </p:nvGrpSpPr>
          <p:grpSpPr>
            <a:xfrm>
              <a:off x="3589269" y="1842908"/>
              <a:ext cx="902869" cy="876047"/>
              <a:chOff x="3259138" y="1816100"/>
              <a:chExt cx="2992437" cy="2903538"/>
            </a:xfrm>
          </p:grpSpPr>
          <p:pic>
            <p:nvPicPr>
              <p:cNvPr id="84" name="Picture 4"/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3638"/>
                <a:ext cx="581025" cy="8509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6" name="Picture 8"/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32213" y="3698875"/>
                <a:ext cx="144462" cy="82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3279" y="2609672"/>
              <a:ext cx="674502" cy="498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Purple"/>
          <p:cNvGrpSpPr/>
          <p:nvPr/>
        </p:nvGrpSpPr>
        <p:grpSpPr>
          <a:xfrm>
            <a:off x="1760207" y="1796754"/>
            <a:ext cx="1297391" cy="1277991"/>
            <a:chOff x="1760207" y="1796754"/>
            <a:chExt cx="1297391" cy="1277991"/>
          </a:xfrm>
        </p:grpSpPr>
        <p:grpSp>
          <p:nvGrpSpPr>
            <p:cNvPr id="88" name="Group 87"/>
            <p:cNvGrpSpPr/>
            <p:nvPr/>
          </p:nvGrpSpPr>
          <p:grpSpPr>
            <a:xfrm>
              <a:off x="2142741" y="1796754"/>
              <a:ext cx="914857" cy="887679"/>
              <a:chOff x="3259138" y="1816100"/>
              <a:chExt cx="2992437" cy="2903538"/>
            </a:xfrm>
          </p:grpSpPr>
          <p:pic>
            <p:nvPicPr>
              <p:cNvPr id="89" name="Picture 4"/>
              <p:cNvPicPr>
                <a:picLocks noChangeAspect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0" name="Picture 89"/>
              <p:cNvPicPr>
                <a:picLocks noChangeAspect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3638"/>
                <a:ext cx="581025" cy="8493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0207" y="2606577"/>
              <a:ext cx="634054" cy="468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Pink"/>
          <p:cNvGrpSpPr/>
          <p:nvPr/>
        </p:nvGrpSpPr>
        <p:grpSpPr>
          <a:xfrm>
            <a:off x="3217020" y="4728266"/>
            <a:ext cx="1275118" cy="1329747"/>
            <a:chOff x="3217020" y="4728266"/>
            <a:chExt cx="1275118" cy="1329747"/>
          </a:xfrm>
        </p:grpSpPr>
        <p:grpSp>
          <p:nvGrpSpPr>
            <p:cNvPr id="92" name="Group 91"/>
            <p:cNvGrpSpPr/>
            <p:nvPr/>
          </p:nvGrpSpPr>
          <p:grpSpPr>
            <a:xfrm>
              <a:off x="3568188" y="4728266"/>
              <a:ext cx="923950" cy="896501"/>
              <a:chOff x="3259138" y="1816100"/>
              <a:chExt cx="2992437" cy="2903538"/>
            </a:xfrm>
          </p:grpSpPr>
          <p:pic>
            <p:nvPicPr>
              <p:cNvPr id="93" name="Picture 4"/>
              <p:cNvPicPr>
                <a:picLocks noChangeAspect="1"/>
              </p:cNvPicPr>
              <p:nvPr/>
            </p:nvPicPr>
            <p:blipFill>
              <a:blip r:embed="rId2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7400" y="1816100"/>
                <a:ext cx="2924175" cy="2903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4" name="Picture 93"/>
              <p:cNvPicPr>
                <a:picLocks noChangeAspect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9138" y="3703638"/>
                <a:ext cx="581025" cy="8493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7020" y="5551673"/>
              <a:ext cx="685752" cy="506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4" name="10"/>
          <p:cNvSpPr/>
          <p:nvPr/>
        </p:nvSpPr>
        <p:spPr>
          <a:xfrm>
            <a:off x="4602163" y="4679054"/>
            <a:ext cx="1411287" cy="1412875"/>
          </a:xfrm>
          <a:prstGeom prst="rect">
            <a:avLst/>
          </a:prstGeom>
          <a:solidFill>
            <a:srgbClr val="55DBD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9" name="9"/>
          <p:cNvSpPr/>
          <p:nvPr/>
        </p:nvSpPr>
        <p:spPr>
          <a:xfrm>
            <a:off x="3132138" y="46799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53" name="8"/>
          <p:cNvSpPr/>
          <p:nvPr/>
        </p:nvSpPr>
        <p:spPr>
          <a:xfrm>
            <a:off x="6067425" y="3222070"/>
            <a:ext cx="1411287" cy="1412875"/>
          </a:xfrm>
          <a:prstGeom prst="rect">
            <a:avLst/>
          </a:prstGeom>
          <a:solidFill>
            <a:srgbClr val="55DBD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52" name="7"/>
          <p:cNvSpPr/>
          <p:nvPr/>
        </p:nvSpPr>
        <p:spPr>
          <a:xfrm>
            <a:off x="4602163" y="3219449"/>
            <a:ext cx="1411287" cy="1412875"/>
          </a:xfrm>
          <a:prstGeom prst="rect">
            <a:avLst/>
          </a:prstGeom>
          <a:solidFill>
            <a:srgbClr val="55DBD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0" name="6"/>
          <p:cNvSpPr/>
          <p:nvPr/>
        </p:nvSpPr>
        <p:spPr>
          <a:xfrm>
            <a:off x="3132138" y="32194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9" name="5"/>
          <p:cNvSpPr/>
          <p:nvPr/>
        </p:nvSpPr>
        <p:spPr>
          <a:xfrm>
            <a:off x="1666875" y="3219450"/>
            <a:ext cx="1411288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51" name="4"/>
          <p:cNvSpPr/>
          <p:nvPr/>
        </p:nvSpPr>
        <p:spPr>
          <a:xfrm>
            <a:off x="6070165" y="1761645"/>
            <a:ext cx="1411287" cy="1412875"/>
          </a:xfrm>
          <a:prstGeom prst="rect">
            <a:avLst/>
          </a:prstGeom>
          <a:solidFill>
            <a:srgbClr val="55DBD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50" name="3"/>
          <p:cNvSpPr/>
          <p:nvPr/>
        </p:nvSpPr>
        <p:spPr>
          <a:xfrm>
            <a:off x="4602163" y="1761645"/>
            <a:ext cx="1411287" cy="1412875"/>
          </a:xfrm>
          <a:prstGeom prst="rect">
            <a:avLst/>
          </a:prstGeom>
          <a:solidFill>
            <a:srgbClr val="55DBD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6" name="2"/>
          <p:cNvSpPr/>
          <p:nvPr/>
        </p:nvSpPr>
        <p:spPr>
          <a:xfrm>
            <a:off x="3132138" y="1758950"/>
            <a:ext cx="1411287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5" name="1"/>
          <p:cNvSpPr/>
          <p:nvPr/>
        </p:nvSpPr>
        <p:spPr>
          <a:xfrm>
            <a:off x="1669563" y="1752677"/>
            <a:ext cx="1411288" cy="141287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pic>
        <p:nvPicPr>
          <p:cNvPr id="96" name="Whole Class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439873" y="739200"/>
            <a:ext cx="609600" cy="609600"/>
          </a:xfrm>
          <a:prstGeom prst="rect">
            <a:avLst/>
          </a:prstGeom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439873" y="2400"/>
            <a:ext cx="609600" cy="609600"/>
          </a:xfrm>
          <a:prstGeom prst="rect">
            <a:avLst/>
          </a:prstGeom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284896" y="2184677"/>
            <a:ext cx="609600" cy="609600"/>
          </a:xfrm>
          <a:prstGeom prst="rect">
            <a:avLst/>
          </a:prstGeom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394898" y="1447877"/>
            <a:ext cx="609600" cy="609600"/>
          </a:xfrm>
          <a:prstGeom prst="rect">
            <a:avLst/>
          </a:prstGeom>
        </p:spPr>
      </p:pic>
      <p:pic>
        <p:nvPicPr>
          <p:cNvPr id="13" name="Picture 12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284896" y="2914649"/>
            <a:ext cx="609600" cy="609600"/>
          </a:xfrm>
          <a:prstGeom prst="rect">
            <a:avLst/>
          </a:prstGeom>
        </p:spPr>
      </p:pic>
      <p:pic>
        <p:nvPicPr>
          <p:cNvPr id="66" name="Play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6615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11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97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257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97FF9"/>
                                      </p:to>
                                    </p:animClr>
                                    <p:set>
                                      <p:cBhvr>
                                        <p:cTn id="1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97FF9"/>
                                      </p:to>
                                    </p:animClr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9D62"/>
                                      </p:to>
                                    </p:animClr>
                                    <p:set>
                                      <p:cBhvr>
                                        <p:cTn id="1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9D62"/>
                                      </p:to>
                                    </p:animClr>
                                    <p:set>
                                      <p:cBhvr>
                                        <p:cTn id="18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24500"/>
                                      </p:to>
                                    </p:animClr>
                                    <p:set>
                                      <p:cBhvr>
                                        <p:cTn id="1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24500"/>
                                      </p:to>
                                    </p:animClr>
                                    <p:set>
                                      <p:cBhvr>
                                        <p:cTn id="19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FBF"/>
                                      </p:to>
                                    </p:animClr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FBF"/>
                                      </p:to>
                                    </p:animClr>
                                    <p:set>
                                      <p:cBhvr>
                                        <p:cTn id="20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358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64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358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62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58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63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358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66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358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65"/>
                  </p:tgtEl>
                </p:cond>
              </p:nextCondLst>
            </p:seq>
            <p:audio>
              <p:cMediaNode vol="80000">
                <p:cTn id="2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2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2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54" grpId="0" animBg="1"/>
      <p:bldP spid="54" grpId="1" animBg="1"/>
      <p:bldP spid="54" grpId="2" animBg="1"/>
      <p:bldP spid="54" grpId="3" animBg="1"/>
      <p:bldP spid="19" grpId="0" animBg="1"/>
      <p:bldP spid="19" grpId="1" animBg="1"/>
      <p:bldP spid="19" grpId="2" animBg="1"/>
      <p:bldP spid="19" grpId="3" animBg="1"/>
      <p:bldP spid="53" grpId="0" animBg="1"/>
      <p:bldP spid="53" grpId="1" animBg="1"/>
      <p:bldP spid="53" grpId="2" animBg="1"/>
      <p:bldP spid="53" grpId="3" animBg="1"/>
      <p:bldP spid="52" grpId="0" animBg="1"/>
      <p:bldP spid="52" grpId="1" animBg="1"/>
      <p:bldP spid="52" grpId="2" animBg="1"/>
      <p:bldP spid="52" grpId="3" animBg="1"/>
      <p:bldP spid="10" grpId="0" animBg="1"/>
      <p:bldP spid="10" grpId="1" animBg="1"/>
      <p:bldP spid="10" grpId="2" animBg="1"/>
      <p:bldP spid="10" grpId="3" animBg="1"/>
      <p:bldP spid="9" grpId="0" animBg="1"/>
      <p:bldP spid="9" grpId="1" animBg="1"/>
      <p:bldP spid="9" grpId="2" animBg="1"/>
      <p:bldP spid="9" grpId="3" animBg="1"/>
      <p:bldP spid="51" grpId="0" animBg="1"/>
      <p:bldP spid="51" grpId="1" animBg="1"/>
      <p:bldP spid="51" grpId="2" animBg="1"/>
      <p:bldP spid="51" grpId="3" animBg="1"/>
      <p:bldP spid="50" grpId="0" animBg="1"/>
      <p:bldP spid="50" grpId="1" animBg="1"/>
      <p:bldP spid="50" grpId="2" animBg="1"/>
      <p:bldP spid="50" grpId="3" animBg="1"/>
      <p:bldP spid="16" grpId="0" animBg="1"/>
      <p:bldP spid="16" grpId="1" animBg="1"/>
      <p:bldP spid="16" grpId="2" animBg="1"/>
      <p:bldP spid="16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5" t="10099"/>
          <a:stretch/>
        </p:blipFill>
        <p:spPr>
          <a:xfrm>
            <a:off x="2413000" y="1913467"/>
            <a:ext cx="5975350" cy="3852077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36"/>
          <a:stretch/>
        </p:blipFill>
        <p:spPr>
          <a:xfrm>
            <a:off x="2413000" y="1913466"/>
            <a:ext cx="5975350" cy="3843867"/>
          </a:xfrm>
          <a:prstGeom prst="rect">
            <a:avLst/>
          </a:prstGeom>
        </p:spPr>
      </p:pic>
      <p:pic>
        <p:nvPicPr>
          <p:cNvPr id="17" name="Pictur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45"/>
          <a:stretch/>
        </p:blipFill>
        <p:spPr>
          <a:xfrm>
            <a:off x="2413000" y="1905255"/>
            <a:ext cx="5975350" cy="3852078"/>
          </a:xfrm>
          <a:prstGeom prst="rect">
            <a:avLst/>
          </a:prstGeom>
        </p:spPr>
      </p:pic>
      <p:pic>
        <p:nvPicPr>
          <p:cNvPr id="12" name="Girl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556"/>
          <a:stretch/>
        </p:blipFill>
        <p:spPr>
          <a:xfrm>
            <a:off x="905934" y="1928286"/>
            <a:ext cx="1769533" cy="3981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de </a:t>
            </a:r>
            <a:r>
              <a:rPr lang="en-GB" dirty="0" err="1"/>
              <a:t>quelle</a:t>
            </a:r>
            <a:r>
              <a:rPr lang="en-GB" dirty="0"/>
              <a:t> </a:t>
            </a:r>
            <a:r>
              <a:rPr lang="en-GB" dirty="0" err="1"/>
              <a:t>couleur</a:t>
            </a:r>
            <a:r>
              <a:rPr lang="en-GB" dirty="0"/>
              <a:t>?</a:t>
            </a:r>
            <a:br>
              <a:rPr lang="en-GB" dirty="0"/>
            </a:br>
            <a:r>
              <a:rPr lang="en-GB" sz="3300" dirty="0"/>
              <a:t>(What colour is it?)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5650" y="5909736"/>
            <a:ext cx="76327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" dirty="0">
                <a:latin typeface="Twinkl" pitchFamily="2" charset="0"/>
              </a:rPr>
              <a:t>Photo courtesy of </a:t>
            </a:r>
            <a:r>
              <a:rPr lang="en-GB" sz="600" dirty="0" err="1">
                <a:latin typeface="Twinkl" pitchFamily="2" charset="0"/>
              </a:rPr>
              <a:t>quinn.anya</a:t>
            </a:r>
            <a:r>
              <a:rPr lang="en-GB" sz="600" dirty="0">
                <a:latin typeface="Twinkl" pitchFamily="2" charset="0"/>
              </a:rPr>
              <a:t>, </a:t>
            </a:r>
            <a:r>
              <a:rPr lang="en-GB" sz="600" dirty="0" err="1">
                <a:latin typeface="Twinkl" pitchFamily="2" charset="0"/>
              </a:rPr>
              <a:t>Ballentine</a:t>
            </a:r>
            <a:r>
              <a:rPr lang="en-GB" sz="600" dirty="0">
                <a:latin typeface="Twinkl" pitchFamily="2" charset="0"/>
              </a:rPr>
              <a:t> and Photomiqs@flickr.com - granted under creative commons licence - attribution</a:t>
            </a:r>
          </a:p>
        </p:txBody>
      </p:sp>
      <p:grpSp>
        <p:nvGrpSpPr>
          <p:cNvPr id="15" name="1"/>
          <p:cNvGrpSpPr/>
          <p:nvPr/>
        </p:nvGrpSpPr>
        <p:grpSpPr>
          <a:xfrm>
            <a:off x="2751669" y="2081354"/>
            <a:ext cx="1879600" cy="1221314"/>
            <a:chOff x="2751669" y="2081354"/>
            <a:chExt cx="1879600" cy="1221314"/>
          </a:xfrm>
        </p:grpSpPr>
        <p:sp>
          <p:nvSpPr>
            <p:cNvPr id="13" name="Oval Callout 12"/>
            <p:cNvSpPr/>
            <p:nvPr/>
          </p:nvSpPr>
          <p:spPr>
            <a:xfrm>
              <a:off x="2751669" y="2081354"/>
              <a:ext cx="1879600" cy="1221314"/>
            </a:xfrm>
            <a:prstGeom prst="wedgeEllipseCallout">
              <a:avLst>
                <a:gd name="adj1" fmla="val -93355"/>
                <a:gd name="adj2" fmla="val -28315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942169" y="2507345"/>
              <a:ext cx="1498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vert.</a:t>
              </a:r>
            </a:p>
          </p:txBody>
        </p:sp>
      </p:grpSp>
      <p:pic>
        <p:nvPicPr>
          <p:cNvPr id="18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19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778782" y="30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004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5" t="10099"/>
          <a:stretch/>
        </p:blipFill>
        <p:spPr>
          <a:xfrm>
            <a:off x="2413000" y="1913467"/>
            <a:ext cx="5975350" cy="3852077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36"/>
          <a:stretch/>
        </p:blipFill>
        <p:spPr>
          <a:xfrm>
            <a:off x="2413000" y="1913466"/>
            <a:ext cx="5975350" cy="3843867"/>
          </a:xfrm>
          <a:prstGeom prst="rect">
            <a:avLst/>
          </a:prstGeom>
        </p:spPr>
      </p:pic>
      <p:pic>
        <p:nvPicPr>
          <p:cNvPr id="17" name="Pictur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45"/>
          <a:stretch/>
        </p:blipFill>
        <p:spPr>
          <a:xfrm>
            <a:off x="2413000" y="1905255"/>
            <a:ext cx="5975350" cy="3852078"/>
          </a:xfrm>
          <a:prstGeom prst="rect">
            <a:avLst/>
          </a:prstGeom>
        </p:spPr>
      </p:pic>
      <p:pic>
        <p:nvPicPr>
          <p:cNvPr id="12" name="Girl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556"/>
          <a:stretch/>
        </p:blipFill>
        <p:spPr>
          <a:xfrm>
            <a:off x="905934" y="1928286"/>
            <a:ext cx="1769533" cy="3981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de </a:t>
            </a:r>
            <a:r>
              <a:rPr lang="en-GB" dirty="0" err="1"/>
              <a:t>quelle</a:t>
            </a:r>
            <a:r>
              <a:rPr lang="en-GB" dirty="0"/>
              <a:t> </a:t>
            </a:r>
            <a:r>
              <a:rPr lang="en-GB" dirty="0" err="1"/>
              <a:t>couleur</a:t>
            </a:r>
            <a:r>
              <a:rPr lang="en-GB" dirty="0"/>
              <a:t>?</a:t>
            </a:r>
            <a:br>
              <a:rPr lang="en-GB" dirty="0"/>
            </a:br>
            <a:r>
              <a:rPr lang="en-GB" sz="3300" dirty="0"/>
              <a:t>(What colour is it?)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5650" y="5909736"/>
            <a:ext cx="76327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" dirty="0">
                <a:latin typeface="Twinkl" pitchFamily="2" charset="0"/>
              </a:rPr>
              <a:t>Photo courtesy of </a:t>
            </a:r>
            <a:r>
              <a:rPr lang="en-GB" sz="600" dirty="0" err="1">
                <a:latin typeface="Twinkl" pitchFamily="2" charset="0"/>
              </a:rPr>
              <a:t>quinn.anya</a:t>
            </a:r>
            <a:r>
              <a:rPr lang="en-GB" sz="600" dirty="0">
                <a:latin typeface="Twinkl" pitchFamily="2" charset="0"/>
              </a:rPr>
              <a:t>, </a:t>
            </a:r>
            <a:r>
              <a:rPr lang="en-GB" sz="600" dirty="0" err="1">
                <a:latin typeface="Twinkl" pitchFamily="2" charset="0"/>
              </a:rPr>
              <a:t>Ballentine</a:t>
            </a:r>
            <a:r>
              <a:rPr lang="en-GB" sz="600" dirty="0">
                <a:latin typeface="Twinkl" pitchFamily="2" charset="0"/>
              </a:rPr>
              <a:t> and Photomiqs@flickr.com - granted under creative commons licence - attribution</a:t>
            </a:r>
          </a:p>
        </p:txBody>
      </p:sp>
      <p:grpSp>
        <p:nvGrpSpPr>
          <p:cNvPr id="15" name="Vert clair"/>
          <p:cNvGrpSpPr/>
          <p:nvPr/>
        </p:nvGrpSpPr>
        <p:grpSpPr>
          <a:xfrm>
            <a:off x="2751669" y="2081354"/>
            <a:ext cx="1879600" cy="1221314"/>
            <a:chOff x="2751669" y="2081354"/>
            <a:chExt cx="1879600" cy="1221314"/>
          </a:xfrm>
        </p:grpSpPr>
        <p:sp>
          <p:nvSpPr>
            <p:cNvPr id="13" name="Oval Callout 12"/>
            <p:cNvSpPr/>
            <p:nvPr/>
          </p:nvSpPr>
          <p:spPr>
            <a:xfrm>
              <a:off x="2751669" y="2081354"/>
              <a:ext cx="1879600" cy="1221314"/>
            </a:xfrm>
            <a:prstGeom prst="wedgeEllipseCallout">
              <a:avLst>
                <a:gd name="adj1" fmla="val -93355"/>
                <a:gd name="adj2" fmla="val -28315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876553" y="2507345"/>
              <a:ext cx="16298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vert </a:t>
              </a:r>
              <a:r>
                <a:rPr lang="en-GB" dirty="0" err="1">
                  <a:latin typeface="Twinkl" pitchFamily="2" charset="0"/>
                </a:rPr>
                <a:t>clair</a:t>
              </a:r>
              <a:r>
                <a:rPr lang="en-GB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18" name="vert fonce"/>
          <p:cNvGrpSpPr/>
          <p:nvPr/>
        </p:nvGrpSpPr>
        <p:grpSpPr>
          <a:xfrm>
            <a:off x="2751668" y="2081354"/>
            <a:ext cx="1879600" cy="1221314"/>
            <a:chOff x="2751669" y="2081354"/>
            <a:chExt cx="1879600" cy="1221314"/>
          </a:xfrm>
        </p:grpSpPr>
        <p:sp>
          <p:nvSpPr>
            <p:cNvPr id="19" name="Oval Callout 18"/>
            <p:cNvSpPr/>
            <p:nvPr/>
          </p:nvSpPr>
          <p:spPr>
            <a:xfrm>
              <a:off x="2751669" y="2081354"/>
              <a:ext cx="1879600" cy="1221314"/>
            </a:xfrm>
            <a:prstGeom prst="wedgeEllipseCallout">
              <a:avLst>
                <a:gd name="adj1" fmla="val -93355"/>
                <a:gd name="adj2" fmla="val -28315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751669" y="2507345"/>
              <a:ext cx="187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vert </a:t>
              </a:r>
              <a:r>
                <a:rPr lang="en-GB" dirty="0" err="1">
                  <a:latin typeface="Twinkl" pitchFamily="2" charset="0"/>
                </a:rPr>
                <a:t>foncé</a:t>
              </a:r>
              <a:r>
                <a:rPr lang="en-GB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21" name="vert vif"/>
          <p:cNvGrpSpPr/>
          <p:nvPr/>
        </p:nvGrpSpPr>
        <p:grpSpPr>
          <a:xfrm>
            <a:off x="2751668" y="2073143"/>
            <a:ext cx="1879600" cy="1221314"/>
            <a:chOff x="2751669" y="2081354"/>
            <a:chExt cx="1879600" cy="1221314"/>
          </a:xfrm>
        </p:grpSpPr>
        <p:sp>
          <p:nvSpPr>
            <p:cNvPr id="22" name="Oval Callout 21"/>
            <p:cNvSpPr/>
            <p:nvPr/>
          </p:nvSpPr>
          <p:spPr>
            <a:xfrm>
              <a:off x="2751669" y="2081354"/>
              <a:ext cx="1879600" cy="1221314"/>
            </a:xfrm>
            <a:prstGeom prst="wedgeEllipseCallout">
              <a:avLst>
                <a:gd name="adj1" fmla="val -93355"/>
                <a:gd name="adj2" fmla="val -28315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51669" y="2507345"/>
              <a:ext cx="187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vert </a:t>
              </a:r>
              <a:r>
                <a:rPr lang="en-GB" dirty="0" err="1">
                  <a:latin typeface="Twinkl" pitchFamily="2" charset="0"/>
                </a:rPr>
                <a:t>vif</a:t>
              </a:r>
              <a:r>
                <a:rPr lang="en-GB" dirty="0">
                  <a:latin typeface="Twinkl" pitchFamily="2" charset="0"/>
                </a:rPr>
                <a:t>.</a:t>
              </a:r>
            </a:p>
          </p:txBody>
        </p:sp>
      </p:grpSp>
      <p:pic>
        <p:nvPicPr>
          <p:cNvPr id="24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25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778782" y="30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459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624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981200"/>
            <a:ext cx="7632700" cy="41116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dirty="0"/>
              <a:t>Trions les couleurs!</a:t>
            </a:r>
            <a:br>
              <a:rPr lang="fr-FR" dirty="0"/>
            </a:br>
            <a:r>
              <a:rPr lang="fr-FR" sz="3000" dirty="0"/>
              <a:t>(</a:t>
            </a:r>
            <a:r>
              <a:rPr lang="fr-FR" sz="3000" dirty="0" err="1"/>
              <a:t>Let’s</a:t>
            </a:r>
            <a:r>
              <a:rPr lang="fr-FR" sz="3000" dirty="0"/>
              <a:t> sort the </a:t>
            </a:r>
            <a:r>
              <a:rPr lang="fr-FR" sz="3000" dirty="0" err="1"/>
              <a:t>colours</a:t>
            </a:r>
            <a:r>
              <a:rPr lang="fr-FR" sz="3000" dirty="0"/>
              <a:t>!)</a:t>
            </a:r>
            <a:endParaRPr lang="en-GB" sz="3000" dirty="0"/>
          </a:p>
        </p:txBody>
      </p:sp>
      <p:pic>
        <p:nvPicPr>
          <p:cNvPr id="4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947" y="2201332"/>
            <a:ext cx="5264576" cy="372182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06653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755650" y="1998094"/>
            <a:ext cx="7632700" cy="40947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/>
              <a:t>Dites-moi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(Tell me)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0" t="3210" r="2259" b="56169"/>
          <a:stretch/>
        </p:blipFill>
        <p:spPr>
          <a:xfrm>
            <a:off x="6659384" y="4848977"/>
            <a:ext cx="1600201" cy="96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1" t="43475" r="49618" b="15904"/>
          <a:stretch/>
        </p:blipFill>
        <p:spPr>
          <a:xfrm rot="21111228">
            <a:off x="5706192" y="4848977"/>
            <a:ext cx="1600201" cy="96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0" t="44187" r="2259" b="15192"/>
          <a:stretch/>
        </p:blipFill>
        <p:spPr>
          <a:xfrm rot="335512">
            <a:off x="4753000" y="4848977"/>
            <a:ext cx="1600201" cy="96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7" t="3210" r="50122" b="56169"/>
          <a:stretch/>
        </p:blipFill>
        <p:spPr>
          <a:xfrm rot="20770187">
            <a:off x="3799808" y="4848977"/>
            <a:ext cx="1600201" cy="96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3165" r="5101" b="83473"/>
          <a:stretch/>
        </p:blipFill>
        <p:spPr>
          <a:xfrm rot="21291856">
            <a:off x="980984" y="4456782"/>
            <a:ext cx="2108200" cy="4427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5" t="16951" r="5701" b="69687"/>
          <a:stretch/>
        </p:blipFill>
        <p:spPr>
          <a:xfrm rot="272957">
            <a:off x="993728" y="4974420"/>
            <a:ext cx="2108200" cy="4427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30313" r="5101" b="56325"/>
          <a:stretch/>
        </p:blipFill>
        <p:spPr>
          <a:xfrm rot="21335473">
            <a:off x="1001865" y="5416523"/>
            <a:ext cx="2108200" cy="4427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93"/>
          <a:stretch/>
        </p:blipFill>
        <p:spPr>
          <a:xfrm rot="408706">
            <a:off x="6471604" y="2157650"/>
            <a:ext cx="1669978" cy="120253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179" b="-86"/>
          <a:stretch/>
        </p:blipFill>
        <p:spPr>
          <a:xfrm rot="21348327">
            <a:off x="4865442" y="2140243"/>
            <a:ext cx="1669978" cy="120253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3" name="Rectangle 22"/>
          <p:cNvSpPr/>
          <p:nvPr/>
        </p:nvSpPr>
        <p:spPr>
          <a:xfrm>
            <a:off x="783558" y="2178673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2" charset="0"/>
              </a:rPr>
              <a:t>Look at the resources on your tables…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38429" y="3596538"/>
            <a:ext cx="3587304" cy="887243"/>
            <a:chOff x="925918" y="3562487"/>
            <a:chExt cx="3587304" cy="887243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416" t="5707" r="4444" b="66020"/>
            <a:stretch/>
          </p:blipFill>
          <p:spPr>
            <a:xfrm rot="751830">
              <a:off x="3548022" y="3594597"/>
              <a:ext cx="965200" cy="85513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80" t="63373" r="49980" b="8354"/>
            <a:stretch/>
          </p:blipFill>
          <p:spPr>
            <a:xfrm rot="21021527">
              <a:off x="2738990" y="3593034"/>
              <a:ext cx="965200" cy="85513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20" t="34540" r="4840" b="37187"/>
            <a:stretch/>
          </p:blipFill>
          <p:spPr>
            <a:xfrm rot="523506">
              <a:off x="1865262" y="3562487"/>
              <a:ext cx="965200" cy="85513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80" t="5707" r="49980" b="66020"/>
            <a:stretch/>
          </p:blipFill>
          <p:spPr>
            <a:xfrm rot="20996303">
              <a:off x="925918" y="3590082"/>
              <a:ext cx="965200" cy="85513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940"/>
          <a:stretch/>
        </p:blipFill>
        <p:spPr>
          <a:xfrm rot="21318603">
            <a:off x="941855" y="2807506"/>
            <a:ext cx="1847985" cy="13347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8" t="49556" r="458" b="-616"/>
          <a:stretch/>
        </p:blipFill>
        <p:spPr>
          <a:xfrm rot="254227">
            <a:off x="2358013" y="2800635"/>
            <a:ext cx="1847985" cy="133471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44758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Dites-moi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(Tell me)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33" name="15 Watermelon"/>
          <p:cNvGrpSpPr/>
          <p:nvPr/>
        </p:nvGrpSpPr>
        <p:grpSpPr>
          <a:xfrm>
            <a:off x="6971994" y="4741628"/>
            <a:ext cx="1411287" cy="1239605"/>
            <a:chOff x="6971994" y="4741628"/>
            <a:chExt cx="1411287" cy="1239605"/>
          </a:xfrm>
        </p:grpSpPr>
        <p:sp>
          <p:nvSpPr>
            <p:cNvPr id="86" name="White 15"/>
            <p:cNvSpPr/>
            <p:nvPr/>
          </p:nvSpPr>
          <p:spPr>
            <a:xfrm>
              <a:off x="6971994" y="4741628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47" name="Watermelo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8083" y="4949046"/>
              <a:ext cx="998987" cy="845698"/>
            </a:xfrm>
            <a:prstGeom prst="rect">
              <a:avLst/>
            </a:prstGeom>
          </p:spPr>
        </p:pic>
      </p:grpSp>
      <p:grpSp>
        <p:nvGrpSpPr>
          <p:cNvPr id="132" name="14 Brioche"/>
          <p:cNvGrpSpPr/>
          <p:nvPr/>
        </p:nvGrpSpPr>
        <p:grpSpPr>
          <a:xfrm>
            <a:off x="5419513" y="4741628"/>
            <a:ext cx="1411287" cy="1239605"/>
            <a:chOff x="5419513" y="4741628"/>
            <a:chExt cx="1411287" cy="1239605"/>
          </a:xfrm>
        </p:grpSpPr>
        <p:sp>
          <p:nvSpPr>
            <p:cNvPr id="85" name="White 14"/>
            <p:cNvSpPr/>
            <p:nvPr/>
          </p:nvSpPr>
          <p:spPr>
            <a:xfrm>
              <a:off x="5419513" y="4741628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46" name="Brioche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0872" y="4836573"/>
              <a:ext cx="923410" cy="1000702"/>
            </a:xfrm>
            <a:prstGeom prst="rect">
              <a:avLst/>
            </a:prstGeom>
          </p:spPr>
        </p:pic>
      </p:grpSp>
      <p:grpSp>
        <p:nvGrpSpPr>
          <p:cNvPr id="131" name="13 Sausage"/>
          <p:cNvGrpSpPr/>
          <p:nvPr/>
        </p:nvGrpSpPr>
        <p:grpSpPr>
          <a:xfrm>
            <a:off x="3866356" y="4731767"/>
            <a:ext cx="1411287" cy="1239605"/>
            <a:chOff x="3866356" y="4731767"/>
            <a:chExt cx="1411287" cy="1239605"/>
          </a:xfrm>
        </p:grpSpPr>
        <p:sp>
          <p:nvSpPr>
            <p:cNvPr id="84" name="White 13"/>
            <p:cNvSpPr/>
            <p:nvPr/>
          </p:nvSpPr>
          <p:spPr>
            <a:xfrm>
              <a:off x="3866356" y="4731767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45" name="Sausage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9400" y="5077626"/>
              <a:ext cx="1032551" cy="578139"/>
            </a:xfrm>
            <a:prstGeom prst="rect">
              <a:avLst/>
            </a:prstGeom>
          </p:spPr>
        </p:pic>
      </p:grpSp>
      <p:grpSp>
        <p:nvGrpSpPr>
          <p:cNvPr id="130" name="12 Cherry pie"/>
          <p:cNvGrpSpPr/>
          <p:nvPr/>
        </p:nvGrpSpPr>
        <p:grpSpPr>
          <a:xfrm>
            <a:off x="2303601" y="4731768"/>
            <a:ext cx="1411287" cy="1239605"/>
            <a:chOff x="2303601" y="4731768"/>
            <a:chExt cx="1411287" cy="1239605"/>
          </a:xfrm>
        </p:grpSpPr>
        <p:sp>
          <p:nvSpPr>
            <p:cNvPr id="83" name="White 12"/>
            <p:cNvSpPr/>
            <p:nvPr/>
          </p:nvSpPr>
          <p:spPr>
            <a:xfrm>
              <a:off x="2303601" y="4731768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44" name="Cherry Pie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1258" y="4966042"/>
              <a:ext cx="1373108" cy="942915"/>
            </a:xfrm>
            <a:prstGeom prst="rect">
              <a:avLst/>
            </a:prstGeom>
          </p:spPr>
        </p:pic>
      </p:grpSp>
      <p:grpSp>
        <p:nvGrpSpPr>
          <p:cNvPr id="129" name="11 Lollipop"/>
          <p:cNvGrpSpPr/>
          <p:nvPr/>
        </p:nvGrpSpPr>
        <p:grpSpPr>
          <a:xfrm>
            <a:off x="751482" y="4731882"/>
            <a:ext cx="1411287" cy="1239605"/>
            <a:chOff x="751482" y="4731882"/>
            <a:chExt cx="1411287" cy="1239605"/>
          </a:xfrm>
        </p:grpSpPr>
        <p:sp>
          <p:nvSpPr>
            <p:cNvPr id="82" name="White 11"/>
            <p:cNvSpPr/>
            <p:nvPr/>
          </p:nvSpPr>
          <p:spPr>
            <a:xfrm>
              <a:off x="751482" y="4731882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43" name="Lollipop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6955" y="4792538"/>
              <a:ext cx="536356" cy="1148316"/>
            </a:xfrm>
            <a:prstGeom prst="rect">
              <a:avLst/>
            </a:prstGeom>
          </p:spPr>
        </p:pic>
      </p:grpSp>
      <p:grpSp>
        <p:nvGrpSpPr>
          <p:cNvPr id="128" name="10 Salami"/>
          <p:cNvGrpSpPr/>
          <p:nvPr/>
        </p:nvGrpSpPr>
        <p:grpSpPr>
          <a:xfrm>
            <a:off x="6971995" y="3367958"/>
            <a:ext cx="1411287" cy="1239605"/>
            <a:chOff x="6971995" y="3367958"/>
            <a:chExt cx="1411287" cy="1239605"/>
          </a:xfrm>
        </p:grpSpPr>
        <p:sp>
          <p:nvSpPr>
            <p:cNvPr id="81" name="White 10"/>
            <p:cNvSpPr/>
            <p:nvPr/>
          </p:nvSpPr>
          <p:spPr>
            <a:xfrm>
              <a:off x="6971995" y="3367958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42" name="Salami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8351" y="3518183"/>
              <a:ext cx="1263780" cy="873693"/>
            </a:xfrm>
            <a:prstGeom prst="rect">
              <a:avLst/>
            </a:prstGeom>
          </p:spPr>
        </p:pic>
      </p:grpSp>
      <p:grpSp>
        <p:nvGrpSpPr>
          <p:cNvPr id="127" name="9 Cheese"/>
          <p:cNvGrpSpPr/>
          <p:nvPr/>
        </p:nvGrpSpPr>
        <p:grpSpPr>
          <a:xfrm>
            <a:off x="5419513" y="3372632"/>
            <a:ext cx="1411287" cy="1239605"/>
            <a:chOff x="5419513" y="3372632"/>
            <a:chExt cx="1411287" cy="1239605"/>
          </a:xfrm>
        </p:grpSpPr>
        <p:sp>
          <p:nvSpPr>
            <p:cNvPr id="80" name="White 9"/>
            <p:cNvSpPr/>
            <p:nvPr/>
          </p:nvSpPr>
          <p:spPr>
            <a:xfrm>
              <a:off x="5419513" y="3372632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41" name="Brie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8172" y="3542432"/>
              <a:ext cx="1137684" cy="838524"/>
            </a:xfrm>
            <a:prstGeom prst="rect">
              <a:avLst/>
            </a:prstGeom>
          </p:spPr>
        </p:pic>
      </p:grpSp>
      <p:grpSp>
        <p:nvGrpSpPr>
          <p:cNvPr id="126" name="8 Gherkin"/>
          <p:cNvGrpSpPr/>
          <p:nvPr/>
        </p:nvGrpSpPr>
        <p:grpSpPr>
          <a:xfrm>
            <a:off x="3866356" y="3367958"/>
            <a:ext cx="1411287" cy="1239605"/>
            <a:chOff x="3866356" y="3367958"/>
            <a:chExt cx="1411287" cy="1239605"/>
          </a:xfrm>
        </p:grpSpPr>
        <p:sp>
          <p:nvSpPr>
            <p:cNvPr id="79" name="White 8"/>
            <p:cNvSpPr/>
            <p:nvPr/>
          </p:nvSpPr>
          <p:spPr>
            <a:xfrm>
              <a:off x="3866356" y="3367958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40" name="Gherkin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6949" y="3755479"/>
              <a:ext cx="1303516" cy="436144"/>
            </a:xfrm>
            <a:prstGeom prst="rect">
              <a:avLst/>
            </a:prstGeom>
          </p:spPr>
        </p:pic>
      </p:grpSp>
      <p:grpSp>
        <p:nvGrpSpPr>
          <p:cNvPr id="125" name="7 Ice Cream"/>
          <p:cNvGrpSpPr/>
          <p:nvPr/>
        </p:nvGrpSpPr>
        <p:grpSpPr>
          <a:xfrm>
            <a:off x="2303601" y="3367958"/>
            <a:ext cx="1411287" cy="1239605"/>
            <a:chOff x="2303601" y="3367958"/>
            <a:chExt cx="1411287" cy="1239605"/>
          </a:xfrm>
        </p:grpSpPr>
        <p:sp>
          <p:nvSpPr>
            <p:cNvPr id="78" name="White 7"/>
            <p:cNvSpPr/>
            <p:nvPr/>
          </p:nvSpPr>
          <p:spPr>
            <a:xfrm>
              <a:off x="2303601" y="3367958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39" name="Ice Cream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4818" y="3429000"/>
              <a:ext cx="523981" cy="1152997"/>
            </a:xfrm>
            <a:prstGeom prst="rect">
              <a:avLst/>
            </a:prstGeom>
          </p:spPr>
        </p:pic>
      </p:grpSp>
      <p:grpSp>
        <p:nvGrpSpPr>
          <p:cNvPr id="124" name="6 Gateau"/>
          <p:cNvGrpSpPr/>
          <p:nvPr/>
        </p:nvGrpSpPr>
        <p:grpSpPr>
          <a:xfrm>
            <a:off x="750907" y="3371230"/>
            <a:ext cx="1411287" cy="1239605"/>
            <a:chOff x="750907" y="3371230"/>
            <a:chExt cx="1411287" cy="1239605"/>
          </a:xfrm>
        </p:grpSpPr>
        <p:sp>
          <p:nvSpPr>
            <p:cNvPr id="77" name="White 6"/>
            <p:cNvSpPr/>
            <p:nvPr/>
          </p:nvSpPr>
          <p:spPr>
            <a:xfrm>
              <a:off x="750907" y="3371230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38" name="Cake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775" y="3542432"/>
              <a:ext cx="1323553" cy="921426"/>
            </a:xfrm>
            <a:prstGeom prst="rect">
              <a:avLst/>
            </a:prstGeom>
          </p:spPr>
        </p:pic>
      </p:grpSp>
      <p:grpSp>
        <p:nvGrpSpPr>
          <p:cNvPr id="123" name="5 Strawberry"/>
          <p:cNvGrpSpPr/>
          <p:nvPr/>
        </p:nvGrpSpPr>
        <p:grpSpPr>
          <a:xfrm>
            <a:off x="6971996" y="1988098"/>
            <a:ext cx="1411287" cy="1239605"/>
            <a:chOff x="6971996" y="1988098"/>
            <a:chExt cx="1411287" cy="1239605"/>
          </a:xfrm>
        </p:grpSpPr>
        <p:sp>
          <p:nvSpPr>
            <p:cNvPr id="76" name="White 5"/>
            <p:cNvSpPr/>
            <p:nvPr/>
          </p:nvSpPr>
          <p:spPr>
            <a:xfrm>
              <a:off x="6971996" y="1988098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37" name="Strawberry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0003" y="2168644"/>
              <a:ext cx="838395" cy="851463"/>
            </a:xfrm>
            <a:prstGeom prst="rect">
              <a:avLst/>
            </a:prstGeom>
          </p:spPr>
        </p:pic>
      </p:grpSp>
      <p:grpSp>
        <p:nvGrpSpPr>
          <p:cNvPr id="122" name="4 Orange"/>
          <p:cNvGrpSpPr/>
          <p:nvPr/>
        </p:nvGrpSpPr>
        <p:grpSpPr>
          <a:xfrm>
            <a:off x="5419513" y="1988098"/>
            <a:ext cx="1411287" cy="1239605"/>
            <a:chOff x="5419513" y="1988098"/>
            <a:chExt cx="1411287" cy="1239605"/>
          </a:xfrm>
        </p:grpSpPr>
        <p:sp>
          <p:nvSpPr>
            <p:cNvPr id="75" name="White 4"/>
            <p:cNvSpPr/>
            <p:nvPr/>
          </p:nvSpPr>
          <p:spPr>
            <a:xfrm>
              <a:off x="5419513" y="1988098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36" name="Orange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9603" y="2111203"/>
              <a:ext cx="1034823" cy="995242"/>
            </a:xfrm>
            <a:prstGeom prst="rect">
              <a:avLst/>
            </a:prstGeom>
          </p:spPr>
        </p:pic>
      </p:grpSp>
      <p:grpSp>
        <p:nvGrpSpPr>
          <p:cNvPr id="121" name="3 pear"/>
          <p:cNvGrpSpPr/>
          <p:nvPr/>
        </p:nvGrpSpPr>
        <p:grpSpPr>
          <a:xfrm>
            <a:off x="3867030" y="1988098"/>
            <a:ext cx="1411287" cy="1239605"/>
            <a:chOff x="3867030" y="1988098"/>
            <a:chExt cx="1411287" cy="1239605"/>
          </a:xfrm>
        </p:grpSpPr>
        <p:sp>
          <p:nvSpPr>
            <p:cNvPr id="74" name="White 3"/>
            <p:cNvSpPr/>
            <p:nvPr/>
          </p:nvSpPr>
          <p:spPr>
            <a:xfrm>
              <a:off x="3867030" y="1988098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35" name="Pear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8857" y="2076903"/>
              <a:ext cx="822330" cy="1101769"/>
            </a:xfrm>
            <a:prstGeom prst="rect">
              <a:avLst/>
            </a:prstGeom>
          </p:spPr>
        </p:pic>
      </p:grpSp>
      <p:grpSp>
        <p:nvGrpSpPr>
          <p:cNvPr id="120" name="2 Apple"/>
          <p:cNvGrpSpPr/>
          <p:nvPr/>
        </p:nvGrpSpPr>
        <p:grpSpPr>
          <a:xfrm>
            <a:off x="2304958" y="1989022"/>
            <a:ext cx="1411287" cy="1239605"/>
            <a:chOff x="2304958" y="1989022"/>
            <a:chExt cx="1411287" cy="1239605"/>
          </a:xfrm>
        </p:grpSpPr>
        <p:sp>
          <p:nvSpPr>
            <p:cNvPr id="73" name="White 2"/>
            <p:cNvSpPr/>
            <p:nvPr/>
          </p:nvSpPr>
          <p:spPr>
            <a:xfrm>
              <a:off x="2304958" y="1989022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34" name="Apple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9239" y="2134642"/>
              <a:ext cx="921132" cy="948364"/>
            </a:xfrm>
            <a:prstGeom prst="rect">
              <a:avLst/>
            </a:prstGeom>
          </p:spPr>
        </p:pic>
      </p:grpSp>
      <p:grpSp>
        <p:nvGrpSpPr>
          <p:cNvPr id="134" name="1 Plum"/>
          <p:cNvGrpSpPr/>
          <p:nvPr/>
        </p:nvGrpSpPr>
        <p:grpSpPr>
          <a:xfrm>
            <a:off x="758653" y="1984952"/>
            <a:ext cx="1411287" cy="1239605"/>
            <a:chOff x="758653" y="1984952"/>
            <a:chExt cx="1411287" cy="1239605"/>
          </a:xfrm>
        </p:grpSpPr>
        <p:sp>
          <p:nvSpPr>
            <p:cNvPr id="72" name="White 1"/>
            <p:cNvSpPr/>
            <p:nvPr/>
          </p:nvSpPr>
          <p:spPr>
            <a:xfrm>
              <a:off x="758653" y="1984952"/>
              <a:ext cx="1411287" cy="1239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800" dirty="0">
                  <a:latin typeface="Twinkl" pitchFamily="2" charset="0"/>
                </a:rPr>
                <a:t>?</a:t>
              </a:r>
            </a:p>
          </p:txBody>
        </p:sp>
        <p:pic>
          <p:nvPicPr>
            <p:cNvPr id="27" name="Plum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1468" y="2081354"/>
              <a:ext cx="767331" cy="1011043"/>
            </a:xfrm>
            <a:prstGeom prst="rect">
              <a:avLst/>
            </a:prstGeom>
          </p:spPr>
        </p:pic>
      </p:grpSp>
      <p:sp>
        <p:nvSpPr>
          <p:cNvPr id="10" name="2"/>
          <p:cNvSpPr/>
          <p:nvPr/>
        </p:nvSpPr>
        <p:spPr>
          <a:xfrm>
            <a:off x="2311340" y="1989024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1" name="3"/>
          <p:cNvSpPr/>
          <p:nvPr/>
        </p:nvSpPr>
        <p:spPr>
          <a:xfrm>
            <a:off x="3867030" y="1989024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2" name="4"/>
          <p:cNvSpPr/>
          <p:nvPr/>
        </p:nvSpPr>
        <p:spPr>
          <a:xfrm>
            <a:off x="5422720" y="1989023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3" name="5"/>
          <p:cNvSpPr/>
          <p:nvPr/>
        </p:nvSpPr>
        <p:spPr>
          <a:xfrm>
            <a:off x="6978411" y="1989022"/>
            <a:ext cx="1411287" cy="1239605"/>
          </a:xfrm>
          <a:prstGeom prst="rect">
            <a:avLst/>
          </a:prstGeom>
          <a:solidFill>
            <a:srgbClr val="E93A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4" name="6"/>
          <p:cNvSpPr/>
          <p:nvPr/>
        </p:nvSpPr>
        <p:spPr>
          <a:xfrm>
            <a:off x="754302" y="3367961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5" name="7"/>
          <p:cNvSpPr/>
          <p:nvPr/>
        </p:nvSpPr>
        <p:spPr>
          <a:xfrm>
            <a:off x="2309992" y="3367960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6" name="8"/>
          <p:cNvSpPr/>
          <p:nvPr/>
        </p:nvSpPr>
        <p:spPr>
          <a:xfrm>
            <a:off x="3865682" y="3367960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7" name="9"/>
          <p:cNvSpPr/>
          <p:nvPr/>
        </p:nvSpPr>
        <p:spPr>
          <a:xfrm>
            <a:off x="5421372" y="3367959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8" name="10"/>
          <p:cNvSpPr/>
          <p:nvPr/>
        </p:nvSpPr>
        <p:spPr>
          <a:xfrm>
            <a:off x="6977063" y="3367958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19" name="11"/>
          <p:cNvSpPr/>
          <p:nvPr/>
        </p:nvSpPr>
        <p:spPr>
          <a:xfrm>
            <a:off x="754302" y="4736264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20" name="12"/>
          <p:cNvSpPr/>
          <p:nvPr/>
        </p:nvSpPr>
        <p:spPr>
          <a:xfrm>
            <a:off x="2309992" y="4736263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21" name="13"/>
          <p:cNvSpPr/>
          <p:nvPr/>
        </p:nvSpPr>
        <p:spPr>
          <a:xfrm>
            <a:off x="3865682" y="4736263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22" name="14"/>
          <p:cNvSpPr/>
          <p:nvPr/>
        </p:nvSpPr>
        <p:spPr>
          <a:xfrm>
            <a:off x="5421372" y="4746895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sp>
        <p:nvSpPr>
          <p:cNvPr id="23" name="15"/>
          <p:cNvSpPr/>
          <p:nvPr/>
        </p:nvSpPr>
        <p:spPr>
          <a:xfrm>
            <a:off x="6977063" y="4746894"/>
            <a:ext cx="1411287" cy="1239605"/>
          </a:xfrm>
          <a:prstGeom prst="rect">
            <a:avLst/>
          </a:prstGeom>
          <a:solidFill>
            <a:srgbClr val="E93A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atin typeface="Twinkl" pitchFamily="2" charset="0"/>
              </a:rPr>
              <a:t>?</a:t>
            </a:r>
          </a:p>
        </p:txBody>
      </p:sp>
      <p:grpSp>
        <p:nvGrpSpPr>
          <p:cNvPr id="117" name="Question 15"/>
          <p:cNvGrpSpPr/>
          <p:nvPr/>
        </p:nvGrpSpPr>
        <p:grpSpPr>
          <a:xfrm>
            <a:off x="6116593" y="3935082"/>
            <a:ext cx="1544863" cy="1214037"/>
            <a:chOff x="1656393" y="1208275"/>
            <a:chExt cx="1544863" cy="1214037"/>
          </a:xfrm>
        </p:grpSpPr>
        <p:sp>
          <p:nvSpPr>
            <p:cNvPr id="118" name="Oval Callout 117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41236"/>
                <a:gd name="adj2" fmla="val 6337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1680998" y="1470896"/>
              <a:ext cx="152025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la </a:t>
              </a:r>
              <a:r>
                <a:rPr lang="en-GB" sz="1400" dirty="0" err="1">
                  <a:latin typeface="Twinkl" pitchFamily="2" charset="0"/>
                </a:rPr>
                <a:t>pastèque</a:t>
              </a:r>
              <a:r>
                <a:rPr lang="en-GB" sz="1400" dirty="0">
                  <a:latin typeface="Twinkl" pitchFamily="2" charset="0"/>
                </a:rPr>
                <a:t> ?</a:t>
              </a:r>
            </a:p>
          </p:txBody>
        </p:sp>
      </p:grpSp>
      <p:grpSp>
        <p:nvGrpSpPr>
          <p:cNvPr id="114" name="Question 14"/>
          <p:cNvGrpSpPr/>
          <p:nvPr/>
        </p:nvGrpSpPr>
        <p:grpSpPr>
          <a:xfrm>
            <a:off x="6497698" y="3974978"/>
            <a:ext cx="1570700" cy="1214037"/>
            <a:chOff x="1636151" y="1208275"/>
            <a:chExt cx="1570700" cy="1214037"/>
          </a:xfrm>
        </p:grpSpPr>
        <p:sp>
          <p:nvSpPr>
            <p:cNvPr id="115" name="Oval Callout 114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1636151" y="1577515"/>
              <a:ext cx="157070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la brioche ?</a:t>
              </a:r>
            </a:p>
          </p:txBody>
        </p:sp>
      </p:grpSp>
      <p:grpSp>
        <p:nvGrpSpPr>
          <p:cNvPr id="111" name="Question 13"/>
          <p:cNvGrpSpPr/>
          <p:nvPr/>
        </p:nvGrpSpPr>
        <p:grpSpPr>
          <a:xfrm>
            <a:off x="5006767" y="3987455"/>
            <a:ext cx="1541721" cy="1214037"/>
            <a:chOff x="1656393" y="1208275"/>
            <a:chExt cx="1541721" cy="1214037"/>
          </a:xfrm>
        </p:grpSpPr>
        <p:sp>
          <p:nvSpPr>
            <p:cNvPr id="112" name="Oval Callout 111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1759652" y="1491262"/>
              <a:ext cx="1369315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la </a:t>
              </a:r>
              <a:r>
                <a:rPr lang="en-GB" sz="1400" dirty="0" err="1">
                  <a:latin typeface="Twinkl" pitchFamily="2" charset="0"/>
                </a:rPr>
                <a:t>saucisse</a:t>
              </a:r>
              <a:r>
                <a:rPr lang="en-GB" sz="1400" dirty="0">
                  <a:latin typeface="Twinkl" pitchFamily="2" charset="0"/>
                </a:rPr>
                <a:t> ?</a:t>
              </a:r>
            </a:p>
          </p:txBody>
        </p:sp>
      </p:grpSp>
      <p:grpSp>
        <p:nvGrpSpPr>
          <p:cNvPr id="108" name="Question 12"/>
          <p:cNvGrpSpPr/>
          <p:nvPr/>
        </p:nvGrpSpPr>
        <p:grpSpPr>
          <a:xfrm>
            <a:off x="3350629" y="4008450"/>
            <a:ext cx="1541721" cy="1245990"/>
            <a:chOff x="1656393" y="1208275"/>
            <a:chExt cx="1541721" cy="1245990"/>
          </a:xfrm>
        </p:grpSpPr>
        <p:sp>
          <p:nvSpPr>
            <p:cNvPr id="109" name="Oval Callout 108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1739366" y="1500158"/>
              <a:ext cx="1369315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la tarte aux </a:t>
              </a:r>
              <a:r>
                <a:rPr lang="en-GB" sz="1400" dirty="0" err="1">
                  <a:latin typeface="Twinkl" pitchFamily="2" charset="0"/>
                </a:rPr>
                <a:t>cerises</a:t>
              </a:r>
              <a:r>
                <a:rPr lang="en-GB" sz="1400" dirty="0">
                  <a:latin typeface="Twinkl" pitchFamily="2" charset="0"/>
                </a:rPr>
                <a:t> ?</a:t>
              </a:r>
            </a:p>
          </p:txBody>
        </p:sp>
      </p:grpSp>
      <p:grpSp>
        <p:nvGrpSpPr>
          <p:cNvPr id="105" name="Question 11"/>
          <p:cNvGrpSpPr/>
          <p:nvPr/>
        </p:nvGrpSpPr>
        <p:grpSpPr>
          <a:xfrm>
            <a:off x="1639374" y="3998236"/>
            <a:ext cx="1541721" cy="1214037"/>
            <a:chOff x="1656393" y="1208275"/>
            <a:chExt cx="1541721" cy="1214037"/>
          </a:xfrm>
        </p:grpSpPr>
        <p:sp>
          <p:nvSpPr>
            <p:cNvPr id="106" name="Oval Callout 105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1673540" y="1542903"/>
              <a:ext cx="150742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la </a:t>
              </a:r>
              <a:r>
                <a:rPr lang="en-GB" sz="1400" dirty="0" err="1">
                  <a:latin typeface="Twinkl" pitchFamily="2" charset="0"/>
                </a:rPr>
                <a:t>sucette</a:t>
              </a:r>
              <a:r>
                <a:rPr lang="en-GB" sz="1400" dirty="0">
                  <a:latin typeface="Twinkl" pitchFamily="2" charset="0"/>
                </a:rPr>
                <a:t> ?</a:t>
              </a:r>
            </a:p>
          </p:txBody>
        </p:sp>
      </p:grpSp>
      <p:grpSp>
        <p:nvGrpSpPr>
          <p:cNvPr id="102" name="Question 10"/>
          <p:cNvGrpSpPr/>
          <p:nvPr/>
        </p:nvGrpSpPr>
        <p:grpSpPr>
          <a:xfrm>
            <a:off x="6060457" y="2423897"/>
            <a:ext cx="1602509" cy="1214037"/>
            <a:chOff x="1595605" y="1208275"/>
            <a:chExt cx="1602509" cy="1214037"/>
          </a:xfrm>
        </p:grpSpPr>
        <p:sp>
          <p:nvSpPr>
            <p:cNvPr id="103" name="Oval Callout 102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41236"/>
                <a:gd name="adj2" fmla="val 6337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1595605" y="1468272"/>
              <a:ext cx="157634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C’east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le </a:t>
              </a:r>
              <a:r>
                <a:rPr lang="en-GB" sz="1400" dirty="0" err="1">
                  <a:latin typeface="Twinkl" pitchFamily="2" charset="0"/>
                </a:rPr>
                <a:t>saucisson</a:t>
              </a:r>
              <a:r>
                <a:rPr lang="en-GB" sz="1400" dirty="0">
                  <a:latin typeface="Twinkl" pitchFamily="2" charset="0"/>
                </a:rPr>
                <a:t> ?</a:t>
              </a:r>
            </a:p>
          </p:txBody>
        </p:sp>
      </p:grpSp>
      <p:grpSp>
        <p:nvGrpSpPr>
          <p:cNvPr id="99" name="Question 9"/>
          <p:cNvGrpSpPr/>
          <p:nvPr/>
        </p:nvGrpSpPr>
        <p:grpSpPr>
          <a:xfrm>
            <a:off x="6497698" y="2560581"/>
            <a:ext cx="1541721" cy="1214037"/>
            <a:chOff x="1656393" y="1208275"/>
            <a:chExt cx="1541721" cy="1214037"/>
          </a:xfrm>
        </p:grpSpPr>
        <p:sp>
          <p:nvSpPr>
            <p:cNvPr id="100" name="Oval Callout 99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1738103" y="1360976"/>
              <a:ext cx="1369315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le </a:t>
              </a:r>
              <a:r>
                <a:rPr lang="en-GB" sz="1400" dirty="0" err="1">
                  <a:latin typeface="Twinkl" pitchFamily="2" charset="0"/>
                </a:rPr>
                <a:t>morceau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fromage</a:t>
              </a:r>
              <a:r>
                <a:rPr lang="en-GB" sz="1400" dirty="0">
                  <a:latin typeface="Twinkl" pitchFamily="2" charset="0"/>
                </a:rPr>
                <a:t> ?</a:t>
              </a:r>
            </a:p>
          </p:txBody>
        </p:sp>
      </p:grpSp>
      <p:grpSp>
        <p:nvGrpSpPr>
          <p:cNvPr id="96" name="Question 8"/>
          <p:cNvGrpSpPr/>
          <p:nvPr/>
        </p:nvGrpSpPr>
        <p:grpSpPr>
          <a:xfrm>
            <a:off x="4862061" y="2553584"/>
            <a:ext cx="1541721" cy="1214037"/>
            <a:chOff x="1656393" y="1208275"/>
            <a:chExt cx="1541721" cy="1214037"/>
          </a:xfrm>
        </p:grpSpPr>
        <p:sp>
          <p:nvSpPr>
            <p:cNvPr id="97" name="Oval Callout 96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1742595" y="1480388"/>
              <a:ext cx="1369315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le cornichon ?</a:t>
              </a:r>
            </a:p>
          </p:txBody>
        </p:sp>
      </p:grpSp>
      <p:grpSp>
        <p:nvGrpSpPr>
          <p:cNvPr id="93" name="Question 7"/>
          <p:cNvGrpSpPr/>
          <p:nvPr/>
        </p:nvGrpSpPr>
        <p:grpSpPr>
          <a:xfrm>
            <a:off x="3226424" y="2574093"/>
            <a:ext cx="1541721" cy="1245151"/>
            <a:chOff x="1656393" y="1208275"/>
            <a:chExt cx="1541721" cy="1245151"/>
          </a:xfrm>
        </p:grpSpPr>
        <p:sp>
          <p:nvSpPr>
            <p:cNvPr id="94" name="Oval Callout 93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1711479" y="1499319"/>
              <a:ext cx="148091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le cornet de glace ?</a:t>
              </a:r>
            </a:p>
          </p:txBody>
        </p:sp>
      </p:grpSp>
      <p:grpSp>
        <p:nvGrpSpPr>
          <p:cNvPr id="87" name="Question 6"/>
          <p:cNvGrpSpPr/>
          <p:nvPr/>
        </p:nvGrpSpPr>
        <p:grpSpPr>
          <a:xfrm>
            <a:off x="1559174" y="2699863"/>
            <a:ext cx="1565931" cy="1214037"/>
            <a:chOff x="1576193" y="1411439"/>
            <a:chExt cx="1565931" cy="1214037"/>
          </a:xfrm>
        </p:grpSpPr>
        <p:sp>
          <p:nvSpPr>
            <p:cNvPr id="88" name="Oval Callout 87"/>
            <p:cNvSpPr/>
            <p:nvPr/>
          </p:nvSpPr>
          <p:spPr>
            <a:xfrm>
              <a:off x="1586213" y="1411439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576193" y="1766309"/>
              <a:ext cx="156593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le gateau ?</a:t>
              </a:r>
            </a:p>
          </p:txBody>
        </p:sp>
      </p:grpSp>
      <p:grpSp>
        <p:nvGrpSpPr>
          <p:cNvPr id="66" name="Question 5"/>
          <p:cNvGrpSpPr/>
          <p:nvPr/>
        </p:nvGrpSpPr>
        <p:grpSpPr>
          <a:xfrm>
            <a:off x="6091690" y="1090495"/>
            <a:ext cx="1541721" cy="1214037"/>
            <a:chOff x="1656393" y="1208275"/>
            <a:chExt cx="1541721" cy="1214037"/>
          </a:xfrm>
        </p:grpSpPr>
        <p:sp>
          <p:nvSpPr>
            <p:cNvPr id="67" name="Oval Callout 66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41236"/>
                <a:gd name="adj2" fmla="val 6337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727772" y="1562094"/>
              <a:ext cx="146396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le fraise ?</a:t>
              </a:r>
            </a:p>
          </p:txBody>
        </p:sp>
      </p:grpSp>
      <p:grpSp>
        <p:nvGrpSpPr>
          <p:cNvPr id="60" name="Question 4"/>
          <p:cNvGrpSpPr/>
          <p:nvPr/>
        </p:nvGrpSpPr>
        <p:grpSpPr>
          <a:xfrm>
            <a:off x="6407002" y="1162049"/>
            <a:ext cx="1541721" cy="1214037"/>
            <a:chOff x="1656393" y="1208275"/>
            <a:chExt cx="1541721" cy="1214037"/>
          </a:xfrm>
        </p:grpSpPr>
        <p:sp>
          <p:nvSpPr>
            <p:cNvPr id="61" name="Oval Callout 60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727772" y="1562094"/>
              <a:ext cx="146396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l’orange</a:t>
              </a:r>
              <a:r>
                <a:rPr lang="en-GB" sz="1400" dirty="0">
                  <a:latin typeface="Twinkl" pitchFamily="2" charset="0"/>
                </a:rPr>
                <a:t> ?</a:t>
              </a:r>
            </a:p>
          </p:txBody>
        </p:sp>
      </p:grpSp>
      <p:grpSp>
        <p:nvGrpSpPr>
          <p:cNvPr id="54" name="Question 3"/>
          <p:cNvGrpSpPr/>
          <p:nvPr/>
        </p:nvGrpSpPr>
        <p:grpSpPr>
          <a:xfrm>
            <a:off x="4806477" y="1190334"/>
            <a:ext cx="1541721" cy="1214037"/>
            <a:chOff x="1656393" y="1208275"/>
            <a:chExt cx="1541721" cy="1214037"/>
          </a:xfrm>
        </p:grpSpPr>
        <p:sp>
          <p:nvSpPr>
            <p:cNvPr id="55" name="Oval Callout 54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727772" y="1562094"/>
              <a:ext cx="140947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la </a:t>
              </a:r>
              <a:r>
                <a:rPr lang="en-GB" sz="1400" dirty="0" err="1">
                  <a:latin typeface="Twinkl" pitchFamily="2" charset="0"/>
                </a:rPr>
                <a:t>poire</a:t>
              </a:r>
              <a:r>
                <a:rPr lang="en-GB" sz="1400" dirty="0">
                  <a:latin typeface="Twinkl" pitchFamily="2" charset="0"/>
                </a:rPr>
                <a:t> ?</a:t>
              </a:r>
            </a:p>
          </p:txBody>
        </p:sp>
      </p:grpSp>
      <p:grpSp>
        <p:nvGrpSpPr>
          <p:cNvPr id="48" name="Question 2"/>
          <p:cNvGrpSpPr/>
          <p:nvPr/>
        </p:nvGrpSpPr>
        <p:grpSpPr>
          <a:xfrm>
            <a:off x="3271138" y="1189152"/>
            <a:ext cx="1564742" cy="1214037"/>
            <a:chOff x="1656393" y="1208275"/>
            <a:chExt cx="1564742" cy="1214037"/>
          </a:xfrm>
        </p:grpSpPr>
        <p:sp>
          <p:nvSpPr>
            <p:cNvPr id="49" name="Oval Callout 48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675698" y="1563276"/>
              <a:ext cx="154543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la </a:t>
              </a:r>
              <a:r>
                <a:rPr lang="en-GB" sz="1400" dirty="0" err="1">
                  <a:latin typeface="Twinkl" pitchFamily="2" charset="0"/>
                </a:rPr>
                <a:t>pomme</a:t>
              </a:r>
              <a:r>
                <a:rPr lang="en-GB" sz="1400" dirty="0">
                  <a:latin typeface="Twinkl" pitchFamily="2" charset="0"/>
                </a:rPr>
                <a:t> ?</a:t>
              </a:r>
            </a:p>
          </p:txBody>
        </p:sp>
      </p:grpSp>
      <p:grpSp>
        <p:nvGrpSpPr>
          <p:cNvPr id="32" name="Answer 1"/>
          <p:cNvGrpSpPr/>
          <p:nvPr/>
        </p:nvGrpSpPr>
        <p:grpSpPr>
          <a:xfrm>
            <a:off x="1907985" y="2977586"/>
            <a:ext cx="1541721" cy="1214037"/>
            <a:chOff x="1907985" y="2977586"/>
            <a:chExt cx="1541721" cy="1214037"/>
          </a:xfrm>
        </p:grpSpPr>
        <p:sp>
          <p:nvSpPr>
            <p:cNvPr id="29" name="Oval Callout 28"/>
            <p:cNvSpPr/>
            <p:nvPr/>
          </p:nvSpPr>
          <p:spPr>
            <a:xfrm>
              <a:off x="1907985" y="2977586"/>
              <a:ext cx="1541721" cy="1214037"/>
            </a:xfrm>
            <a:prstGeom prst="wedgeEllipseCallout">
              <a:avLst>
                <a:gd name="adj1" fmla="val -66350"/>
                <a:gd name="adj2" fmla="val -50478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956402" y="3447702"/>
              <a:ext cx="14448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violet </a:t>
              </a:r>
              <a:r>
                <a:rPr lang="en-GB" sz="1400" dirty="0" err="1">
                  <a:latin typeface="Twinkl" pitchFamily="2" charset="0"/>
                </a:rPr>
                <a:t>foncé</a:t>
              </a:r>
              <a:r>
                <a:rPr lang="en-GB" sz="1400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33" name="Question 1"/>
          <p:cNvGrpSpPr/>
          <p:nvPr/>
        </p:nvGrpSpPr>
        <p:grpSpPr>
          <a:xfrm>
            <a:off x="1656393" y="1208275"/>
            <a:ext cx="1541721" cy="1214037"/>
            <a:chOff x="1656393" y="1208275"/>
            <a:chExt cx="1541721" cy="1214037"/>
          </a:xfrm>
        </p:grpSpPr>
        <p:sp>
          <p:nvSpPr>
            <p:cNvPr id="28" name="Oval Callout 27"/>
            <p:cNvSpPr/>
            <p:nvPr/>
          </p:nvSpPr>
          <p:spPr>
            <a:xfrm>
              <a:off x="1656393" y="1208275"/>
              <a:ext cx="1541721" cy="1214037"/>
            </a:xfrm>
            <a:prstGeom prst="wedgeEllipseCallout">
              <a:avLst>
                <a:gd name="adj1" fmla="val -50488"/>
                <a:gd name="adj2" fmla="val 4673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696311" y="1553683"/>
              <a:ext cx="1453735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err="1">
                  <a:latin typeface="Twinkl" pitchFamily="2" charset="0"/>
                </a:rPr>
                <a:t>C’est</a:t>
              </a:r>
              <a:r>
                <a:rPr lang="en-GB" sz="1400" dirty="0">
                  <a:latin typeface="Twinkl" pitchFamily="2" charset="0"/>
                </a:rPr>
                <a:t> de </a:t>
              </a:r>
              <a:r>
                <a:rPr lang="en-GB" sz="1400" dirty="0" err="1">
                  <a:latin typeface="Twinkl" pitchFamily="2" charset="0"/>
                </a:rPr>
                <a:t>quelle</a:t>
              </a:r>
              <a:r>
                <a:rPr lang="en-GB" sz="1400" dirty="0">
                  <a:latin typeface="Twinkl" pitchFamily="2" charset="0"/>
                </a:rPr>
                <a:t> </a:t>
              </a:r>
              <a:r>
                <a:rPr lang="en-GB" sz="1400" dirty="0" err="1">
                  <a:latin typeface="Twinkl" pitchFamily="2" charset="0"/>
                </a:rPr>
                <a:t>couleur</a:t>
              </a:r>
              <a:r>
                <a:rPr lang="en-GB" sz="1400" dirty="0">
                  <a:latin typeface="Twinkl" pitchFamily="2" charset="0"/>
                </a:rPr>
                <a:t> la prune 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563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Montrez-moi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300" dirty="0"/>
              <a:t>(Show me)</a:t>
            </a:r>
          </a:p>
        </p:txBody>
      </p:sp>
      <p:pic>
        <p:nvPicPr>
          <p:cNvPr id="4" name="Pair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2743200"/>
            <a:ext cx="7632700" cy="28575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8244" y="1980969"/>
            <a:ext cx="2592974" cy="1822634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4591050" y="2056162"/>
            <a:ext cx="2438049" cy="1663145"/>
          </a:xfrm>
          <a:prstGeom prst="roundRect">
            <a:avLst>
              <a:gd name="adj" fmla="val 54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950" y="2270036"/>
            <a:ext cx="2066743" cy="38038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666"/>
          <a:stretch/>
        </p:blipFill>
        <p:spPr>
          <a:xfrm>
            <a:off x="1117971" y="2132988"/>
            <a:ext cx="1409632" cy="3856419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3113278" y="3389367"/>
            <a:ext cx="2320844" cy="1842060"/>
          </a:xfrm>
          <a:prstGeom prst="wedgeEllipseCallout">
            <a:avLst>
              <a:gd name="adj1" fmla="val -87768"/>
              <a:gd name="adj2" fmla="val -6537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32719" y="3848732"/>
            <a:ext cx="18819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Montrez-moi... noir foncé / rouge vif / vert clair.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1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10091" y="7239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508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the colour(s) of an object by modifying adjectives.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>
                <a:latin typeface="Twinkl" pitchFamily="2" charset="0"/>
              </a:rPr>
              <a:t>I can describe what colour something is.</a:t>
            </a:r>
          </a:p>
          <a:p>
            <a:r>
              <a:rPr lang="en-GB" dirty="0">
                <a:latin typeface="Twinkl" pitchFamily="2" charset="0"/>
              </a:rPr>
              <a:t>I can add words to be more exact about a colour.</a:t>
            </a:r>
          </a:p>
        </p:txBody>
      </p:sp>
    </p:spTree>
    <p:extLst>
      <p:ext uri="{BB962C8B-B14F-4D97-AF65-F5344CB8AC3E}">
        <p14:creationId xmlns:p14="http://schemas.microsoft.com/office/powerpoint/2010/main" val="47569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3506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1387</TotalTime>
  <Words>410</Words>
  <Application>Microsoft Office PowerPoint</Application>
  <PresentationFormat>On-screen Show (4:3)</PresentationFormat>
  <Paragraphs>120</Paragraphs>
  <Slides>13</Slides>
  <Notes>2</Notes>
  <HiddenSlides>0</HiddenSlides>
  <MMClips>14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</vt:lpstr>
      <vt:lpstr>Arial</vt:lpstr>
      <vt:lpstr>Sassoon Infant Rg</vt:lpstr>
      <vt:lpstr>Tuffy-TTF</vt:lpstr>
      <vt:lpstr>Twinkl</vt:lpstr>
      <vt:lpstr>Office Theme</vt:lpstr>
      <vt:lpstr>French</vt:lpstr>
      <vt:lpstr>Title slide (themed) here</vt:lpstr>
      <vt:lpstr>PowerPoint Presentation</vt:lpstr>
      <vt:lpstr>What Can You Remember?</vt:lpstr>
      <vt:lpstr>What Can You Remember?</vt:lpstr>
      <vt:lpstr>C’est de quelle couleur? (What colour is it?)</vt:lpstr>
      <vt:lpstr>C’est de quelle couleur? (What colour is it?)</vt:lpstr>
      <vt:lpstr>Trions les couleurs! (Let’s sort the colours!)</vt:lpstr>
      <vt:lpstr>Dites-moi  (Tell me)</vt:lpstr>
      <vt:lpstr>Dites-moi  (Tell me)</vt:lpstr>
      <vt:lpstr>Montrez-moi! (Show me)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127</cp:revision>
  <dcterms:created xsi:type="dcterms:W3CDTF">2014-10-01T16:09:27Z</dcterms:created>
  <dcterms:modified xsi:type="dcterms:W3CDTF">2018-09-27T13:10:52Z</dcterms:modified>
</cp:coreProperties>
</file>