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1" r:id="rId4"/>
    <p:sldId id="259" r:id="rId5"/>
    <p:sldId id="262" r:id="rId6"/>
    <p:sldId id="263" r:id="rId7"/>
    <p:sldId id="264" r:id="rId8"/>
    <p:sldId id="267" r:id="rId9"/>
    <p:sldId id="258" r:id="rId10"/>
    <p:sldId id="266" r:id="rId11"/>
    <p:sldId id="260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D6968-4632-49DB-B427-DB440B87FAA9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F9A11-5CE5-4A74-8259-8D4957F6B49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7988424" cy="1470025"/>
          </a:xfrm>
        </p:spPr>
        <p:txBody>
          <a:bodyPr/>
          <a:lstStyle/>
          <a:p>
            <a:endParaRPr lang="en-GB" i="1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916832"/>
            <a:ext cx="8892480" cy="367240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LO: I can identify key features of a newspaper</a:t>
            </a:r>
          </a:p>
          <a:p>
            <a:r>
              <a:rPr lang="en-GB" u="sng" dirty="0" smtClean="0">
                <a:solidFill>
                  <a:schemeClr val="tx1"/>
                </a:solidFill>
                <a:latin typeface="Comic Sans MS" pitchFamily="66" charset="0"/>
              </a:rPr>
              <a:t>Success Criteria;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I understand the purpose of a each feature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I know the order each feature comes in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I can explain what each feature means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8640960" cy="1686049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EXTRA! EXTRA! READ ALL ABOUT IT! </a:t>
            </a:r>
            <a:br>
              <a:rPr lang="en-GB" b="1" dirty="0" smtClean="0"/>
            </a:br>
            <a:r>
              <a:rPr lang="en-GB" i="1" dirty="0" smtClean="0"/>
              <a:t>Class 3 become fantastic feature spotters!!</a:t>
            </a:r>
            <a:endParaRPr lang="en-GB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2060848"/>
            <a:ext cx="8064896" cy="432048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Newspapers have a range of features that attract the reader.</a:t>
            </a:r>
          </a:p>
          <a:p>
            <a:endParaRPr lang="en-GB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Does anyone know any of them?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Rachel\AppData\Local\Microsoft\Windows\Temporary Internet Files\Content.IE5\ALJPYRMW\MC9004420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356992"/>
            <a:ext cx="2160240" cy="24639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Newspapers use headlines to grab your attention. Headlines try to tell the story in as few words as possible;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3608" y="476672"/>
            <a:ext cx="698477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Headline!</a:t>
            </a:r>
            <a:endParaRPr lang="en-US" sz="5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3140968"/>
            <a:ext cx="439248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u="sng" dirty="0" smtClean="0"/>
              <a:t>W</a:t>
            </a:r>
            <a:r>
              <a:rPr lang="en-GB" sz="5400" b="1" dirty="0" smtClean="0"/>
              <a:t>atery </a:t>
            </a:r>
            <a:r>
              <a:rPr lang="en-GB" sz="5400" b="1" u="sng" dirty="0" smtClean="0"/>
              <a:t>w</a:t>
            </a:r>
            <a:r>
              <a:rPr lang="en-GB" sz="5400" b="1" dirty="0" smtClean="0"/>
              <a:t>eather </a:t>
            </a:r>
            <a:r>
              <a:rPr lang="en-GB" sz="5400" b="1" u="sng" dirty="0" smtClean="0"/>
              <a:t>w</a:t>
            </a:r>
            <a:r>
              <a:rPr lang="en-GB" sz="5400" b="1" dirty="0" smtClean="0"/>
              <a:t>ashes out </a:t>
            </a:r>
            <a:r>
              <a:rPr lang="en-GB" sz="5400" b="1" u="sng" dirty="0" smtClean="0"/>
              <a:t>W</a:t>
            </a:r>
            <a:r>
              <a:rPr lang="en-GB" sz="5400" b="1" dirty="0" smtClean="0"/>
              <a:t>ales</a:t>
            </a:r>
            <a:r>
              <a:rPr lang="en-GB" sz="5400" dirty="0" smtClean="0"/>
              <a:t>!</a:t>
            </a:r>
            <a:endParaRPr lang="en-US" sz="5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3968" y="3068960"/>
            <a:ext cx="465618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Driverless car ploughs through busy junction!’</a:t>
            </a:r>
            <a:endParaRPr lang="en-GB" sz="5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194" name="Picture 2" descr="C:\Users\Rachel\AppData\Local\Microsoft\Windows\Temporary Internet Files\Content.IE5\ALJPYRMW\MC9102274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32656"/>
            <a:ext cx="1080120" cy="10694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445716" y="404664"/>
            <a:ext cx="44582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 FANCY FACTS</a:t>
            </a:r>
            <a:endParaRPr lang="en-GB" sz="5400" b="1" u="sng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1208941">
            <a:off x="6162494" y="1910750"/>
            <a:ext cx="2637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WHERE?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1499690">
            <a:off x="6312444" y="3741682"/>
            <a:ext cx="23663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WHEN?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19907565">
            <a:off x="694379" y="1968835"/>
            <a:ext cx="22801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WHAT?</a:t>
            </a:r>
            <a:endParaRPr lang="en-GB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35896" y="2636912"/>
            <a:ext cx="19303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WHY?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 rot="20070692">
            <a:off x="638978" y="3750854"/>
            <a:ext cx="2039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WHO?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9552" y="5013176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latin typeface="Comic Sans MS" pitchFamily="66" charset="0"/>
              </a:rPr>
              <a:t>Can you tell which of these sentences are facts and which are opinions?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The house exploded at 9.30am exactly.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The footballer gets paid too much money and isn’t playing well enough.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In Western Brazil, carnivals are lively and exciting.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Barney, the 32 year old Labrador, is the oldest dog in living memory.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 descr="C:\Users\Rachel\AppData\Local\Microsoft\Windows\Temporary Internet Files\Content.IE5\3PKA9G1R\MC90044136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1556792" cy="1556792"/>
          </a:xfrm>
          <a:prstGeom prst="rect">
            <a:avLst/>
          </a:prstGeom>
          <a:noFill/>
        </p:spPr>
      </p:pic>
      <p:pic>
        <p:nvPicPr>
          <p:cNvPr id="4099" name="Picture 3" descr="C:\Users\Rachel\AppData\Local\Microsoft\Windows\Temporary Internet Files\Content.IE5\ALJPYRMW\MC90043161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56792" cy="1556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Quotations tell us what has been said and who said it. They can help to tell the story by giving the reader the opinions of the people involved.</a:t>
            </a:r>
            <a:r>
              <a:rPr lang="en-GB" sz="2000" dirty="0" smtClean="0">
                <a:latin typeface="Comic Sans MS" pitchFamily="66" charset="0"/>
              </a:rPr>
              <a:t> </a:t>
            </a: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  <a:p>
            <a:pPr>
              <a:buNone/>
            </a:pPr>
            <a:r>
              <a:rPr lang="en-GB" sz="2000" dirty="0" err="1" smtClean="0">
                <a:latin typeface="Comic Sans MS" pitchFamily="66" charset="0"/>
              </a:rPr>
              <a:t>Eg</a:t>
            </a:r>
            <a:r>
              <a:rPr lang="en-GB" sz="2000" dirty="0" smtClean="0">
                <a:latin typeface="Comic Sans MS" pitchFamily="66" charset="0"/>
              </a:rPr>
              <a:t>. Class teacher for Year 3 and 4, Mrs Jones said “</a:t>
            </a:r>
            <a:r>
              <a:rPr lang="en-GB" sz="2000" i="1" dirty="0" smtClean="0">
                <a:latin typeface="Comic Sans MS" pitchFamily="66" charset="0"/>
              </a:rPr>
              <a:t>They are a lovely class of children and I really like teaching them</a:t>
            </a:r>
            <a:r>
              <a:rPr lang="en-GB" sz="2000" dirty="0" smtClean="0">
                <a:latin typeface="Comic Sans MS" pitchFamily="66" charset="0"/>
              </a:rPr>
              <a:t>.”</a:t>
            </a:r>
          </a:p>
          <a:p>
            <a:endParaRPr lang="en-GB" sz="2000" dirty="0" smtClean="0"/>
          </a:p>
          <a:p>
            <a:r>
              <a:rPr lang="en-GB" sz="2000" dirty="0" smtClean="0"/>
              <a:t>“</a:t>
            </a:r>
            <a:r>
              <a:rPr lang="en-GB" sz="2000" i="1" dirty="0" smtClean="0">
                <a:latin typeface="Comic Sans MS" pitchFamily="66" charset="0"/>
              </a:rPr>
              <a:t>It was the scariest moment of my life</a:t>
            </a:r>
            <a:r>
              <a:rPr lang="en-GB" sz="2000" dirty="0" smtClean="0">
                <a:latin typeface="Comic Sans MS" pitchFamily="66" charset="0"/>
              </a:rPr>
              <a:t>!” the 28 year old home owner told us. 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dirty="0" smtClean="0">
                <a:latin typeface="Comic Sans MS" pitchFamily="66" charset="0"/>
              </a:rPr>
              <a:t>“</a:t>
            </a:r>
            <a:r>
              <a:rPr lang="en-GB" sz="2000" i="1" dirty="0" smtClean="0">
                <a:latin typeface="Comic Sans MS" pitchFamily="66" charset="0"/>
              </a:rPr>
              <a:t>They’re lucky to be alive!” </a:t>
            </a:r>
            <a:r>
              <a:rPr lang="en-GB" sz="2000" dirty="0" smtClean="0">
                <a:latin typeface="Comic Sans MS" pitchFamily="66" charset="0"/>
              </a:rPr>
              <a:t>said Sam Fenton, (35) Chief Fire Officer for Greater Manchester Fire Service.</a:t>
            </a:r>
          </a:p>
          <a:p>
            <a:pPr algn="ctr"/>
            <a:r>
              <a:rPr lang="en-GB" sz="2000" b="1" dirty="0" smtClean="0">
                <a:latin typeface="Comic Sans MS" pitchFamily="66" charset="0"/>
              </a:rPr>
              <a:t>Are these quotes FACTS or OPINIONS?</a:t>
            </a:r>
            <a:endParaRPr lang="en-GB" sz="2000" b="1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36250" y="260648"/>
            <a:ext cx="3366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200" dirty="0" smtClean="0">
                <a:ln w="29210">
                  <a:solidFill>
                    <a:schemeClr val="tx1"/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“QUOTES”</a:t>
            </a:r>
            <a:endParaRPr lang="en-US" sz="5400" b="1" spc="200" dirty="0">
              <a:ln w="29210">
                <a:solidFill>
                  <a:schemeClr val="tx1"/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3074" name="Picture 2" descr="C:\Users\Rachel\AppData\Local\Microsoft\Windows\Temporary Internet Files\Content.IE5\3PKA9G1R\MC90043253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1752381" cy="1079365"/>
          </a:xfrm>
          <a:prstGeom prst="rect">
            <a:avLst/>
          </a:prstGeom>
          <a:noFill/>
        </p:spPr>
      </p:pic>
      <p:pic>
        <p:nvPicPr>
          <p:cNvPr id="3075" name="Picture 3" descr="C:\Users\Rachel\AppData\Local\Microsoft\Windows\Temporary Internet Files\Content.IE5\3PKA9G1R\MC9004339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0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2052" name="Picture 4" descr="C:\Users\Rachel\AppData\Local\Microsoft\Windows\Temporary Internet Files\Content.IE5\3PKA9G1R\MC90043394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0"/>
            <a:ext cx="1619672" cy="1619672"/>
          </a:xfrm>
          <a:prstGeom prst="rect">
            <a:avLst/>
          </a:prstGeom>
          <a:noFill/>
        </p:spPr>
      </p:pic>
      <p:pic>
        <p:nvPicPr>
          <p:cNvPr id="2054" name="Picture 6" descr="C:\Users\Rachel\AppData\Local\Microsoft\Windows\Temporary Internet Files\Content.IE5\ALJPYRMW\MC9001987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861" y="1"/>
            <a:ext cx="1365055" cy="1628799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899592" y="188640"/>
            <a:ext cx="7290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Photographs &amp; Captions 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412776"/>
            <a:ext cx="7992888" cy="911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   Photos and captions help to tell the story by giving readers a snapshot of what happened, where it happened or who it happened to.</a:t>
            </a:r>
          </a:p>
          <a:p>
            <a:pPr algn="ctr"/>
            <a:r>
              <a:rPr lang="en-GB" sz="2400" i="1" dirty="0" smtClean="0">
                <a:latin typeface="Comic Sans MS" pitchFamily="66" charset="0"/>
              </a:rPr>
              <a:t>What do you think a report using this picture would be about?</a:t>
            </a:r>
          </a:p>
          <a:p>
            <a:pPr algn="ctr"/>
            <a:endParaRPr lang="en-GB" sz="2400" i="1" dirty="0">
              <a:latin typeface="Comic Sans MS" pitchFamily="66" charset="0"/>
            </a:endParaRPr>
          </a:p>
          <a:p>
            <a:pPr algn="ctr"/>
            <a:endParaRPr lang="en-GB" sz="2400" i="1" dirty="0" smtClean="0">
              <a:latin typeface="Comic Sans MS" pitchFamily="66" charset="0"/>
            </a:endParaRPr>
          </a:p>
          <a:p>
            <a:pPr algn="ctr"/>
            <a:endParaRPr lang="en-GB" sz="2400" i="1" dirty="0">
              <a:latin typeface="Comic Sans MS" pitchFamily="66" charset="0"/>
            </a:endParaRPr>
          </a:p>
          <a:p>
            <a:pPr algn="ctr"/>
            <a:endParaRPr lang="en-GB" sz="2400" i="1" dirty="0" smtClean="0">
              <a:latin typeface="Comic Sans MS" pitchFamily="66" charset="0"/>
            </a:endParaRPr>
          </a:p>
          <a:p>
            <a:pPr algn="ctr"/>
            <a:endParaRPr lang="en-GB" sz="2400" i="1" dirty="0">
              <a:latin typeface="Comic Sans MS" pitchFamily="66" charset="0"/>
            </a:endParaRPr>
          </a:p>
          <a:p>
            <a:pPr algn="ctr"/>
            <a:endParaRPr lang="en-GB" sz="2400" i="1" dirty="0" smtClean="0">
              <a:latin typeface="Comic Sans MS" pitchFamily="66" charset="0"/>
            </a:endParaRPr>
          </a:p>
          <a:p>
            <a:pPr algn="ctr"/>
            <a:endParaRPr lang="en-GB" sz="2400" i="1" dirty="0">
              <a:latin typeface="Comic Sans MS" pitchFamily="66" charset="0"/>
            </a:endParaRPr>
          </a:p>
          <a:p>
            <a:pPr algn="ctr"/>
            <a:endParaRPr lang="en-GB" sz="2400" i="1" dirty="0" smtClean="0">
              <a:latin typeface="Comic Sans MS" pitchFamily="66" charset="0"/>
            </a:endParaRPr>
          </a:p>
          <a:p>
            <a:pPr algn="ctr"/>
            <a:r>
              <a:rPr lang="en-GB" dirty="0" smtClean="0">
                <a:latin typeface="Comic Sans MS" pitchFamily="66" charset="0"/>
              </a:rPr>
              <a:t>Photos also need a caption underneath them. A caption is a short sentence explaining what is happening in the photograph.</a:t>
            </a:r>
            <a:endParaRPr lang="en-GB" i="1" dirty="0" smtClean="0">
              <a:latin typeface="Comic Sans MS" pitchFamily="66" charset="0"/>
            </a:endParaRPr>
          </a:p>
          <a:p>
            <a:pPr algn="ctr"/>
            <a:endParaRPr lang="en-GB" sz="2000" i="1" dirty="0" smtClean="0">
              <a:latin typeface="Comic Sans MS" pitchFamily="66" charset="0"/>
            </a:endParaRPr>
          </a:p>
          <a:p>
            <a:pPr algn="ctr"/>
            <a:endParaRPr lang="en-GB" sz="2000" i="1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314701"/>
            <a:ext cx="6048672" cy="270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1944216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Paragraphs help the reader clearly understand the information on the story. Each new paragraph should be given a </a:t>
            </a:r>
            <a:r>
              <a:rPr lang="en-GB" sz="2000" u="sng" dirty="0" smtClean="0">
                <a:latin typeface="Comic Sans MS" pitchFamily="66" charset="0"/>
              </a:rPr>
              <a:t>'subheading'</a:t>
            </a:r>
            <a:r>
              <a:rPr lang="en-GB" sz="2000" dirty="0" smtClean="0">
                <a:latin typeface="Comic Sans MS" pitchFamily="66" charset="0"/>
              </a:rPr>
              <a:t>. This is a very short title that tells the reader a little about what the paragraph is will about.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07704" y="188640"/>
            <a:ext cx="51125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PARAGRAPHS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1552575" cy="4078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979712" y="2348880"/>
            <a:ext cx="28083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What is the Family</a:t>
            </a:r>
          </a:p>
          <a:p>
            <a:r>
              <a:rPr lang="en-GB" sz="1400" b="1" dirty="0">
                <a:solidFill>
                  <a:srgbClr val="FF0000"/>
                </a:solidFill>
              </a:rPr>
              <a:t>Charter?</a:t>
            </a:r>
          </a:p>
          <a:p>
            <a:r>
              <a:rPr lang="en-GB" sz="1400" dirty="0"/>
              <a:t>Thomson Holidays want to</a:t>
            </a:r>
          </a:p>
          <a:p>
            <a:r>
              <a:rPr lang="en-GB" sz="1400" dirty="0"/>
              <a:t>work with kids across the country</a:t>
            </a:r>
          </a:p>
          <a:p>
            <a:r>
              <a:rPr lang="en-GB" sz="1400" dirty="0"/>
              <a:t>on a Family Charter. The Charter</a:t>
            </a:r>
          </a:p>
          <a:p>
            <a:r>
              <a:rPr lang="en-GB" sz="1400" dirty="0"/>
              <a:t>will involve parents and kids</a:t>
            </a:r>
          </a:p>
          <a:p>
            <a:r>
              <a:rPr lang="en-GB" sz="1400" dirty="0"/>
              <a:t>identifying the promises and</a:t>
            </a:r>
          </a:p>
          <a:p>
            <a:r>
              <a:rPr lang="en-GB" sz="1400" dirty="0"/>
              <a:t>rules that every family member</a:t>
            </a:r>
          </a:p>
          <a:p>
            <a:r>
              <a:rPr lang="en-GB" sz="1400" dirty="0"/>
              <a:t>should make to make sure they</a:t>
            </a:r>
          </a:p>
          <a:p>
            <a:r>
              <a:rPr lang="en-GB" sz="1400" dirty="0"/>
              <a:t>spend proper time together,</a:t>
            </a:r>
          </a:p>
          <a:p>
            <a:r>
              <a:rPr lang="en-GB" sz="1400" dirty="0"/>
              <a:t>whether it’s at home or on</a:t>
            </a:r>
          </a:p>
          <a:p>
            <a:r>
              <a:rPr lang="en-GB" sz="1400" dirty="0"/>
              <a:t>holiday. We want you to vote</a:t>
            </a:r>
          </a:p>
          <a:p>
            <a:r>
              <a:rPr lang="en-GB" sz="1400" dirty="0"/>
              <a:t>for rules for family holidays and</a:t>
            </a:r>
          </a:p>
          <a:p>
            <a:r>
              <a:rPr lang="en-GB" sz="1400" dirty="0"/>
              <a:t>breaks that everyone in the</a:t>
            </a:r>
          </a:p>
          <a:p>
            <a:r>
              <a:rPr lang="en-GB" sz="1400" dirty="0"/>
              <a:t>family must follow. For example,</a:t>
            </a:r>
          </a:p>
          <a:p>
            <a:r>
              <a:rPr lang="en-GB" sz="1400" dirty="0"/>
              <a:t>no mobile phones during</a:t>
            </a:r>
          </a:p>
          <a:p>
            <a:r>
              <a:rPr lang="en-GB" sz="1400" dirty="0"/>
              <a:t>mealtimes or promising to play a</a:t>
            </a:r>
          </a:p>
          <a:p>
            <a:r>
              <a:rPr lang="en-GB" sz="1400" dirty="0"/>
              <a:t>game together once a day.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148064" y="1988840"/>
            <a:ext cx="28620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All work and no play for</a:t>
            </a:r>
          </a:p>
          <a:p>
            <a:r>
              <a:rPr lang="en-GB" sz="1400" b="1" dirty="0">
                <a:solidFill>
                  <a:srgbClr val="FF0000"/>
                </a:solidFill>
              </a:rPr>
              <a:t>parents…</a:t>
            </a:r>
          </a:p>
          <a:p>
            <a:r>
              <a:rPr lang="en-GB" sz="1400" dirty="0"/>
              <a:t>Parents are working longer</a:t>
            </a:r>
          </a:p>
          <a:p>
            <a:r>
              <a:rPr lang="en-GB" sz="1400" dirty="0"/>
              <a:t>hours than ever before. They</a:t>
            </a:r>
          </a:p>
          <a:p>
            <a:r>
              <a:rPr lang="en-GB" sz="1400" dirty="0"/>
              <a:t>may have to stay late at work or</a:t>
            </a:r>
          </a:p>
          <a:p>
            <a:r>
              <a:rPr lang="en-GB" sz="1400" dirty="0"/>
              <a:t>continue working after they get</a:t>
            </a:r>
          </a:p>
          <a:p>
            <a:r>
              <a:rPr lang="en-GB" sz="1400" dirty="0"/>
              <a:t>home. A quarter of parents said</a:t>
            </a:r>
          </a:p>
          <a:p>
            <a:r>
              <a:rPr lang="en-GB" sz="1400" dirty="0"/>
              <a:t>that in an average week they</a:t>
            </a:r>
          </a:p>
          <a:p>
            <a:r>
              <a:rPr lang="en-GB" sz="1400" dirty="0"/>
              <a:t>spend less than an hour with</a:t>
            </a:r>
          </a:p>
          <a:p>
            <a:r>
              <a:rPr lang="en-GB" sz="1400" dirty="0"/>
              <a:t>their children, although almost</a:t>
            </a:r>
          </a:p>
          <a:p>
            <a:r>
              <a:rPr lang="en-GB" sz="1400" dirty="0"/>
              <a:t>half would like to spend more</a:t>
            </a:r>
          </a:p>
          <a:p>
            <a:r>
              <a:rPr lang="en-GB" sz="1400" dirty="0"/>
              <a:t>time together as a family.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20072" y="4611231"/>
            <a:ext cx="25020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Holidays = happy times</a:t>
            </a:r>
          </a:p>
          <a:p>
            <a:r>
              <a:rPr lang="en-GB" sz="1400" dirty="0"/>
              <a:t>A new all-party</a:t>
            </a:r>
          </a:p>
          <a:p>
            <a:r>
              <a:rPr lang="en-GB" sz="1400" dirty="0"/>
              <a:t>parliamentary group</a:t>
            </a:r>
          </a:p>
          <a:p>
            <a:r>
              <a:rPr lang="en-GB" sz="1400" dirty="0"/>
              <a:t>report called Giving</a:t>
            </a:r>
          </a:p>
          <a:p>
            <a:r>
              <a:rPr lang="en-GB" sz="1400" dirty="0" smtClean="0"/>
              <a:t>Britain </a:t>
            </a:r>
            <a:r>
              <a:rPr lang="en-GB" sz="1400" dirty="0"/>
              <a:t>a break, which</a:t>
            </a:r>
          </a:p>
          <a:p>
            <a:r>
              <a:rPr lang="en-GB" sz="1400" dirty="0"/>
              <a:t>is supported by</a:t>
            </a:r>
          </a:p>
          <a:p>
            <a:r>
              <a:rPr lang="en-GB" sz="1400" dirty="0"/>
              <a:t>the Family Holiday</a:t>
            </a:r>
          </a:p>
          <a:p>
            <a:r>
              <a:rPr lang="en-GB" sz="1400" dirty="0"/>
              <a:t>Association and</a:t>
            </a:r>
          </a:p>
          <a:p>
            <a:r>
              <a:rPr lang="en-GB" sz="1400" dirty="0"/>
              <a:t>Thomson Holidays,</a:t>
            </a:r>
          </a:p>
          <a:p>
            <a:r>
              <a:rPr lang="en-GB" sz="1400" dirty="0"/>
              <a:t>says that families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525963"/>
          </a:xfrm>
        </p:spPr>
        <p:txBody>
          <a:bodyPr/>
          <a:lstStyle/>
          <a:p>
            <a:r>
              <a:rPr lang="en-GB" dirty="0" smtClean="0"/>
              <a:t>Use the punctuation pyramid to spot the connectives....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 rot="20453133">
            <a:off x="1451438" y="3696333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792088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996952"/>
            <a:ext cx="4940052" cy="362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EXTRA! EXTRA! READ ALL ABOUT IT!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Newspapers have a range of features that attract the reader. In your plastic wallet you have some labels and some different parts of the newspaper.</a:t>
            </a:r>
          </a:p>
          <a:p>
            <a:pPr algn="ctr">
              <a:buNone/>
            </a:pPr>
            <a:r>
              <a:rPr lang="en-GB" u="sng" dirty="0" smtClean="0">
                <a:latin typeface="Comic Sans MS" pitchFamily="66" charset="0"/>
              </a:rPr>
              <a:t>TASK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Your job is to match the label to the different part of the newspaper!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You have 10-15 </a:t>
            </a:r>
            <a:r>
              <a:rPr lang="en-GB" dirty="0" err="1" smtClean="0">
                <a:latin typeface="Comic Sans MS" pitchFamily="66" charset="0"/>
              </a:rPr>
              <a:t>mins</a:t>
            </a:r>
            <a:r>
              <a:rPr lang="en-GB" dirty="0" smtClean="0">
                <a:latin typeface="Comic Sans MS" pitchFamily="66" charset="0"/>
              </a:rPr>
              <a:t> to complete the task</a:t>
            </a: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Headline!</a:t>
            </a:r>
          </a:p>
          <a:p>
            <a:endParaRPr lang="en-GB" dirty="0" smtClean="0"/>
          </a:p>
          <a:p>
            <a:r>
              <a:rPr lang="en-GB" dirty="0" smtClean="0"/>
              <a:t>5 W’s (Fancy Facts)</a:t>
            </a:r>
          </a:p>
          <a:p>
            <a:endParaRPr lang="en-GB" dirty="0" smtClean="0"/>
          </a:p>
          <a:p>
            <a:r>
              <a:rPr lang="en-GB" dirty="0" smtClean="0"/>
              <a:t>Quotes </a:t>
            </a:r>
          </a:p>
          <a:p>
            <a:endParaRPr lang="en-GB" dirty="0" smtClean="0"/>
          </a:p>
          <a:p>
            <a:r>
              <a:rPr lang="en-GB" dirty="0" smtClean="0"/>
              <a:t>Photographs &amp; captions</a:t>
            </a:r>
          </a:p>
          <a:p>
            <a:endParaRPr lang="en-GB" dirty="0" smtClean="0"/>
          </a:p>
          <a:p>
            <a:r>
              <a:rPr lang="en-GB" dirty="0" smtClean="0"/>
              <a:t>Paragraphs </a:t>
            </a:r>
          </a:p>
          <a:p>
            <a:endParaRPr lang="en-GB" dirty="0" smtClean="0"/>
          </a:p>
          <a:p>
            <a:r>
              <a:rPr lang="en-GB" dirty="0" smtClean="0"/>
              <a:t>Connectives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2" descr="C:\Users\Rachel\AppData\Local\Microsoft\Windows\Temporary Internet Files\Content.IE5\3PKA9G1R\MC90044136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844824"/>
            <a:ext cx="980728" cy="980728"/>
          </a:xfrm>
          <a:prstGeom prst="rect">
            <a:avLst/>
          </a:prstGeom>
          <a:noFill/>
        </p:spPr>
      </p:pic>
      <p:pic>
        <p:nvPicPr>
          <p:cNvPr id="5" name="Picture 3" descr="C:\Users\Rachel\AppData\Local\Microsoft\Windows\Temporary Internet Files\Content.IE5\3PKA9G1R\MC9004339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636912"/>
            <a:ext cx="922412" cy="922412"/>
          </a:xfrm>
          <a:prstGeom prst="rect">
            <a:avLst/>
          </a:prstGeom>
          <a:noFill/>
        </p:spPr>
      </p:pic>
      <p:pic>
        <p:nvPicPr>
          <p:cNvPr id="6" name="Picture 4" descr="C:\Users\Rachel\AppData\Local\Microsoft\Windows\Temporary Internet Files\Content.IE5\3PKA9G1R\MC90043394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212976"/>
            <a:ext cx="1080120" cy="108012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4365104"/>
            <a:ext cx="675511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5229200"/>
            <a:ext cx="1379632" cy="1012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Rachel\AppData\Local\Microsoft\Windows\Temporary Internet Files\Content.IE5\ALJPYRMW\MC910227478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196752"/>
            <a:ext cx="683599" cy="6768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EXTENSION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On your table you have a selection of newspapers. 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In pairs or as a table choose an interesting news report/picture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Read it and then think about how you might explain what it is about in 5 to 6 words 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To help you, think about the main points of the article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8"/>
            <a:ext cx="8579296" cy="525658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Have we achieved the LO and SC?</a:t>
            </a:r>
          </a:p>
          <a:p>
            <a:pPr algn="ctr">
              <a:buNone/>
            </a:pP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LO</a:t>
            </a:r>
            <a:r>
              <a:rPr lang="en-GB" sz="2000" i="1" dirty="0" smtClean="0">
                <a:solidFill>
                  <a:schemeClr val="tx1"/>
                </a:solidFill>
                <a:latin typeface="Comic Sans MS" pitchFamily="66" charset="0"/>
              </a:rPr>
              <a:t>: I can identify key features of a newspaper</a:t>
            </a:r>
          </a:p>
          <a:p>
            <a:pPr algn="ctr">
              <a:buNone/>
            </a:pPr>
            <a:r>
              <a:rPr lang="en-GB" sz="2000" u="sng" dirty="0" smtClean="0">
                <a:solidFill>
                  <a:schemeClr val="tx1"/>
                </a:solidFill>
                <a:latin typeface="Comic Sans MS" pitchFamily="66" charset="0"/>
              </a:rPr>
              <a:t>Success Criteria;</a:t>
            </a:r>
          </a:p>
          <a:p>
            <a:pPr algn="ctr"/>
            <a:r>
              <a:rPr lang="en-GB" sz="2000" i="1" dirty="0" smtClean="0">
                <a:solidFill>
                  <a:schemeClr val="tx1"/>
                </a:solidFill>
                <a:latin typeface="Comic Sans MS" pitchFamily="66" charset="0"/>
              </a:rPr>
              <a:t>I understand the purpose of a each feature</a:t>
            </a:r>
          </a:p>
          <a:p>
            <a:pPr algn="ctr"/>
            <a:r>
              <a:rPr lang="en-GB" sz="2000" i="1" dirty="0" smtClean="0">
                <a:solidFill>
                  <a:schemeClr val="tx1"/>
                </a:solidFill>
                <a:latin typeface="Comic Sans MS" pitchFamily="66" charset="0"/>
              </a:rPr>
              <a:t>I know the order each feature comes in</a:t>
            </a:r>
          </a:p>
          <a:p>
            <a:pPr algn="ctr"/>
            <a:r>
              <a:rPr lang="en-GB" sz="2000" i="1" dirty="0" smtClean="0">
                <a:solidFill>
                  <a:schemeClr val="tx1"/>
                </a:solidFill>
                <a:latin typeface="Comic Sans MS" pitchFamily="66" charset="0"/>
              </a:rPr>
              <a:t>I can explain what each feature means </a:t>
            </a:r>
          </a:p>
          <a:p>
            <a:pPr>
              <a:buNone/>
            </a:pPr>
            <a:endParaRPr lang="en-GB" sz="2000" u="sng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u="sng" dirty="0" smtClean="0">
                <a:latin typeface="Comic Sans MS" pitchFamily="66" charset="0"/>
              </a:rPr>
              <a:t>Questions </a:t>
            </a:r>
            <a:endParaRPr lang="en-GB" sz="2000" u="sng" dirty="0"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is a headline?</a:t>
            </a:r>
          </a:p>
          <a:p>
            <a:r>
              <a:rPr lang="en-GB" sz="2000" dirty="0" smtClean="0">
                <a:latin typeface="Comic Sans MS" pitchFamily="66" charset="0"/>
              </a:rPr>
              <a:t>What are the 5 </a:t>
            </a:r>
            <a:r>
              <a:rPr lang="en-GB" sz="2000" dirty="0" err="1" smtClean="0">
                <a:latin typeface="Comic Sans MS" pitchFamily="66" charset="0"/>
              </a:rPr>
              <a:t>w’s</a:t>
            </a:r>
            <a:r>
              <a:rPr lang="en-GB" sz="2000" dirty="0" smtClean="0">
                <a:latin typeface="Comic Sans MS" pitchFamily="66" charset="0"/>
              </a:rPr>
              <a:t> ? </a:t>
            </a:r>
          </a:p>
          <a:p>
            <a:r>
              <a:rPr lang="en-GB" sz="2000" dirty="0" smtClean="0">
                <a:latin typeface="Comic Sans MS" pitchFamily="66" charset="0"/>
              </a:rPr>
              <a:t>Where will you find them in the Newspaper?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is a caption?</a:t>
            </a:r>
          </a:p>
          <a:p>
            <a:r>
              <a:rPr lang="en-GB" sz="2000" dirty="0" smtClean="0">
                <a:latin typeface="Comic Sans MS" pitchFamily="66" charset="0"/>
              </a:rPr>
              <a:t>Give me an example of a connective.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do subtitles do? </a:t>
            </a:r>
          </a:p>
          <a:p>
            <a:pPr algn="ctr"/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3347864" y="188640"/>
            <a:ext cx="2362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Plenary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218" name="Picture 2" descr="C:\Users\Rachel\AppData\Local\Microsoft\Windows\Temporary Internet Files\Content.IE5\HXM2U0AM\MC90043254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428" y="1772816"/>
            <a:ext cx="1828572" cy="1828572"/>
          </a:xfrm>
          <a:prstGeom prst="rect">
            <a:avLst/>
          </a:prstGeom>
          <a:noFill/>
        </p:spPr>
      </p:pic>
      <p:pic>
        <p:nvPicPr>
          <p:cNvPr id="6" name="Picture 2" descr="C:\Users\Rachel\AppData\Local\Microsoft\Windows\Temporary Internet Files\Content.IE5\HXM2U0AM\MC90043254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1828572" cy="18285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818</Words>
  <Application>Microsoft Office PowerPoint</Application>
  <PresentationFormat>On-screen Show (4:3)</PresentationFormat>
  <Paragraphs>150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EXTRA! EXTRA! READ ALL ABOUT IT!  Class 3 become fantastic feature spotters!!</vt:lpstr>
      <vt:lpstr> </vt:lpstr>
      <vt:lpstr> </vt:lpstr>
      <vt:lpstr> </vt:lpstr>
      <vt:lpstr> </vt:lpstr>
      <vt:lpstr> </vt:lpstr>
      <vt:lpstr> </vt:lpstr>
      <vt:lpstr>EXTRA! EXTRA! READ ALL ABOUT IT!</vt:lpstr>
      <vt:lpstr>FEATURES</vt:lpstr>
      <vt:lpstr>EXTENSION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22nd November 2011</dc:title>
  <dc:creator>Rachel</dc:creator>
  <cp:lastModifiedBy>HallV</cp:lastModifiedBy>
  <cp:revision>5</cp:revision>
  <dcterms:created xsi:type="dcterms:W3CDTF">2011-11-17T16:32:09Z</dcterms:created>
  <dcterms:modified xsi:type="dcterms:W3CDTF">2022-02-02T07:53:34Z</dcterms:modified>
</cp:coreProperties>
</file>