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8" r:id="rId3"/>
    <p:sldId id="259" r:id="rId4"/>
    <p:sldId id="264" r:id="rId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B996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69" d="100"/>
          <a:sy n="69" d="100"/>
        </p:scale>
        <p:origin x="1416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404EF-6178-FF4F-8F47-C2083F1878E7}" type="datetimeFigureOut">
              <a:rPr lang="en-US" smtClean="0"/>
              <a:t>5/29/2020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27E16-7559-7345-B99F-35897ADC17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53465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404EF-6178-FF4F-8F47-C2083F1878E7}" type="datetimeFigureOut">
              <a:rPr lang="en-US" smtClean="0"/>
              <a:t>5/29/2020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27E16-7559-7345-B99F-35897ADC17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41898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404EF-6178-FF4F-8F47-C2083F1878E7}" type="datetimeFigureOut">
              <a:rPr lang="en-US" smtClean="0"/>
              <a:t>5/29/2020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27E16-7559-7345-B99F-35897ADC17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7855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404EF-6178-FF4F-8F47-C2083F1878E7}" type="datetimeFigureOut">
              <a:rPr lang="en-US" smtClean="0"/>
              <a:t>5/29/2020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27E16-7559-7345-B99F-35897ADC17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4895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404EF-6178-FF4F-8F47-C2083F1878E7}" type="datetimeFigureOut">
              <a:rPr lang="en-US" smtClean="0"/>
              <a:t>5/29/2020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27E16-7559-7345-B99F-35897ADC17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88839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404EF-6178-FF4F-8F47-C2083F1878E7}" type="datetimeFigureOut">
              <a:rPr lang="en-US" smtClean="0"/>
              <a:t>5/29/2020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27E16-7559-7345-B99F-35897ADC17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1244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404EF-6178-FF4F-8F47-C2083F1878E7}" type="datetimeFigureOut">
              <a:rPr lang="en-US" smtClean="0"/>
              <a:t>5/29/2020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27E16-7559-7345-B99F-35897ADC17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93411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404EF-6178-FF4F-8F47-C2083F1878E7}" type="datetimeFigureOut">
              <a:rPr lang="en-US" smtClean="0"/>
              <a:t>5/29/2020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27E16-7559-7345-B99F-35897ADC17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88386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404EF-6178-FF4F-8F47-C2083F1878E7}" type="datetimeFigureOut">
              <a:rPr lang="en-US" smtClean="0"/>
              <a:t>5/29/2020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27E16-7559-7345-B99F-35897ADC17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26384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404EF-6178-FF4F-8F47-C2083F1878E7}" type="datetimeFigureOut">
              <a:rPr lang="en-US" smtClean="0"/>
              <a:t>5/29/2020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27E16-7559-7345-B99F-35897ADC17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0494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404EF-6178-FF4F-8F47-C2083F1878E7}" type="datetimeFigureOut">
              <a:rPr lang="en-US" smtClean="0"/>
              <a:t>5/29/2020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27E16-7559-7345-B99F-35897ADC17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47595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7404EF-6178-FF4F-8F47-C2083F1878E7}" type="datetimeFigureOut">
              <a:rPr lang="en-US" smtClean="0"/>
              <a:t>5/29/2020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527E16-7559-7345-B99F-35897ADC17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39311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2.jpg"/><Relationship Id="rId3" Type="http://schemas.openxmlformats.org/officeDocument/2006/relationships/image" Target="../media/image4.jpg"/><Relationship Id="rId7" Type="http://schemas.openxmlformats.org/officeDocument/2006/relationships/image" Target="../media/image8.jpg"/><Relationship Id="rId12" Type="http://schemas.openxmlformats.org/officeDocument/2006/relationships/image" Target="../media/image13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g"/><Relationship Id="rId11" Type="http://schemas.openxmlformats.org/officeDocument/2006/relationships/image" Target="../media/image12.gif"/><Relationship Id="rId5" Type="http://schemas.openxmlformats.org/officeDocument/2006/relationships/image" Target="../media/image6.gif"/><Relationship Id="rId10" Type="http://schemas.openxmlformats.org/officeDocument/2006/relationships/image" Target="../media/image11.jpg"/><Relationship Id="rId4" Type="http://schemas.openxmlformats.org/officeDocument/2006/relationships/image" Target="../media/image5.jpg"/><Relationship Id="rId9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g"/><Relationship Id="rId5" Type="http://schemas.openxmlformats.org/officeDocument/2006/relationships/image" Target="../media/image15.pn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308304" y="0"/>
            <a:ext cx="1835696" cy="6858000"/>
          </a:xfrm>
          <a:prstGeom prst="rect">
            <a:avLst/>
          </a:prstGeom>
          <a:solidFill>
            <a:srgbClr val="49796C"/>
          </a:solidFill>
          <a:ln>
            <a:solidFill>
              <a:srgbClr val="49796C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ounded Rectangle 4"/>
          <p:cNvSpPr/>
          <p:nvPr/>
        </p:nvSpPr>
        <p:spPr>
          <a:xfrm>
            <a:off x="7537648" y="2698751"/>
            <a:ext cx="1397690" cy="375922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7567530" y="2755873"/>
            <a:ext cx="1397690" cy="3600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u="sng" dirty="0" smtClean="0"/>
              <a:t>Lesson Objectives</a:t>
            </a:r>
            <a:endParaRPr lang="en-GB" sz="1200" b="1" u="sng" dirty="0"/>
          </a:p>
          <a:p>
            <a:endParaRPr lang="en-GB" sz="1200" dirty="0" smtClean="0"/>
          </a:p>
          <a:p>
            <a:pPr marL="171450" indent="-171450">
              <a:buFont typeface="Wingdings" charset="2"/>
              <a:buChar char="v"/>
            </a:pPr>
            <a:r>
              <a:rPr lang="en-GB" sz="1200" dirty="0" smtClean="0"/>
              <a:t>Discuss and explain why life might be a journey and what is a rite of passage.</a:t>
            </a:r>
          </a:p>
          <a:p>
            <a:endParaRPr lang="en-GB" sz="1200" dirty="0" smtClean="0"/>
          </a:p>
          <a:p>
            <a:pPr marL="171450" indent="-171450">
              <a:buFont typeface="Wingdings" charset="2"/>
              <a:buChar char="v"/>
            </a:pPr>
            <a:r>
              <a:rPr lang="en-GB" sz="1200" dirty="0" smtClean="0"/>
              <a:t>Examine how rites of passage affect everyone.</a:t>
            </a:r>
            <a:endParaRPr lang="en-GB" sz="1200" dirty="0"/>
          </a:p>
          <a:p>
            <a:endParaRPr lang="en-GB" sz="1200" dirty="0"/>
          </a:p>
          <a:p>
            <a:pPr marL="171450" indent="-171450">
              <a:buFont typeface="Wingdings" charset="2"/>
              <a:buChar char="v"/>
            </a:pPr>
            <a:r>
              <a:rPr lang="en-GB" sz="1200" dirty="0" smtClean="0"/>
              <a:t>Interpret the connection between significant events and religious belief.</a:t>
            </a:r>
          </a:p>
        </p:txBody>
      </p:sp>
      <p:sp>
        <p:nvSpPr>
          <p:cNvPr id="12" name="Title 2"/>
          <p:cNvSpPr txBox="1">
            <a:spLocks/>
          </p:cNvSpPr>
          <p:nvPr/>
        </p:nvSpPr>
        <p:spPr>
          <a:xfrm>
            <a:off x="107504" y="116632"/>
            <a:ext cx="6984776" cy="1080120"/>
          </a:xfrm>
          <a:prstGeom prst="rect">
            <a:avLst/>
          </a:prstGeom>
          <a:solidFill>
            <a:srgbClr val="49796C"/>
          </a:solidFill>
          <a:ln>
            <a:solidFill>
              <a:srgbClr val="49796C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5400" dirty="0" smtClean="0">
                <a:solidFill>
                  <a:schemeClr val="bg1"/>
                </a:solidFill>
              </a:rPr>
              <a:t>What do you think?</a:t>
            </a:r>
            <a:endParaRPr lang="en-GB" sz="5400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556602" y="3737486"/>
            <a:ext cx="5236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/>
              <a:t>RIP</a:t>
            </a:r>
            <a:endParaRPr lang="en-US" sz="1000" dirty="0"/>
          </a:p>
        </p:txBody>
      </p:sp>
      <p:sp>
        <p:nvSpPr>
          <p:cNvPr id="9" name="Rectangle 8"/>
          <p:cNvSpPr/>
          <p:nvPr/>
        </p:nvSpPr>
        <p:spPr>
          <a:xfrm>
            <a:off x="107504" y="1293733"/>
            <a:ext cx="6984776" cy="1073349"/>
          </a:xfrm>
          <a:prstGeom prst="rect">
            <a:avLst/>
          </a:prstGeom>
          <a:solidFill>
            <a:srgbClr val="0F9588"/>
          </a:solidFill>
          <a:ln>
            <a:solidFill>
              <a:srgbClr val="0F95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107504" y="2623594"/>
            <a:ext cx="2232248" cy="2088232"/>
          </a:xfrm>
          <a:prstGeom prst="roundRect">
            <a:avLst/>
          </a:prstGeom>
          <a:solidFill>
            <a:srgbClr val="0F9588"/>
          </a:solidFill>
          <a:ln>
            <a:solidFill>
              <a:srgbClr val="0F95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ounded Rectangle 10"/>
          <p:cNvSpPr/>
          <p:nvPr/>
        </p:nvSpPr>
        <p:spPr>
          <a:xfrm>
            <a:off x="2483768" y="2627538"/>
            <a:ext cx="2232248" cy="2088232"/>
          </a:xfrm>
          <a:prstGeom prst="roundRect">
            <a:avLst/>
          </a:prstGeom>
          <a:solidFill>
            <a:srgbClr val="0F9588"/>
          </a:solidFill>
          <a:ln>
            <a:solidFill>
              <a:srgbClr val="0F95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ounded Rectangle 12"/>
          <p:cNvSpPr/>
          <p:nvPr/>
        </p:nvSpPr>
        <p:spPr>
          <a:xfrm>
            <a:off x="4860032" y="2627538"/>
            <a:ext cx="2232248" cy="2088232"/>
          </a:xfrm>
          <a:prstGeom prst="roundRect">
            <a:avLst/>
          </a:prstGeom>
          <a:solidFill>
            <a:srgbClr val="0F9588"/>
          </a:solidFill>
          <a:ln>
            <a:solidFill>
              <a:srgbClr val="0F95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251520" y="1242830"/>
            <a:ext cx="662473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 smtClean="0">
                <a:solidFill>
                  <a:schemeClr val="bg1"/>
                </a:solidFill>
              </a:rPr>
              <a:t>Complete the sentence: ‘Life is like a journey because …’</a:t>
            </a:r>
            <a:endParaRPr lang="en-GB" sz="3200" b="1" dirty="0">
              <a:solidFill>
                <a:schemeClr val="bg1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8756" y="2767610"/>
            <a:ext cx="16561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u="sng" dirty="0" smtClean="0">
                <a:solidFill>
                  <a:srgbClr val="FFFFFF"/>
                </a:solidFill>
              </a:rPr>
              <a:t>THINK</a:t>
            </a:r>
            <a:endParaRPr lang="en-GB" sz="2000" b="1" u="sng" dirty="0">
              <a:solidFill>
                <a:srgbClr val="FFFFFF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663788" y="2767610"/>
            <a:ext cx="1800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u="sng" dirty="0" smtClean="0">
                <a:solidFill>
                  <a:srgbClr val="FFFFFF"/>
                </a:solidFill>
              </a:rPr>
              <a:t>PAIR</a:t>
            </a:r>
            <a:endParaRPr lang="en-GB" sz="2000" b="1" u="sng" dirty="0">
              <a:solidFill>
                <a:srgbClr val="FFFFFF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148064" y="2767610"/>
            <a:ext cx="16561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u="sng" dirty="0" smtClean="0">
                <a:solidFill>
                  <a:srgbClr val="FFFFFF"/>
                </a:solidFill>
              </a:rPr>
              <a:t>SHARE</a:t>
            </a:r>
            <a:endParaRPr lang="en-GB" sz="2000" b="1" u="sng" dirty="0">
              <a:solidFill>
                <a:srgbClr val="FFFFFF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51520" y="3167720"/>
            <a:ext cx="194421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>
                <a:solidFill>
                  <a:srgbClr val="FFFFFF"/>
                </a:solidFill>
                <a:latin typeface="Calibri" pitchFamily="34" charset="0"/>
              </a:rPr>
              <a:t>Think of your reasons</a:t>
            </a:r>
          </a:p>
          <a:p>
            <a:pPr algn="ctr"/>
            <a:r>
              <a:rPr lang="en-GB" b="1" dirty="0" smtClean="0">
                <a:solidFill>
                  <a:srgbClr val="FFFFFF"/>
                </a:solidFill>
                <a:latin typeface="Calibri" pitchFamily="34" charset="0"/>
              </a:rPr>
              <a:t>and complete the sentence.</a:t>
            </a:r>
          </a:p>
          <a:p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663788" y="3167720"/>
            <a:ext cx="190821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u="sng" dirty="0" smtClean="0">
                <a:solidFill>
                  <a:srgbClr val="FFFFFF"/>
                </a:solidFill>
              </a:rPr>
              <a:t>2 minutes</a:t>
            </a:r>
          </a:p>
          <a:p>
            <a:pPr algn="ctr"/>
            <a:r>
              <a:rPr lang="en-GB" b="1" dirty="0" smtClean="0">
                <a:solidFill>
                  <a:srgbClr val="FFFFFF"/>
                </a:solidFill>
                <a:latin typeface="Calibri" pitchFamily="34" charset="0"/>
              </a:rPr>
              <a:t>In groups of two,</a:t>
            </a:r>
          </a:p>
          <a:p>
            <a:pPr algn="ctr"/>
            <a:r>
              <a:rPr lang="en-GB" b="1" dirty="0" smtClean="0">
                <a:solidFill>
                  <a:srgbClr val="FFFFFF"/>
                </a:solidFill>
                <a:latin typeface="Calibri" pitchFamily="34" charset="0"/>
              </a:rPr>
              <a:t>discuss the reasons</a:t>
            </a:r>
          </a:p>
          <a:p>
            <a:pPr algn="ctr"/>
            <a:r>
              <a:rPr lang="en-GB" b="1" dirty="0" smtClean="0">
                <a:solidFill>
                  <a:srgbClr val="FFFFFF"/>
                </a:solidFill>
                <a:latin typeface="Calibri" pitchFamily="34" charset="0"/>
              </a:rPr>
              <a:t> for your view</a:t>
            </a:r>
            <a:r>
              <a:rPr lang="en-GB" sz="1400" b="1" dirty="0" smtClean="0">
                <a:latin typeface="Calibri" pitchFamily="34" charset="0"/>
              </a:rPr>
              <a:t>.</a:t>
            </a:r>
          </a:p>
          <a:p>
            <a:endParaRPr lang="en-GB" dirty="0"/>
          </a:p>
        </p:txBody>
      </p:sp>
      <p:sp>
        <p:nvSpPr>
          <p:cNvPr id="21" name="TextBox 20"/>
          <p:cNvSpPr txBox="1"/>
          <p:nvPr/>
        </p:nvSpPr>
        <p:spPr>
          <a:xfrm>
            <a:off x="5004048" y="3167720"/>
            <a:ext cx="194421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>
                <a:solidFill>
                  <a:srgbClr val="FFFFFF"/>
                </a:solidFill>
                <a:latin typeface="Calibri" pitchFamily="34" charset="0"/>
              </a:rPr>
              <a:t>Be prepared to share</a:t>
            </a:r>
          </a:p>
          <a:p>
            <a:pPr algn="ctr"/>
            <a:r>
              <a:rPr lang="en-GB" b="1" dirty="0" smtClean="0">
                <a:solidFill>
                  <a:srgbClr val="FFFFFF"/>
                </a:solidFill>
                <a:latin typeface="Calibri" pitchFamily="34" charset="0"/>
              </a:rPr>
              <a:t>your ideas with the</a:t>
            </a:r>
          </a:p>
          <a:p>
            <a:pPr algn="ctr"/>
            <a:r>
              <a:rPr lang="en-GB" b="1" dirty="0" smtClean="0">
                <a:solidFill>
                  <a:srgbClr val="FFFFFF"/>
                </a:solidFill>
                <a:latin typeface="Calibri" pitchFamily="34" charset="0"/>
              </a:rPr>
              <a:t>whole class</a:t>
            </a:r>
          </a:p>
          <a:p>
            <a:endParaRPr lang="en-GB" dirty="0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4082" y="4715770"/>
            <a:ext cx="2616804" cy="2143552"/>
          </a:xfrm>
          <a:prstGeom prst="rect">
            <a:avLst/>
          </a:prstGeom>
        </p:spPr>
      </p:pic>
      <p:pic>
        <p:nvPicPr>
          <p:cNvPr id="23" name="Picture 22" descr="Journey-of-Life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0624" y="116631"/>
            <a:ext cx="1473124" cy="23421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339439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"/>
          <p:cNvSpPr txBox="1">
            <a:spLocks/>
          </p:cNvSpPr>
          <p:nvPr/>
        </p:nvSpPr>
        <p:spPr>
          <a:xfrm>
            <a:off x="107504" y="116632"/>
            <a:ext cx="6984776" cy="1080120"/>
          </a:xfrm>
          <a:prstGeom prst="rect">
            <a:avLst/>
          </a:prstGeom>
          <a:solidFill>
            <a:srgbClr val="49796C"/>
          </a:solidFill>
          <a:ln>
            <a:solidFill>
              <a:srgbClr val="49796C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5400" dirty="0" smtClean="0">
                <a:solidFill>
                  <a:schemeClr val="bg1"/>
                </a:solidFill>
              </a:rPr>
              <a:t>My Journey</a:t>
            </a:r>
            <a:endParaRPr lang="en-GB" sz="5400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308304" y="0"/>
            <a:ext cx="1835696" cy="6858000"/>
          </a:xfrm>
          <a:prstGeom prst="rect">
            <a:avLst/>
          </a:prstGeom>
          <a:solidFill>
            <a:srgbClr val="49796C"/>
          </a:solidFill>
          <a:ln>
            <a:solidFill>
              <a:srgbClr val="49796C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7537648" y="2698751"/>
            <a:ext cx="1397690" cy="375922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7567530" y="2755873"/>
            <a:ext cx="1397690" cy="3600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u="sng" dirty="0" smtClean="0"/>
              <a:t>Lesson Objectives</a:t>
            </a:r>
            <a:endParaRPr lang="en-GB" sz="1200" b="1" u="sng" dirty="0"/>
          </a:p>
          <a:p>
            <a:endParaRPr lang="en-GB" sz="1200" dirty="0" smtClean="0"/>
          </a:p>
          <a:p>
            <a:pPr marL="171450" indent="-171450">
              <a:buFont typeface="Wingdings" charset="2"/>
              <a:buChar char="v"/>
            </a:pPr>
            <a:r>
              <a:rPr lang="en-GB" sz="1200" dirty="0" smtClean="0"/>
              <a:t>Discuss and explain why life might be a journey and what is a rite of passage.</a:t>
            </a:r>
          </a:p>
          <a:p>
            <a:endParaRPr lang="en-GB" sz="1200" dirty="0" smtClean="0"/>
          </a:p>
          <a:p>
            <a:pPr marL="171450" indent="-171450">
              <a:buFont typeface="Wingdings" charset="2"/>
              <a:buChar char="v"/>
            </a:pPr>
            <a:r>
              <a:rPr lang="en-GB" sz="1200" dirty="0" smtClean="0"/>
              <a:t>Examine how rites of passage affect everyone.</a:t>
            </a:r>
            <a:endParaRPr lang="en-GB" sz="1200" dirty="0"/>
          </a:p>
          <a:p>
            <a:endParaRPr lang="en-GB" sz="1200" dirty="0"/>
          </a:p>
          <a:p>
            <a:pPr marL="171450" indent="-171450">
              <a:buFont typeface="Wingdings" charset="2"/>
              <a:buChar char="v"/>
            </a:pPr>
            <a:r>
              <a:rPr lang="en-GB" sz="1200" dirty="0" smtClean="0"/>
              <a:t>Interpret the connection between significant events and religious belief.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30528" y="1405810"/>
            <a:ext cx="841375" cy="746125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130528" y="2320210"/>
            <a:ext cx="841375" cy="746125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130528" y="3256835"/>
            <a:ext cx="841375" cy="746125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/>
          <p:cNvSpPr/>
          <p:nvPr/>
        </p:nvSpPr>
        <p:spPr>
          <a:xfrm>
            <a:off x="1124303" y="3256835"/>
            <a:ext cx="841375" cy="746125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2118078" y="3256835"/>
            <a:ext cx="841375" cy="746125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>
            <a:off x="2118078" y="4155360"/>
            <a:ext cx="841375" cy="746125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/>
          <p:cNvSpPr/>
          <p:nvPr/>
        </p:nvSpPr>
        <p:spPr>
          <a:xfrm>
            <a:off x="2118078" y="5053885"/>
            <a:ext cx="841375" cy="746125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/>
          <p:cNvSpPr/>
          <p:nvPr/>
        </p:nvSpPr>
        <p:spPr>
          <a:xfrm>
            <a:off x="2153192" y="5933360"/>
            <a:ext cx="841375" cy="746125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3111853" y="5952410"/>
            <a:ext cx="841375" cy="746125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/>
          <p:cNvSpPr/>
          <p:nvPr/>
        </p:nvSpPr>
        <p:spPr>
          <a:xfrm>
            <a:off x="4105628" y="4155360"/>
            <a:ext cx="841375" cy="746125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/>
          <p:cNvSpPr/>
          <p:nvPr/>
        </p:nvSpPr>
        <p:spPr>
          <a:xfrm>
            <a:off x="4105628" y="3256835"/>
            <a:ext cx="841375" cy="746125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/>
          <p:cNvSpPr/>
          <p:nvPr/>
        </p:nvSpPr>
        <p:spPr>
          <a:xfrm>
            <a:off x="4105628" y="2320210"/>
            <a:ext cx="841375" cy="746125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/>
          <p:cNvSpPr/>
          <p:nvPr/>
        </p:nvSpPr>
        <p:spPr>
          <a:xfrm>
            <a:off x="5099403" y="2320210"/>
            <a:ext cx="841375" cy="746125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/>
          <p:cNvSpPr/>
          <p:nvPr/>
        </p:nvSpPr>
        <p:spPr>
          <a:xfrm>
            <a:off x="6093178" y="2320210"/>
            <a:ext cx="841375" cy="746125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/>
          <p:cNvSpPr/>
          <p:nvPr/>
        </p:nvSpPr>
        <p:spPr>
          <a:xfrm>
            <a:off x="6093178" y="3256835"/>
            <a:ext cx="841375" cy="746125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>
            <a:off x="6093178" y="4155360"/>
            <a:ext cx="841375" cy="746125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" name="Picture 29" descr="119714836747695905kotik_baby_02.svg.hi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805" y="1567487"/>
            <a:ext cx="804596" cy="560779"/>
          </a:xfrm>
          <a:prstGeom prst="rect">
            <a:avLst/>
          </a:prstGeom>
        </p:spPr>
      </p:pic>
      <p:sp>
        <p:nvSpPr>
          <p:cNvPr id="3" name="Oval Callout 2"/>
          <p:cNvSpPr/>
          <p:nvPr/>
        </p:nvSpPr>
        <p:spPr>
          <a:xfrm>
            <a:off x="1124303" y="1405810"/>
            <a:ext cx="2415746" cy="722456"/>
          </a:xfrm>
          <a:prstGeom prst="wedgeEllipseCallout">
            <a:avLst>
              <a:gd name="adj1" fmla="val -52376"/>
              <a:gd name="adj2" fmla="val -21530"/>
            </a:avLst>
          </a:prstGeom>
          <a:solidFill>
            <a:srgbClr val="FFFFFF"/>
          </a:solidFill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310628" y="1567487"/>
            <a:ext cx="213483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Born in 1989 in Cambridge</a:t>
            </a:r>
            <a:endParaRPr lang="en-US" sz="1400" dirty="0"/>
          </a:p>
        </p:txBody>
      </p:sp>
      <p:pic>
        <p:nvPicPr>
          <p:cNvPr id="6" name="Picture 5" descr="penny-crayon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527" y="3256835"/>
            <a:ext cx="841375" cy="746125"/>
          </a:xfrm>
          <a:prstGeom prst="rect">
            <a:avLst/>
          </a:prstGeom>
        </p:spPr>
      </p:pic>
      <p:sp>
        <p:nvSpPr>
          <p:cNvPr id="31" name="Oval Callout 30"/>
          <p:cNvSpPr/>
          <p:nvPr/>
        </p:nvSpPr>
        <p:spPr>
          <a:xfrm>
            <a:off x="155804" y="4357138"/>
            <a:ext cx="2539417" cy="878083"/>
          </a:xfrm>
          <a:prstGeom prst="wedgeEllipseCallout">
            <a:avLst>
              <a:gd name="adj1" fmla="val -29011"/>
              <a:gd name="adj2" fmla="val -113331"/>
            </a:avLst>
          </a:prstGeom>
          <a:solidFill>
            <a:srgbClr val="FFFFFF"/>
          </a:solidFill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564443" y="4459111"/>
            <a:ext cx="18908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I went to Ramsey Spinning Infants School</a:t>
            </a:r>
            <a:endParaRPr lang="en-US" sz="1400" dirty="0"/>
          </a:p>
        </p:txBody>
      </p:sp>
      <p:pic>
        <p:nvPicPr>
          <p:cNvPr id="32" name="Picture 31" descr="baptism_pic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528" y="2326144"/>
            <a:ext cx="841376" cy="740191"/>
          </a:xfrm>
          <a:prstGeom prst="rect">
            <a:avLst/>
          </a:prstGeom>
        </p:spPr>
      </p:pic>
      <p:sp>
        <p:nvSpPr>
          <p:cNvPr id="33" name="Oval Callout 32"/>
          <p:cNvSpPr/>
          <p:nvPr/>
        </p:nvSpPr>
        <p:spPr>
          <a:xfrm>
            <a:off x="1247459" y="2320210"/>
            <a:ext cx="2415746" cy="722456"/>
          </a:xfrm>
          <a:prstGeom prst="wedgeEllipseCallout">
            <a:avLst>
              <a:gd name="adj1" fmla="val -69573"/>
              <a:gd name="adj2" fmla="val -6744"/>
            </a:avLst>
          </a:prstGeom>
          <a:solidFill>
            <a:srgbClr val="FFFFFF"/>
          </a:solidFill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TextBox 33"/>
          <p:cNvSpPr txBox="1"/>
          <p:nvPr/>
        </p:nvSpPr>
        <p:spPr>
          <a:xfrm>
            <a:off x="1304315" y="2432026"/>
            <a:ext cx="23277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/>
              <a:t>I was baptised but never confirmed.</a:t>
            </a:r>
            <a:endParaRPr lang="en-US" sz="1400" dirty="0"/>
          </a:p>
        </p:txBody>
      </p:sp>
      <p:pic>
        <p:nvPicPr>
          <p:cNvPr id="35" name="Picture 34" descr="School20Bus20-20Cartoon207.98163047_std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4607" y="3256835"/>
            <a:ext cx="824846" cy="746125"/>
          </a:xfrm>
          <a:prstGeom prst="rect">
            <a:avLst/>
          </a:prstGeom>
        </p:spPr>
      </p:pic>
      <p:sp>
        <p:nvSpPr>
          <p:cNvPr id="36" name="Oval Callout 35"/>
          <p:cNvSpPr/>
          <p:nvPr/>
        </p:nvSpPr>
        <p:spPr>
          <a:xfrm>
            <a:off x="3065033" y="3209073"/>
            <a:ext cx="2155737" cy="946287"/>
          </a:xfrm>
          <a:prstGeom prst="wedgeEllipseCallout">
            <a:avLst>
              <a:gd name="adj1" fmla="val -57554"/>
              <a:gd name="adj2" fmla="val -32050"/>
            </a:avLst>
          </a:prstGeom>
          <a:solidFill>
            <a:srgbClr val="FFFFFF"/>
          </a:solidFill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TextBox 36"/>
          <p:cNvSpPr txBox="1"/>
          <p:nvPr/>
        </p:nvSpPr>
        <p:spPr>
          <a:xfrm>
            <a:off x="3191470" y="3398360"/>
            <a:ext cx="20310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I went to Ramsey Abbey College till I was 18</a:t>
            </a:r>
            <a:endParaRPr lang="en-US" sz="1400" dirty="0"/>
          </a:p>
        </p:txBody>
      </p:sp>
      <p:pic>
        <p:nvPicPr>
          <p:cNvPr id="38" name="Picture 37" descr="21st Birthday Badge Pink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3192" y="5933360"/>
            <a:ext cx="841375" cy="765175"/>
          </a:xfrm>
          <a:prstGeom prst="rect">
            <a:avLst/>
          </a:prstGeom>
        </p:spPr>
      </p:pic>
      <p:sp>
        <p:nvSpPr>
          <p:cNvPr id="39" name="Oval Callout 38"/>
          <p:cNvSpPr/>
          <p:nvPr/>
        </p:nvSpPr>
        <p:spPr>
          <a:xfrm>
            <a:off x="54742" y="5501728"/>
            <a:ext cx="2063336" cy="1196808"/>
          </a:xfrm>
          <a:prstGeom prst="wedgeEllipseCallout">
            <a:avLst>
              <a:gd name="adj1" fmla="val 57399"/>
              <a:gd name="adj2" fmla="val 11653"/>
            </a:avLst>
          </a:prstGeom>
          <a:solidFill>
            <a:srgbClr val="FFFFFF"/>
          </a:solidFill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TextBox 39"/>
          <p:cNvSpPr txBox="1"/>
          <p:nvPr/>
        </p:nvSpPr>
        <p:spPr>
          <a:xfrm>
            <a:off x="194122" y="5742584"/>
            <a:ext cx="177112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/>
              <a:t>I had a party with friends &amp; family for my 21st</a:t>
            </a:r>
            <a:endParaRPr lang="en-US" sz="1400" dirty="0"/>
          </a:p>
        </p:txBody>
      </p:sp>
      <p:pic>
        <p:nvPicPr>
          <p:cNvPr id="41" name="Picture 40" descr="301650_10150784442375134_676189201_n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629" y="5053885"/>
            <a:ext cx="847452" cy="1655481"/>
          </a:xfrm>
          <a:prstGeom prst="rect">
            <a:avLst/>
          </a:prstGeom>
        </p:spPr>
      </p:pic>
      <p:sp>
        <p:nvSpPr>
          <p:cNvPr id="42" name="Oval Callout 41"/>
          <p:cNvSpPr/>
          <p:nvPr/>
        </p:nvSpPr>
        <p:spPr>
          <a:xfrm>
            <a:off x="5028944" y="5742583"/>
            <a:ext cx="1794432" cy="936901"/>
          </a:xfrm>
          <a:prstGeom prst="wedgeEllipseCallout">
            <a:avLst>
              <a:gd name="adj1" fmla="val -67021"/>
              <a:gd name="adj2" fmla="val -38016"/>
            </a:avLst>
          </a:prstGeom>
          <a:solidFill>
            <a:srgbClr val="FFFFFF"/>
          </a:solidFill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TextBox 42"/>
          <p:cNvSpPr txBox="1"/>
          <p:nvPr/>
        </p:nvSpPr>
        <p:spPr>
          <a:xfrm>
            <a:off x="5112674" y="5933360"/>
            <a:ext cx="16026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/>
              <a:t>I went travelling by myself! </a:t>
            </a:r>
            <a:endParaRPr lang="en-US" sz="1400" dirty="0"/>
          </a:p>
        </p:txBody>
      </p:sp>
      <p:pic>
        <p:nvPicPr>
          <p:cNvPr id="44" name="Picture 43" descr="685px-Graduation_hat_svg.pn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1544" y="2347272"/>
            <a:ext cx="1241212" cy="610640"/>
          </a:xfrm>
          <a:prstGeom prst="rect">
            <a:avLst/>
          </a:prstGeom>
        </p:spPr>
      </p:pic>
      <p:sp>
        <p:nvSpPr>
          <p:cNvPr id="45" name="Oval Callout 44"/>
          <p:cNvSpPr/>
          <p:nvPr/>
        </p:nvSpPr>
        <p:spPr>
          <a:xfrm>
            <a:off x="3645332" y="1101093"/>
            <a:ext cx="1794432" cy="936901"/>
          </a:xfrm>
          <a:prstGeom prst="wedgeEllipseCallout">
            <a:avLst>
              <a:gd name="adj1" fmla="val 42768"/>
              <a:gd name="adj2" fmla="val 69117"/>
            </a:avLst>
          </a:prstGeom>
          <a:solidFill>
            <a:srgbClr val="FFFFFF"/>
          </a:solidFill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TextBox 45"/>
          <p:cNvSpPr txBox="1"/>
          <p:nvPr/>
        </p:nvSpPr>
        <p:spPr>
          <a:xfrm>
            <a:off x="3890024" y="1285271"/>
            <a:ext cx="14556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Graduated from Leeds University</a:t>
            </a:r>
            <a:endParaRPr lang="en-US" sz="1400" dirty="0"/>
          </a:p>
        </p:txBody>
      </p:sp>
      <p:pic>
        <p:nvPicPr>
          <p:cNvPr id="56" name="Picture 55" descr="images.jpeg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6530" y="5958235"/>
            <a:ext cx="836697" cy="727074"/>
          </a:xfrm>
          <a:prstGeom prst="rect">
            <a:avLst/>
          </a:prstGeom>
        </p:spPr>
      </p:pic>
      <p:sp>
        <p:nvSpPr>
          <p:cNvPr id="57" name="Oval Callout 56"/>
          <p:cNvSpPr/>
          <p:nvPr/>
        </p:nvSpPr>
        <p:spPr>
          <a:xfrm>
            <a:off x="2695221" y="4509224"/>
            <a:ext cx="2272111" cy="878083"/>
          </a:xfrm>
          <a:prstGeom prst="wedgeEllipseCallout">
            <a:avLst>
              <a:gd name="adj1" fmla="val -9456"/>
              <a:gd name="adj2" fmla="val 121737"/>
            </a:avLst>
          </a:prstGeom>
          <a:solidFill>
            <a:srgbClr val="FFFFFF"/>
          </a:solidFill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TextBox 57"/>
          <p:cNvSpPr txBox="1"/>
          <p:nvPr/>
        </p:nvSpPr>
        <p:spPr>
          <a:xfrm>
            <a:off x="2812779" y="4658634"/>
            <a:ext cx="20310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/>
              <a:t>My mum got married to my step-dad</a:t>
            </a:r>
            <a:endParaRPr lang="en-US" sz="1400" dirty="0"/>
          </a:p>
        </p:txBody>
      </p:sp>
      <p:pic>
        <p:nvPicPr>
          <p:cNvPr id="59" name="Picture 58" descr="000_009_795_teacher.jpg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3178" y="3256835"/>
            <a:ext cx="841375" cy="729493"/>
          </a:xfrm>
          <a:prstGeom prst="rect">
            <a:avLst/>
          </a:prstGeom>
        </p:spPr>
      </p:pic>
      <p:pic>
        <p:nvPicPr>
          <p:cNvPr id="60" name="Picture 59" descr="Garfield-garfield-26077854-262-256.gif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5869" y="2448169"/>
            <a:ext cx="671909" cy="656522"/>
          </a:xfrm>
          <a:prstGeom prst="rect">
            <a:avLst/>
          </a:prstGeom>
        </p:spPr>
      </p:pic>
      <p:pic>
        <p:nvPicPr>
          <p:cNvPr id="65" name="Picture 64" descr="C-Users-sschlegel-Pictures-Question-Mark-Man.jpg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8416" y="4163175"/>
            <a:ext cx="830060" cy="738310"/>
          </a:xfrm>
          <a:prstGeom prst="rect">
            <a:avLst/>
          </a:prstGeom>
        </p:spPr>
      </p:pic>
      <p:sp>
        <p:nvSpPr>
          <p:cNvPr id="53" name="Oval Callout 52"/>
          <p:cNvSpPr/>
          <p:nvPr/>
        </p:nvSpPr>
        <p:spPr>
          <a:xfrm>
            <a:off x="5236666" y="4975270"/>
            <a:ext cx="2014860" cy="643863"/>
          </a:xfrm>
          <a:prstGeom prst="wedgeEllipseCallout">
            <a:avLst>
              <a:gd name="adj1" fmla="val 2743"/>
              <a:gd name="adj2" fmla="val -64824"/>
            </a:avLst>
          </a:prstGeom>
          <a:solidFill>
            <a:srgbClr val="FFFFFF"/>
          </a:solidFill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TextBox 53"/>
          <p:cNvSpPr txBox="1"/>
          <p:nvPr/>
        </p:nvSpPr>
        <p:spPr>
          <a:xfrm>
            <a:off x="5298384" y="5046268"/>
            <a:ext cx="17883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/>
              <a:t>Who knows what will happen next! </a:t>
            </a:r>
            <a:endParaRPr lang="en-US" sz="1400" dirty="0"/>
          </a:p>
        </p:txBody>
      </p:sp>
      <p:grpSp>
        <p:nvGrpSpPr>
          <p:cNvPr id="2" name="Group 1"/>
          <p:cNvGrpSpPr/>
          <p:nvPr/>
        </p:nvGrpSpPr>
        <p:grpSpPr>
          <a:xfrm>
            <a:off x="4177680" y="3940976"/>
            <a:ext cx="2014860" cy="643863"/>
            <a:chOff x="-1649613" y="2505273"/>
            <a:chExt cx="2014860" cy="643863"/>
          </a:xfrm>
        </p:grpSpPr>
        <p:sp>
          <p:nvSpPr>
            <p:cNvPr id="63" name="Oval Callout 62"/>
            <p:cNvSpPr/>
            <p:nvPr/>
          </p:nvSpPr>
          <p:spPr>
            <a:xfrm>
              <a:off x="-1649613" y="2505273"/>
              <a:ext cx="2014860" cy="643863"/>
            </a:xfrm>
            <a:prstGeom prst="wedgeEllipseCallout">
              <a:avLst>
                <a:gd name="adj1" fmla="val 48206"/>
                <a:gd name="adj2" fmla="val -74068"/>
              </a:avLst>
            </a:prstGeom>
            <a:solidFill>
              <a:srgbClr val="FFFFFF"/>
            </a:solidFill>
            <a:ln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TextBox 63"/>
            <p:cNvSpPr txBox="1"/>
            <p:nvPr/>
          </p:nvSpPr>
          <p:spPr>
            <a:xfrm>
              <a:off x="-1458317" y="2638888"/>
              <a:ext cx="178831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dirty="0" smtClean="0"/>
                <a:t>Went into Teaching!</a:t>
              </a:r>
              <a:endParaRPr lang="en-US" sz="1400" dirty="0"/>
            </a:p>
          </p:txBody>
        </p:sp>
      </p:grpSp>
      <p:pic>
        <p:nvPicPr>
          <p:cNvPr id="66" name="Picture 65" descr="Journey-of-Life.jp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0624" y="116631"/>
            <a:ext cx="1473124" cy="23421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1" name="Oval Callout 60"/>
          <p:cNvSpPr/>
          <p:nvPr/>
        </p:nvSpPr>
        <p:spPr>
          <a:xfrm>
            <a:off x="5858890" y="1099036"/>
            <a:ext cx="1794432" cy="936901"/>
          </a:xfrm>
          <a:prstGeom prst="wedgeEllipseCallout">
            <a:avLst>
              <a:gd name="adj1" fmla="val -23806"/>
              <a:gd name="adj2" fmla="val 116217"/>
            </a:avLst>
          </a:prstGeom>
          <a:solidFill>
            <a:srgbClr val="FFFFFF"/>
          </a:solidFill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TextBox 61"/>
          <p:cNvSpPr txBox="1"/>
          <p:nvPr/>
        </p:nvSpPr>
        <p:spPr>
          <a:xfrm>
            <a:off x="6248043" y="1387510"/>
            <a:ext cx="14556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My cat died </a:t>
            </a:r>
            <a:r>
              <a:rPr lang="en-US" sz="1400" dirty="0" smtClean="0">
                <a:sym typeface="Wingdings" pitchFamily="2" charset="2"/>
              </a:rPr>
              <a:t></a:t>
            </a:r>
            <a:r>
              <a:rPr lang="en-US" sz="1400" dirty="0" smtClean="0"/>
              <a:t> 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1671325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6" grpId="0" animBg="1"/>
      <p:bldP spid="19" grpId="0" animBg="1"/>
      <p:bldP spid="20" grpId="0" animBg="1"/>
      <p:bldP spid="24" grpId="0" animBg="1"/>
      <p:bldP spid="3" grpId="0" animBg="1"/>
      <p:bldP spid="5" grpId="0"/>
      <p:bldP spid="31" grpId="0" animBg="1"/>
      <p:bldP spid="7" grpId="0"/>
      <p:bldP spid="33" grpId="0" animBg="1"/>
      <p:bldP spid="34" grpId="0"/>
      <p:bldP spid="36" grpId="0" animBg="1"/>
      <p:bldP spid="37" grpId="0"/>
      <p:bldP spid="39" grpId="0" animBg="1"/>
      <p:bldP spid="40" grpId="0"/>
      <p:bldP spid="42" grpId="0" animBg="1"/>
      <p:bldP spid="43" grpId="0"/>
      <p:bldP spid="45" grpId="0" animBg="1"/>
      <p:bldP spid="46" grpId="0"/>
      <p:bldP spid="57" grpId="0" animBg="1"/>
      <p:bldP spid="58" grpId="0"/>
      <p:bldP spid="53" grpId="0" animBg="1"/>
      <p:bldP spid="54" grpId="0"/>
      <p:bldP spid="61" grpId="0" animBg="1"/>
      <p:bldP spid="6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"/>
          <p:cNvSpPr txBox="1">
            <a:spLocks/>
          </p:cNvSpPr>
          <p:nvPr/>
        </p:nvSpPr>
        <p:spPr>
          <a:xfrm>
            <a:off x="107504" y="116632"/>
            <a:ext cx="6984776" cy="1080120"/>
          </a:xfrm>
          <a:prstGeom prst="rect">
            <a:avLst/>
          </a:prstGeom>
          <a:solidFill>
            <a:srgbClr val="49796C"/>
          </a:solidFill>
          <a:ln>
            <a:solidFill>
              <a:srgbClr val="49796C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5400" dirty="0" smtClean="0">
                <a:solidFill>
                  <a:schemeClr val="bg1"/>
                </a:solidFill>
              </a:rPr>
              <a:t>Your Journey </a:t>
            </a:r>
            <a:r>
              <a:rPr lang="en-GB" sz="5400" dirty="0">
                <a:solidFill>
                  <a:schemeClr val="bg1"/>
                </a:solidFill>
              </a:rPr>
              <a:t>S</a:t>
            </a:r>
            <a:r>
              <a:rPr lang="en-GB" sz="5400" dirty="0" smtClean="0">
                <a:solidFill>
                  <a:schemeClr val="bg1"/>
                </a:solidFill>
              </a:rPr>
              <a:t>o Far…</a:t>
            </a:r>
            <a:endParaRPr lang="en-GB" sz="5400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308304" y="0"/>
            <a:ext cx="1835696" cy="6858000"/>
          </a:xfrm>
          <a:prstGeom prst="rect">
            <a:avLst/>
          </a:prstGeom>
          <a:solidFill>
            <a:srgbClr val="49796C"/>
          </a:solidFill>
          <a:ln>
            <a:solidFill>
              <a:srgbClr val="49796C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7537648" y="2698751"/>
            <a:ext cx="1397690" cy="375922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7567530" y="2755873"/>
            <a:ext cx="1397690" cy="3600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u="sng" dirty="0" smtClean="0"/>
              <a:t>Lesson Objectives</a:t>
            </a:r>
            <a:endParaRPr lang="en-GB" sz="1200" b="1" u="sng" dirty="0"/>
          </a:p>
          <a:p>
            <a:endParaRPr lang="en-GB" sz="1200" dirty="0" smtClean="0"/>
          </a:p>
          <a:p>
            <a:pPr marL="171450" indent="-171450">
              <a:buFont typeface="Wingdings" charset="2"/>
              <a:buChar char="v"/>
            </a:pPr>
            <a:r>
              <a:rPr lang="en-GB" sz="1200" dirty="0" smtClean="0"/>
              <a:t>Discuss and explain why life might be a journey and what is a rite of passage.</a:t>
            </a:r>
          </a:p>
          <a:p>
            <a:endParaRPr lang="en-GB" sz="1200" dirty="0" smtClean="0"/>
          </a:p>
          <a:p>
            <a:pPr marL="171450" indent="-171450">
              <a:buFont typeface="Wingdings" charset="2"/>
              <a:buChar char="v"/>
            </a:pPr>
            <a:r>
              <a:rPr lang="en-GB" sz="1200" dirty="0" smtClean="0"/>
              <a:t>Examine how rites of passage affect everyone.</a:t>
            </a:r>
            <a:endParaRPr lang="en-GB" sz="1200" dirty="0"/>
          </a:p>
          <a:p>
            <a:endParaRPr lang="en-GB" sz="1200" dirty="0"/>
          </a:p>
          <a:p>
            <a:pPr marL="171450" indent="-171450">
              <a:buFont typeface="Wingdings" charset="2"/>
              <a:buChar char="v"/>
            </a:pPr>
            <a:r>
              <a:rPr lang="en-GB" sz="1200" dirty="0" smtClean="0"/>
              <a:t>Interpret the connection between significant events and religious belief.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30528" y="1405810"/>
            <a:ext cx="841375" cy="746125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130528" y="2320210"/>
            <a:ext cx="841375" cy="746125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130528" y="3256835"/>
            <a:ext cx="841375" cy="746125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/>
          <p:cNvSpPr/>
          <p:nvPr/>
        </p:nvSpPr>
        <p:spPr>
          <a:xfrm>
            <a:off x="1124303" y="3256835"/>
            <a:ext cx="841375" cy="746125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2118078" y="3256835"/>
            <a:ext cx="841375" cy="746125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>
            <a:off x="2118078" y="4155360"/>
            <a:ext cx="841375" cy="746125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/>
          <p:cNvSpPr/>
          <p:nvPr/>
        </p:nvSpPr>
        <p:spPr>
          <a:xfrm>
            <a:off x="3141522" y="4155360"/>
            <a:ext cx="841375" cy="746125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/>
          <p:cNvSpPr/>
          <p:nvPr/>
        </p:nvSpPr>
        <p:spPr>
          <a:xfrm>
            <a:off x="4171081" y="4155360"/>
            <a:ext cx="841375" cy="746125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" name="Picture 29" descr="119714836747695905kotik_baby_02.svg.hi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805" y="1567487"/>
            <a:ext cx="804596" cy="560779"/>
          </a:xfrm>
          <a:prstGeom prst="rect">
            <a:avLst/>
          </a:prstGeom>
        </p:spPr>
      </p:pic>
      <p:pic>
        <p:nvPicPr>
          <p:cNvPr id="31" name="Picture 30" descr="events1.jpg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8696" b="89752" l="4141" r="9523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20607" y="3081428"/>
            <a:ext cx="6134100" cy="4089400"/>
          </a:xfrm>
          <a:prstGeom prst="rect">
            <a:avLst/>
          </a:prstGeom>
        </p:spPr>
      </p:pic>
      <p:pic>
        <p:nvPicPr>
          <p:cNvPr id="32" name="Picture 31" descr="Aint-no-party-like-a-disco-party-psd26695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0102" y="4740503"/>
            <a:ext cx="2568202" cy="2131608"/>
          </a:xfrm>
          <a:prstGeom prst="rect">
            <a:avLst/>
          </a:prstGeom>
        </p:spPr>
      </p:pic>
      <p:grpSp>
        <p:nvGrpSpPr>
          <p:cNvPr id="3" name="Group 2"/>
          <p:cNvGrpSpPr/>
          <p:nvPr/>
        </p:nvGrpSpPr>
        <p:grpSpPr>
          <a:xfrm>
            <a:off x="784812" y="1494165"/>
            <a:ext cx="3955290" cy="1611044"/>
            <a:chOff x="3296570" y="2510157"/>
            <a:chExt cx="3955290" cy="1611044"/>
          </a:xfrm>
        </p:grpSpPr>
        <p:sp>
          <p:nvSpPr>
            <p:cNvPr id="33" name="Cloud 32"/>
            <p:cNvSpPr/>
            <p:nvPr/>
          </p:nvSpPr>
          <p:spPr>
            <a:xfrm>
              <a:off x="3296570" y="2510157"/>
              <a:ext cx="3955290" cy="1611044"/>
            </a:xfrm>
            <a:prstGeom prst="cloud">
              <a:avLst/>
            </a:prstGeom>
            <a:solidFill>
              <a:schemeClr val="bg1"/>
            </a:solidFill>
            <a:ln>
              <a:solidFill>
                <a:srgbClr val="3A9482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lvl1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kern="1200"/>
            </a:p>
          </p:txBody>
        </p:sp>
        <p:sp>
          <p:nvSpPr>
            <p:cNvPr id="2" name="TextBox 1"/>
            <p:cNvSpPr txBox="1"/>
            <p:nvPr/>
          </p:nvSpPr>
          <p:spPr>
            <a:xfrm>
              <a:off x="4119264" y="2925205"/>
              <a:ext cx="244240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 dirty="0" smtClean="0"/>
                <a:t>What has happened in your life?</a:t>
              </a:r>
              <a:endParaRPr lang="en-US" b="1" dirty="0"/>
            </a:p>
          </p:txBody>
        </p:sp>
      </p:grpSp>
      <p:sp>
        <p:nvSpPr>
          <p:cNvPr id="5" name="TextBox 4"/>
          <p:cNvSpPr txBox="1"/>
          <p:nvPr/>
        </p:nvSpPr>
        <p:spPr>
          <a:xfrm>
            <a:off x="5012456" y="1716252"/>
            <a:ext cx="207982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/>
              <a:t>Write or draw out events on your journey grid. </a:t>
            </a:r>
            <a:endParaRPr lang="en-US" sz="2800" dirty="0"/>
          </a:p>
        </p:txBody>
      </p:sp>
      <p:pic>
        <p:nvPicPr>
          <p:cNvPr id="22" name="Picture 21" descr="Journey-of-Life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0624" y="116631"/>
            <a:ext cx="1473124" cy="23421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Rectangle 5"/>
          <p:cNvSpPr/>
          <p:nvPr/>
        </p:nvSpPr>
        <p:spPr>
          <a:xfrm>
            <a:off x="155805" y="6004218"/>
            <a:ext cx="4480155" cy="764397"/>
          </a:xfrm>
          <a:prstGeom prst="rect">
            <a:avLst/>
          </a:prstGeom>
          <a:solidFill>
            <a:srgbClr val="FFFFFF"/>
          </a:solidFill>
          <a:ln>
            <a:solidFill>
              <a:srgbClr val="1B996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246594" y="6004218"/>
            <a:ext cx="421675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/>
              <a:t>Write down what made these events so important. For example, because they involved all your family and friends OR it was a big change?</a:t>
            </a:r>
            <a:endParaRPr lang="en-US" sz="1400" b="1" dirty="0"/>
          </a:p>
        </p:txBody>
      </p:sp>
    </p:spTree>
    <p:extLst>
      <p:ext uri="{BB962C8B-B14F-4D97-AF65-F5344CB8AC3E}">
        <p14:creationId xmlns:p14="http://schemas.microsoft.com/office/powerpoint/2010/main" val="1225459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 txBox="1">
            <a:spLocks/>
          </p:cNvSpPr>
          <p:nvPr/>
        </p:nvSpPr>
        <p:spPr>
          <a:xfrm>
            <a:off x="107504" y="116632"/>
            <a:ext cx="6984776" cy="1080120"/>
          </a:xfrm>
          <a:prstGeom prst="rect">
            <a:avLst/>
          </a:prstGeom>
          <a:solidFill>
            <a:srgbClr val="49796C"/>
          </a:solidFill>
          <a:ln>
            <a:solidFill>
              <a:srgbClr val="49796C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5400" dirty="0" smtClean="0">
                <a:solidFill>
                  <a:schemeClr val="bg1"/>
                </a:solidFill>
              </a:rPr>
              <a:t>What else is Life like? </a:t>
            </a:r>
            <a:endParaRPr lang="en-GB" sz="5400" dirty="0">
              <a:solidFill>
                <a:schemeClr val="bg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308304" y="0"/>
            <a:ext cx="1835696" cy="6858000"/>
          </a:xfrm>
          <a:prstGeom prst="rect">
            <a:avLst/>
          </a:prstGeom>
          <a:solidFill>
            <a:srgbClr val="49796C"/>
          </a:solidFill>
          <a:ln>
            <a:solidFill>
              <a:srgbClr val="49796C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ounded Rectangle 12"/>
          <p:cNvSpPr/>
          <p:nvPr/>
        </p:nvSpPr>
        <p:spPr>
          <a:xfrm>
            <a:off x="7537648" y="2698751"/>
            <a:ext cx="1397690" cy="375922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7567530" y="2755873"/>
            <a:ext cx="1397690" cy="3600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u="sng" dirty="0" smtClean="0"/>
              <a:t>Lesson Objectives</a:t>
            </a:r>
            <a:endParaRPr lang="en-GB" sz="1200" b="1" u="sng" dirty="0"/>
          </a:p>
          <a:p>
            <a:endParaRPr lang="en-GB" sz="1200" dirty="0" smtClean="0"/>
          </a:p>
          <a:p>
            <a:pPr marL="171450" indent="-171450">
              <a:buFont typeface="Wingdings" charset="2"/>
              <a:buChar char="v"/>
            </a:pPr>
            <a:r>
              <a:rPr lang="en-GB" sz="1200" dirty="0" smtClean="0"/>
              <a:t>Discuss and explain why life might be a journey and what is a rite of passage.</a:t>
            </a:r>
          </a:p>
          <a:p>
            <a:endParaRPr lang="en-GB" sz="1200" dirty="0" smtClean="0"/>
          </a:p>
          <a:p>
            <a:pPr marL="171450" indent="-171450">
              <a:buFont typeface="Wingdings" charset="2"/>
              <a:buChar char="v"/>
            </a:pPr>
            <a:r>
              <a:rPr lang="en-GB" sz="1200" dirty="0" smtClean="0"/>
              <a:t>Examine how rites of passage affect everyone.</a:t>
            </a:r>
            <a:endParaRPr lang="en-GB" sz="1200" dirty="0"/>
          </a:p>
          <a:p>
            <a:endParaRPr lang="en-GB" sz="1200" dirty="0"/>
          </a:p>
          <a:p>
            <a:pPr marL="171450" indent="-171450">
              <a:buFont typeface="Wingdings" charset="2"/>
              <a:buChar char="v"/>
            </a:pPr>
            <a:r>
              <a:rPr lang="en-GB" sz="1200" dirty="0" smtClean="0"/>
              <a:t>Interpret the connection between significant events and religious belief.</a:t>
            </a:r>
          </a:p>
        </p:txBody>
      </p:sp>
      <p:pic>
        <p:nvPicPr>
          <p:cNvPr id="15" name="Picture 14" descr="Journey-of-Lif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0624" y="116631"/>
            <a:ext cx="1473124" cy="23421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" name="Oval Callout 15"/>
          <p:cNvSpPr/>
          <p:nvPr/>
        </p:nvSpPr>
        <p:spPr>
          <a:xfrm>
            <a:off x="365760" y="1772530"/>
            <a:ext cx="3010486" cy="2664560"/>
          </a:xfrm>
          <a:prstGeom prst="wedgeEllipseCallout">
            <a:avLst>
              <a:gd name="adj1" fmla="val 50703"/>
              <a:gd name="adj2" fmla="val 4754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778414" y="2203942"/>
            <a:ext cx="236337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"</a:t>
            </a:r>
            <a:r>
              <a:rPr lang="en-US" b="1" dirty="0"/>
              <a:t>Life</a:t>
            </a:r>
            <a:r>
              <a:rPr lang="en-US" dirty="0"/>
              <a:t> </a:t>
            </a:r>
            <a:r>
              <a:rPr lang="en-US" b="1" dirty="0"/>
              <a:t>i</a:t>
            </a:r>
            <a:r>
              <a:rPr lang="en-US" b="1" dirty="0" smtClean="0"/>
              <a:t>s</a:t>
            </a:r>
            <a:r>
              <a:rPr lang="en-US" dirty="0" smtClean="0"/>
              <a:t> </a:t>
            </a:r>
            <a:r>
              <a:rPr lang="en-US" b="1" dirty="0"/>
              <a:t>like a box of chocolates</a:t>
            </a:r>
            <a:r>
              <a:rPr lang="en-US" dirty="0"/>
              <a:t>. You never know what you're </a:t>
            </a:r>
            <a:r>
              <a:rPr lang="en-US" dirty="0" smtClean="0"/>
              <a:t>going to </a:t>
            </a:r>
            <a:r>
              <a:rPr lang="en-US" dirty="0"/>
              <a:t>get." </a:t>
            </a:r>
            <a:endParaRPr lang="en-US" dirty="0" smtClean="0"/>
          </a:p>
          <a:p>
            <a:pPr algn="ctr"/>
            <a:endParaRPr lang="en-US" dirty="0"/>
          </a:p>
          <a:p>
            <a:pPr algn="ctr"/>
            <a:r>
              <a:rPr lang="en-US" b="1" dirty="0" smtClean="0"/>
              <a:t>Forrest Gump</a:t>
            </a:r>
            <a:endParaRPr lang="en-GB" b="1" dirty="0"/>
          </a:p>
        </p:txBody>
      </p:sp>
      <p:pic>
        <p:nvPicPr>
          <p:cNvPr id="1027" name="Picture 3" descr="\\SR-NAS-006\Users$\Staff\hgowan\Desktop\Forrest-Gump[1]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840" b="97239" l="0" r="9844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628" y="3916341"/>
            <a:ext cx="5524500" cy="3105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Box 18"/>
          <p:cNvSpPr txBox="1"/>
          <p:nvPr/>
        </p:nvSpPr>
        <p:spPr>
          <a:xfrm>
            <a:off x="4337538" y="1983544"/>
            <a:ext cx="275474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/>
              <a:t>Now it’s your turn!</a:t>
            </a:r>
          </a:p>
          <a:p>
            <a:pPr algn="ctr"/>
            <a:endParaRPr lang="en-GB" sz="2000" b="1" dirty="0"/>
          </a:p>
          <a:p>
            <a:pPr algn="ctr"/>
            <a:r>
              <a:rPr lang="en-GB" sz="2000" b="1" dirty="0" smtClean="0"/>
              <a:t>‘Life is like … ‘</a:t>
            </a:r>
          </a:p>
          <a:p>
            <a:pPr algn="ctr"/>
            <a:endParaRPr lang="en-GB" sz="2000" b="1" dirty="0"/>
          </a:p>
          <a:p>
            <a:pPr algn="ctr"/>
            <a:r>
              <a:rPr lang="en-GB" sz="2000" b="1" dirty="0" smtClean="0"/>
              <a:t>Be creative with your language!</a:t>
            </a:r>
            <a:endParaRPr lang="en-GB" sz="2000" b="1" dirty="0"/>
          </a:p>
        </p:txBody>
      </p:sp>
    </p:spTree>
    <p:extLst>
      <p:ext uri="{BB962C8B-B14F-4D97-AF65-F5344CB8AC3E}">
        <p14:creationId xmlns:p14="http://schemas.microsoft.com/office/powerpoint/2010/main" val="1038830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741</TotalTime>
  <Words>369</Words>
  <Application>Microsoft Office PowerPoint</Application>
  <PresentationFormat>On-screen Show (4:3)</PresentationFormat>
  <Paragraphs>68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>University of Cambridge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Hollie Gowan</dc:creator>
  <cp:lastModifiedBy>StroverP</cp:lastModifiedBy>
  <cp:revision>26</cp:revision>
  <dcterms:created xsi:type="dcterms:W3CDTF">2012-11-06T17:11:50Z</dcterms:created>
  <dcterms:modified xsi:type="dcterms:W3CDTF">2020-05-29T19:07:42Z</dcterms:modified>
</cp:coreProperties>
</file>