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19" r:id="rId2"/>
    <p:sldId id="331" r:id="rId3"/>
    <p:sldId id="338" r:id="rId4"/>
    <p:sldId id="339" r:id="rId5"/>
    <p:sldId id="337" r:id="rId6"/>
    <p:sldId id="334" r:id="rId7"/>
    <p:sldId id="336" r:id="rId8"/>
    <p:sldId id="317" r:id="rId9"/>
    <p:sldId id="296" r:id="rId10"/>
    <p:sldId id="316" r:id="rId11"/>
    <p:sldId id="318" r:id="rId12"/>
    <p:sldId id="340" r:id="rId13"/>
    <p:sldId id="333" r:id="rId14"/>
    <p:sldId id="303" r:id="rId15"/>
    <p:sldId id="320" r:id="rId16"/>
    <p:sldId id="305" r:id="rId17"/>
    <p:sldId id="307" r:id="rId1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8309" autoAdjust="0"/>
    <p:restoredTop sz="94660"/>
  </p:normalViewPr>
  <p:slideViewPr>
    <p:cSldViewPr snapToGrid="0">
      <p:cViewPr varScale="1">
        <p:scale>
          <a:sx n="73" d="100"/>
          <a:sy n="73" d="100"/>
        </p:scale>
        <p:origin x="7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25/04/2020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00502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25/04/2020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09254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25/04/2020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54880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25/04/2020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16898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25/04/2020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63454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25/04/2020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34811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25/04/2020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92108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25/04/2020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46843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25/04/2020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12991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25/04/2020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06034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25/04/2020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7586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CB7A16-D978-4A92-88F3-6767DC8797D1}" type="datetimeFigureOut">
              <a:rPr lang="en-GB" smtClean="0"/>
              <a:t>25/04/2020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57968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gif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38692260"/>
              </p:ext>
            </p:extLst>
          </p:nvPr>
        </p:nvGraphicFramePr>
        <p:xfrm>
          <a:off x="846161" y="844061"/>
          <a:ext cx="10281384" cy="603504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0281384"/>
              </a:tblGrid>
              <a:tr h="5584873">
                <a:tc>
                  <a:txBody>
                    <a:bodyPr/>
                    <a:lstStyle/>
                    <a:p>
                      <a:r>
                        <a:rPr lang="en-GB" sz="36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LI  To be able to read sentences and write words containing </a:t>
                      </a:r>
                      <a:r>
                        <a:rPr lang="en-GB" sz="3600" b="1" kern="1200" dirty="0" err="1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ure</a:t>
                      </a:r>
                      <a:endParaRPr lang="en-GB" sz="3600" b="1" kern="1200" dirty="0" smtClean="0">
                        <a:solidFill>
                          <a:schemeClr val="lt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endParaRPr lang="en-GB" sz="3600" b="1" kern="1200" dirty="0" smtClean="0">
                        <a:solidFill>
                          <a:schemeClr val="lt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r>
                        <a:rPr lang="en-GB" sz="36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SC: I can read and write using </a:t>
                      </a:r>
                      <a:r>
                        <a:rPr lang="en-GB" sz="3600" b="1" kern="1200" dirty="0" err="1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ure</a:t>
                      </a:r>
                      <a:endParaRPr lang="en-GB" sz="3600" b="1" kern="1200" dirty="0" smtClean="0">
                        <a:solidFill>
                          <a:schemeClr val="lt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r>
                        <a:rPr lang="en-GB" sz="36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 </a:t>
                      </a:r>
                    </a:p>
                    <a:p>
                      <a:r>
                        <a:rPr lang="en-GB" sz="36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LO: To be able to match the letter to the sound heard</a:t>
                      </a:r>
                    </a:p>
                    <a:p>
                      <a:r>
                        <a:rPr lang="en-GB" sz="36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 </a:t>
                      </a:r>
                    </a:p>
                    <a:p>
                      <a:r>
                        <a:rPr lang="en-GB" sz="36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SC: I can match the letter to the sound heard.</a:t>
                      </a:r>
                    </a:p>
                    <a:p>
                      <a:endParaRPr lang="en-GB" sz="3600" b="1" kern="1200" dirty="0" smtClean="0">
                        <a:solidFill>
                          <a:schemeClr val="lt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49015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335486" y="1136469"/>
            <a:ext cx="465037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 smtClean="0">
                <a:latin typeface="Comic Sans MS" panose="030F0702030302020204" pitchFamily="66" charset="0"/>
              </a:rPr>
              <a:t>Sound Bingo</a:t>
            </a:r>
            <a:endParaRPr lang="en-GB" sz="4400" dirty="0">
              <a:latin typeface="Comic Sans MS" panose="030F0702030302020204" pitchFamily="66" charset="0"/>
            </a:endParaRPr>
          </a:p>
        </p:txBody>
      </p:sp>
      <p:pic>
        <p:nvPicPr>
          <p:cNvPr id="1025" name="Picture 1" descr="1584021-childs-style-drawing-of-a-house-in-chalk-with-smudging-isolated-on-white-textured-canvas-Stock-Photo.jpg (1300×1300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34729" y="1905910"/>
            <a:ext cx="2536825" cy="27954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4480560" y="4010297"/>
            <a:ext cx="347472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200" b="1" dirty="0" err="1">
                <a:latin typeface="Comic Sans MS" panose="030F0702030302020204" pitchFamily="66" charset="0"/>
              </a:rPr>
              <a:t>u</a:t>
            </a:r>
            <a:r>
              <a:rPr lang="en-GB" sz="7200" b="1" dirty="0" err="1" smtClean="0">
                <a:latin typeface="Comic Sans MS" panose="030F0702030302020204" pitchFamily="66" charset="0"/>
              </a:rPr>
              <a:t>re</a:t>
            </a:r>
            <a:endParaRPr lang="en-GB" sz="7200" b="1" dirty="0" smtClean="0">
              <a:latin typeface="Comic Sans MS" panose="030F0702030302020204" pitchFamily="66" charset="0"/>
            </a:endParaRPr>
          </a:p>
          <a:p>
            <a:r>
              <a:rPr lang="en-GB" sz="4000" b="1" dirty="0" smtClean="0">
                <a:latin typeface="Comic Sans MS" panose="030F0702030302020204" pitchFamily="66" charset="0"/>
              </a:rPr>
              <a:t>picture</a:t>
            </a:r>
            <a:endParaRPr lang="en-GB" sz="4000" b="1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893762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47028762"/>
              </p:ext>
            </p:extLst>
          </p:nvPr>
        </p:nvGraphicFramePr>
        <p:xfrm>
          <a:off x="846161" y="844061"/>
          <a:ext cx="10281384" cy="558487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0281384"/>
              </a:tblGrid>
              <a:tr h="5584873">
                <a:tc>
                  <a:txBody>
                    <a:bodyPr/>
                    <a:lstStyle/>
                    <a:p>
                      <a:endParaRPr lang="en-GB" sz="4400" b="1" kern="1200" dirty="0" smtClean="0">
                        <a:solidFill>
                          <a:schemeClr val="lt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endParaRPr lang="en-GB" sz="4400" b="1" kern="1200" dirty="0" smtClean="0">
                        <a:solidFill>
                          <a:schemeClr val="lt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endParaRPr lang="en-GB" sz="4400" b="1" kern="1200" dirty="0" smtClean="0">
                        <a:solidFill>
                          <a:schemeClr val="lt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r>
                        <a:rPr lang="en-GB" sz="44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cure   pure   picture   manure  sure</a:t>
                      </a: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482198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77969831"/>
              </p:ext>
            </p:extLst>
          </p:nvPr>
        </p:nvGraphicFramePr>
        <p:xfrm>
          <a:off x="846161" y="844061"/>
          <a:ext cx="10281384" cy="558487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0281384"/>
              </a:tblGrid>
              <a:tr h="5584873">
                <a:tc>
                  <a:txBody>
                    <a:bodyPr/>
                    <a:lstStyle/>
                    <a:p>
                      <a:endParaRPr lang="en-GB" sz="4400" b="1" kern="1200" dirty="0" smtClean="0">
                        <a:solidFill>
                          <a:schemeClr val="lt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endParaRPr lang="en-GB" sz="4400" b="1" kern="1200" dirty="0" smtClean="0">
                        <a:solidFill>
                          <a:schemeClr val="lt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endParaRPr lang="en-GB" sz="4400" b="1" kern="1200" dirty="0" smtClean="0">
                        <a:solidFill>
                          <a:schemeClr val="lt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r>
                        <a:rPr lang="en-GB" sz="44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I</a:t>
                      </a:r>
                      <a:r>
                        <a:rPr lang="en-GB" sz="4400" b="1" kern="1200" baseline="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 am sure the mixture is pure.</a:t>
                      </a:r>
                    </a:p>
                    <a:p>
                      <a:endParaRPr lang="en-GB" sz="4400" b="1" kern="1200" baseline="0" dirty="0" smtClean="0">
                        <a:solidFill>
                          <a:schemeClr val="lt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r>
                        <a:rPr lang="en-GB" sz="4400" b="1" kern="1200" baseline="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What </a:t>
                      </a:r>
                      <a:r>
                        <a:rPr lang="en-GB" sz="4400" b="1" kern="1200" baseline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is the cure?</a:t>
                      </a:r>
                      <a:endParaRPr lang="en-GB" sz="4400" b="1" kern="1200" dirty="0" smtClean="0">
                        <a:solidFill>
                          <a:schemeClr val="lt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778919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9235" y="1399841"/>
            <a:ext cx="4586748" cy="36644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00858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50569779"/>
              </p:ext>
            </p:extLst>
          </p:nvPr>
        </p:nvGraphicFramePr>
        <p:xfrm>
          <a:off x="846161" y="844061"/>
          <a:ext cx="10281384" cy="558487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0281384"/>
              </a:tblGrid>
              <a:tr h="5584873">
                <a:tc>
                  <a:txBody>
                    <a:bodyPr/>
                    <a:lstStyle/>
                    <a:p>
                      <a:r>
                        <a:rPr lang="en-GB" sz="44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LI: To be able to read </a:t>
                      </a:r>
                      <a:r>
                        <a:rPr lang="en-GB" sz="4400" b="1" kern="1200" dirty="0" err="1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ccvc</a:t>
                      </a:r>
                      <a:r>
                        <a:rPr lang="en-GB" sz="44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 words</a:t>
                      </a:r>
                    </a:p>
                    <a:p>
                      <a:r>
                        <a:rPr lang="en-GB" sz="44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SC: I can read </a:t>
                      </a:r>
                      <a:r>
                        <a:rPr lang="en-GB" sz="4400" b="1" kern="1200" dirty="0" err="1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ccvc</a:t>
                      </a:r>
                      <a:r>
                        <a:rPr lang="en-GB" sz="44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 words</a:t>
                      </a:r>
                    </a:p>
                    <a:p>
                      <a:endParaRPr lang="en-GB" sz="4400" b="1" kern="1200" dirty="0" smtClean="0">
                        <a:solidFill>
                          <a:schemeClr val="lt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r>
                        <a:rPr lang="en-GB" sz="44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LI: To be able identify </a:t>
                      </a:r>
                      <a:r>
                        <a:rPr lang="en-GB" sz="4400" b="1" kern="1200" dirty="0" err="1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ch</a:t>
                      </a:r>
                      <a:r>
                        <a:rPr lang="en-GB" sz="44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, </a:t>
                      </a:r>
                      <a:r>
                        <a:rPr lang="en-GB" sz="4400" b="1" kern="1200" dirty="0" err="1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sh</a:t>
                      </a:r>
                      <a:r>
                        <a:rPr lang="en-GB" sz="44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, </a:t>
                      </a:r>
                      <a:r>
                        <a:rPr lang="en-GB" sz="4400" b="1" kern="1200" dirty="0" err="1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th</a:t>
                      </a:r>
                      <a:r>
                        <a:rPr lang="en-GB" sz="44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, </a:t>
                      </a:r>
                      <a:r>
                        <a:rPr lang="en-GB" sz="4400" b="1" kern="1200" dirty="0" err="1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ng</a:t>
                      </a:r>
                      <a:r>
                        <a:rPr lang="en-GB" sz="44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, </a:t>
                      </a:r>
                      <a:r>
                        <a:rPr lang="en-GB" sz="4400" b="1" kern="1200" dirty="0" err="1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qu</a:t>
                      </a:r>
                      <a:r>
                        <a:rPr lang="en-GB" sz="44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, </a:t>
                      </a:r>
                    </a:p>
                    <a:p>
                      <a:r>
                        <a:rPr lang="en-GB" sz="44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SC: I identify </a:t>
                      </a:r>
                      <a:r>
                        <a:rPr lang="en-GB" sz="4400" b="1" kern="1200" dirty="0" err="1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ch</a:t>
                      </a:r>
                      <a:r>
                        <a:rPr lang="en-GB" sz="44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4400" b="1" kern="1200" dirty="0" err="1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sh</a:t>
                      </a:r>
                      <a:r>
                        <a:rPr lang="en-GB" sz="44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4400" b="1" kern="1200" dirty="0" err="1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th</a:t>
                      </a:r>
                      <a:r>
                        <a:rPr lang="en-GB" sz="44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4400" b="1" kern="1200" dirty="0" err="1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ng</a:t>
                      </a:r>
                      <a:r>
                        <a:rPr lang="en-GB" sz="44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4400" b="1" kern="1200" dirty="0" err="1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qu</a:t>
                      </a:r>
                      <a:endParaRPr lang="en-GB" sz="4400" b="1" kern="1200" dirty="0" smtClean="0">
                        <a:solidFill>
                          <a:schemeClr val="lt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820294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NSEW.png (482×482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3855" y="764841"/>
            <a:ext cx="4339151" cy="43391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6335486" y="1136469"/>
            <a:ext cx="465037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 smtClean="0">
                <a:latin typeface="Comic Sans MS" panose="030F0702030302020204" pitchFamily="66" charset="0"/>
              </a:rPr>
              <a:t>Blockbusters</a:t>
            </a:r>
            <a:endParaRPr lang="en-GB" sz="44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939159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9235" y="1399841"/>
            <a:ext cx="4586748" cy="36644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16029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8786304"/>
              </p:ext>
            </p:extLst>
          </p:nvPr>
        </p:nvGraphicFramePr>
        <p:xfrm>
          <a:off x="846161" y="844061"/>
          <a:ext cx="10281384" cy="558487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0281384"/>
              </a:tblGrid>
              <a:tr h="5584873">
                <a:tc>
                  <a:txBody>
                    <a:bodyPr/>
                    <a:lstStyle/>
                    <a:p>
                      <a:endParaRPr lang="en-GB" sz="4400" b="1" kern="1200" dirty="0" smtClean="0">
                        <a:solidFill>
                          <a:schemeClr val="lt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r>
                        <a:rPr lang="en-GB" sz="44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LI: To be able to read </a:t>
                      </a:r>
                      <a:r>
                        <a:rPr lang="en-GB" sz="4400" b="1" kern="1200" dirty="0" err="1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cvc</a:t>
                      </a:r>
                      <a:r>
                        <a:rPr lang="en-GB" sz="44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/</a:t>
                      </a:r>
                      <a:r>
                        <a:rPr lang="en-GB" sz="4400" b="1" kern="1200" dirty="0" err="1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ccvc</a:t>
                      </a:r>
                      <a:r>
                        <a:rPr lang="en-GB" sz="44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 words and identify which is </a:t>
                      </a:r>
                      <a:r>
                        <a:rPr lang="en-GB" sz="44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pseudo</a:t>
                      </a:r>
                      <a:endParaRPr lang="en-GB" sz="4400" b="1" kern="1200" dirty="0" smtClean="0">
                        <a:solidFill>
                          <a:schemeClr val="lt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r>
                        <a:rPr lang="en-GB" sz="44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 </a:t>
                      </a:r>
                    </a:p>
                    <a:p>
                      <a:r>
                        <a:rPr lang="en-GB" sz="44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SC: I can read </a:t>
                      </a:r>
                      <a:r>
                        <a:rPr lang="en-GB" sz="4400" b="1" kern="1200" dirty="0" err="1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cvc</a:t>
                      </a:r>
                      <a:r>
                        <a:rPr lang="en-GB" sz="44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/</a:t>
                      </a:r>
                      <a:r>
                        <a:rPr lang="en-GB" sz="4400" b="1" kern="1200" dirty="0" err="1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ccvc</a:t>
                      </a:r>
                      <a:r>
                        <a:rPr lang="en-GB" sz="44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 words and know which is a pseudo </a:t>
                      </a:r>
                      <a:r>
                        <a:rPr lang="en-GB" sz="44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word</a:t>
                      </a:r>
                      <a:endParaRPr lang="en-GB" sz="4400" b="1" kern="1200" dirty="0" smtClean="0">
                        <a:solidFill>
                          <a:schemeClr val="lt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endParaRPr lang="en-GB" sz="3600" b="1" kern="1200" dirty="0" smtClean="0">
                        <a:solidFill>
                          <a:schemeClr val="lt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endParaRPr lang="en-GB" sz="4400" dirty="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310923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Picnic-on-Pluto-300x174.png (300×174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8443" y="1346126"/>
            <a:ext cx="7550728" cy="4379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746113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9235" y="1399841"/>
            <a:ext cx="4586748" cy="36644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53323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849086" y="1162594"/>
            <a:ext cx="7968342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b="1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Can you read the tricky words on the next two slides?</a:t>
            </a:r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43586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471742"/>
              </p:ext>
            </p:extLst>
          </p:nvPr>
        </p:nvGraphicFramePr>
        <p:xfrm>
          <a:off x="815926" y="844061"/>
          <a:ext cx="10311619" cy="558487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0311619"/>
              </a:tblGrid>
              <a:tr h="5584873">
                <a:tc>
                  <a:txBody>
                    <a:bodyPr/>
                    <a:lstStyle/>
                    <a:p>
                      <a:pPr algn="ctr"/>
                      <a:endParaRPr lang="en-GB" sz="9600" b="1" kern="1200" baseline="0" dirty="0" smtClean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en-GB" sz="9600" b="1" kern="1200" baseline="0" dirty="0" smtClean="0">
                          <a:solidFill>
                            <a:srgbClr val="7030A0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Times New Roman" panose="02020603050405020304" pitchFamily="18" charset="0"/>
                        </a:rPr>
                        <a:t>I </a:t>
                      </a:r>
                      <a:r>
                        <a:rPr lang="en-GB" sz="9600" b="1" kern="1200" baseline="0" dirty="0" smtClean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9600" b="1" kern="1200" baseline="0" dirty="0" smtClean="0">
                          <a:solidFill>
                            <a:srgbClr val="FFFF00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Times New Roman" panose="02020603050405020304" pitchFamily="18" charset="0"/>
                        </a:rPr>
                        <a:t>no</a:t>
                      </a:r>
                      <a:r>
                        <a:rPr lang="en-GB" sz="9600" b="1" kern="1200" baseline="0" dirty="0" smtClean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Times New Roman" panose="02020603050405020304" pitchFamily="18" charset="0"/>
                        </a:rPr>
                        <a:t>  </a:t>
                      </a:r>
                      <a:r>
                        <a:rPr lang="en-GB" sz="9600" b="1" kern="1200" baseline="0" dirty="0" smtClean="0">
                          <a:solidFill>
                            <a:srgbClr val="FF0000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Times New Roman" panose="02020603050405020304" pitchFamily="18" charset="0"/>
                        </a:rPr>
                        <a:t>go</a:t>
                      </a:r>
                      <a:r>
                        <a:rPr lang="en-GB" sz="9600" b="1" kern="1200" baseline="0" dirty="0" smtClean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Times New Roman" panose="02020603050405020304" pitchFamily="18" charset="0"/>
                        </a:rPr>
                        <a:t>  </a:t>
                      </a:r>
                      <a:r>
                        <a:rPr lang="en-GB" sz="9600" b="1" kern="1200" baseline="0" dirty="0" smtClean="0">
                          <a:solidFill>
                            <a:srgbClr val="00B050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Times New Roman" panose="02020603050405020304" pitchFamily="18" charset="0"/>
                        </a:rPr>
                        <a:t>to</a:t>
                      </a:r>
                      <a:r>
                        <a:rPr lang="en-GB" sz="9600" b="1" kern="1200" baseline="0" dirty="0" smtClean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Times New Roman" panose="02020603050405020304" pitchFamily="18" charset="0"/>
                        </a:rPr>
                        <a:t>  </a:t>
                      </a:r>
                      <a:r>
                        <a:rPr lang="en-GB" sz="9600" b="1" kern="1200" baseline="0" dirty="0" smtClean="0">
                          <a:solidFill>
                            <a:schemeClr val="bg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Times New Roman" panose="02020603050405020304" pitchFamily="18" charset="0"/>
                        </a:rPr>
                        <a:t>the</a:t>
                      </a:r>
                      <a:r>
                        <a:rPr lang="en-GB" sz="9600" b="1" kern="1200" baseline="0" dirty="0" smtClean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Times New Roman" panose="02020603050405020304" pitchFamily="18" charset="0"/>
                        </a:rPr>
                        <a:t>  </a:t>
                      </a:r>
                      <a:r>
                        <a:rPr lang="en-GB" sz="9600" b="1" kern="1200" baseline="0" dirty="0" smtClean="0">
                          <a:solidFill>
                            <a:srgbClr val="0070C0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Times New Roman" panose="02020603050405020304" pitchFamily="18" charset="0"/>
                        </a:rPr>
                        <a:t>into</a:t>
                      </a:r>
                      <a:endParaRPr lang="en-GB" sz="4400" b="1" kern="1200" dirty="0" smtClean="0">
                        <a:solidFill>
                          <a:srgbClr val="0070C0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374424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31966" y="1280160"/>
            <a:ext cx="9797143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200" b="1" dirty="0">
                <a:solidFill>
                  <a:srgbClr val="FF0000"/>
                </a:solidFill>
                <a:latin typeface="Comic Sans MS" panose="030F0702030302020204" pitchFamily="66" charset="0"/>
              </a:rPr>
              <a:t>h</a:t>
            </a:r>
            <a:r>
              <a:rPr lang="en-GB" sz="72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e</a:t>
            </a:r>
            <a:r>
              <a:rPr lang="en-GB" sz="7200" b="1" dirty="0" smtClean="0">
                <a:latin typeface="Comic Sans MS" panose="030F0702030302020204" pitchFamily="66" charset="0"/>
              </a:rPr>
              <a:t>   </a:t>
            </a:r>
            <a:r>
              <a:rPr lang="en-GB" sz="7200" b="1" dirty="0" smtClean="0">
                <a:solidFill>
                  <a:srgbClr val="FFFF00"/>
                </a:solidFill>
                <a:latin typeface="Comic Sans MS" panose="030F0702030302020204" pitchFamily="66" charset="0"/>
              </a:rPr>
              <a:t>me</a:t>
            </a:r>
            <a:r>
              <a:rPr lang="en-GB" sz="7200" b="1" dirty="0" smtClean="0">
                <a:latin typeface="Comic Sans MS" panose="030F0702030302020204" pitchFamily="66" charset="0"/>
              </a:rPr>
              <a:t>   </a:t>
            </a:r>
            <a:r>
              <a:rPr lang="en-GB" sz="7200" b="1" dirty="0" smtClean="0">
                <a:solidFill>
                  <a:srgbClr val="00B050"/>
                </a:solidFill>
                <a:latin typeface="Comic Sans MS" panose="030F0702030302020204" pitchFamily="66" charset="0"/>
              </a:rPr>
              <a:t>be</a:t>
            </a:r>
            <a:r>
              <a:rPr lang="en-GB" sz="7200" b="1" dirty="0" smtClean="0">
                <a:latin typeface="Comic Sans MS" panose="030F0702030302020204" pitchFamily="66" charset="0"/>
              </a:rPr>
              <a:t>  </a:t>
            </a:r>
            <a:r>
              <a:rPr lang="en-GB" sz="7200" b="1" dirty="0" smtClean="0">
                <a:solidFill>
                  <a:srgbClr val="00B0F0"/>
                </a:solidFill>
                <a:latin typeface="Comic Sans MS" panose="030F0702030302020204" pitchFamily="66" charset="0"/>
              </a:rPr>
              <a:t>we</a:t>
            </a:r>
            <a:r>
              <a:rPr lang="en-GB" sz="7200" b="1" dirty="0" smtClean="0">
                <a:latin typeface="Comic Sans MS" panose="030F0702030302020204" pitchFamily="66" charset="0"/>
              </a:rPr>
              <a:t>  </a:t>
            </a:r>
            <a:r>
              <a:rPr lang="en-GB" sz="7200" b="1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she</a:t>
            </a:r>
            <a:r>
              <a:rPr lang="en-GB" sz="7200" b="1" dirty="0" smtClean="0">
                <a:latin typeface="Comic Sans MS" panose="030F0702030302020204" pitchFamily="66" charset="0"/>
              </a:rPr>
              <a:t>   </a:t>
            </a:r>
            <a:r>
              <a:rPr lang="en-GB" sz="7200" b="1" dirty="0" smtClean="0">
                <a:solidFill>
                  <a:srgbClr val="FFC000"/>
                </a:solidFill>
                <a:latin typeface="Comic Sans MS" panose="030F0702030302020204" pitchFamily="66" charset="0"/>
              </a:rPr>
              <a:t>my</a:t>
            </a:r>
            <a:r>
              <a:rPr lang="en-GB" sz="7200" b="1" dirty="0" smtClean="0">
                <a:latin typeface="Comic Sans MS" panose="030F0702030302020204" pitchFamily="66" charset="0"/>
              </a:rPr>
              <a:t>   </a:t>
            </a:r>
            <a:r>
              <a:rPr lang="en-GB" sz="7200" b="1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you</a:t>
            </a:r>
            <a:r>
              <a:rPr lang="en-GB" sz="7200" b="1" dirty="0" smtClean="0">
                <a:latin typeface="Comic Sans MS" panose="030F0702030302020204" pitchFamily="66" charset="0"/>
              </a:rPr>
              <a:t>    </a:t>
            </a:r>
            <a:r>
              <a:rPr lang="en-GB" sz="7200" b="1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are</a:t>
            </a:r>
            <a:r>
              <a:rPr lang="en-GB" sz="7200" b="1" dirty="0" smtClean="0">
                <a:latin typeface="Comic Sans MS" panose="030F0702030302020204" pitchFamily="66" charset="0"/>
              </a:rPr>
              <a:t>   </a:t>
            </a:r>
            <a:r>
              <a:rPr lang="en-GB" sz="7200" b="1" dirty="0" smtClean="0">
                <a:solidFill>
                  <a:srgbClr val="00B0F0"/>
                </a:solidFill>
                <a:latin typeface="Comic Sans MS" panose="030F0702030302020204" pitchFamily="66" charset="0"/>
              </a:rPr>
              <a:t>her</a:t>
            </a:r>
            <a:r>
              <a:rPr lang="en-GB" sz="7200" b="1" dirty="0" smtClean="0">
                <a:latin typeface="Comic Sans MS" panose="030F0702030302020204" pitchFamily="66" charset="0"/>
              </a:rPr>
              <a:t>   </a:t>
            </a:r>
            <a:r>
              <a:rPr lang="en-GB" sz="72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was</a:t>
            </a:r>
            <a:r>
              <a:rPr lang="en-GB" sz="7200" b="1" dirty="0" smtClean="0">
                <a:latin typeface="Comic Sans MS" panose="030F0702030302020204" pitchFamily="66" charset="0"/>
              </a:rPr>
              <a:t>  </a:t>
            </a:r>
            <a:r>
              <a:rPr lang="en-GB" sz="7200" b="1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 all    </a:t>
            </a:r>
            <a:r>
              <a:rPr lang="en-GB" sz="72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they</a:t>
            </a:r>
            <a:r>
              <a:rPr lang="en-GB" sz="7200" b="1" dirty="0" smtClean="0">
                <a:latin typeface="Comic Sans MS" panose="030F0702030302020204" pitchFamily="66" charset="0"/>
              </a:rPr>
              <a:t>    </a:t>
            </a:r>
            <a:r>
              <a:rPr lang="en-GB" sz="7200" b="1" dirty="0" smtClean="0">
                <a:solidFill>
                  <a:srgbClr val="FFFF00"/>
                </a:solidFill>
                <a:latin typeface="Comic Sans MS" panose="030F0702030302020204" pitchFamily="66" charset="0"/>
              </a:rPr>
              <a:t>my</a:t>
            </a:r>
            <a:endParaRPr lang="en-GB" sz="7200" b="1" dirty="0">
              <a:solidFill>
                <a:srgbClr val="FFFF0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955057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9235" y="1399841"/>
            <a:ext cx="4586748" cy="36644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00747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Ship-clip-art-free-free-clipart-images-2-image.gif (250×274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5277" y="888530"/>
            <a:ext cx="2381250" cy="2609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24f12f4b9b4217d4e4015e9d759c19fa_download-shed-clipart-garden-shed-clipart-free_180-129.jpeg (180×129)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5761" y="2269655"/>
            <a:ext cx="1714500" cy="12287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4" name="Picture 6" descr="shell-clip-art-ycoMk8y9i.png (600×531)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6803" y="3908207"/>
            <a:ext cx="2548988" cy="22558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6" name="Picture 8" descr="030303.png (300×225)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85930" y="1585711"/>
            <a:ext cx="2857500" cy="2143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8" name="Picture 10" descr="shop-clipart-bakery1.gif (451×399)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3231" y="3837775"/>
            <a:ext cx="2710063" cy="23975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3206527" y="610702"/>
            <a:ext cx="745889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solidFill>
                  <a:srgbClr val="7030A0"/>
                </a:solidFill>
                <a:latin typeface="Comic Sans MS" panose="030F0702030302020204" pitchFamily="66" charset="0"/>
              </a:rPr>
              <a:t>Look at the pictures, write down the words.</a:t>
            </a:r>
            <a:endParaRPr lang="en-GB" sz="3200" b="1" dirty="0">
              <a:solidFill>
                <a:srgbClr val="7030A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477069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66651" y="1684924"/>
            <a:ext cx="10895527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 smtClean="0">
                <a:latin typeface="Comic Sans MS" panose="030F0702030302020204" pitchFamily="66" charset="0"/>
              </a:rPr>
              <a:t>Is a ship wet?</a:t>
            </a:r>
          </a:p>
          <a:p>
            <a:endParaRPr lang="en-GB" sz="4800" dirty="0">
              <a:latin typeface="Comic Sans MS" panose="030F0702030302020204" pitchFamily="66" charset="0"/>
            </a:endParaRPr>
          </a:p>
          <a:p>
            <a:r>
              <a:rPr lang="en-GB" sz="4800" dirty="0" smtClean="0">
                <a:latin typeface="Comic Sans MS" panose="030F0702030302020204" pitchFamily="66" charset="0"/>
              </a:rPr>
              <a:t>Can a fish hop?</a:t>
            </a:r>
          </a:p>
          <a:p>
            <a:endParaRPr lang="en-GB" sz="4800" dirty="0">
              <a:latin typeface="Comic Sans MS" panose="030F0702030302020204" pitchFamily="66" charset="0"/>
            </a:endParaRPr>
          </a:p>
          <a:p>
            <a:r>
              <a:rPr lang="en-GB" sz="4800" dirty="0" smtClean="0">
                <a:latin typeface="Comic Sans MS" panose="030F0702030302020204" pitchFamily="66" charset="0"/>
              </a:rPr>
              <a:t>Can a shop sell a bag?</a:t>
            </a:r>
            <a:endParaRPr lang="en-GB" sz="4800" dirty="0">
              <a:latin typeface="Comic Sans MS" panose="030F0702030302020204" pitchFamily="66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66651" y="339634"/>
            <a:ext cx="66359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Can you read the sentences?</a:t>
            </a:r>
            <a:endParaRPr lang="en-GB" sz="2800" b="1" dirty="0">
              <a:solidFill>
                <a:srgbClr val="7030A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476533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935</TotalTime>
  <Words>177</Words>
  <Application>Microsoft Office PowerPoint</Application>
  <PresentationFormat>Widescreen</PresentationFormat>
  <Paragraphs>42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3" baseType="lpstr">
      <vt:lpstr>Arial</vt:lpstr>
      <vt:lpstr>Calibri</vt:lpstr>
      <vt:lpstr>Calibri Light</vt:lpstr>
      <vt:lpstr>Comic Sans MS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Jane Waters</dc:creator>
  <cp:lastModifiedBy>Jane Waters</cp:lastModifiedBy>
  <cp:revision>57</cp:revision>
  <dcterms:created xsi:type="dcterms:W3CDTF">2016-09-24T16:43:04Z</dcterms:created>
  <dcterms:modified xsi:type="dcterms:W3CDTF">2020-04-25T11:18:03Z</dcterms:modified>
</cp:coreProperties>
</file>