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0"/>
  </p:handoutMasterIdLst>
  <p:sldIdLst>
    <p:sldId id="267" r:id="rId2"/>
    <p:sldId id="258" r:id="rId3"/>
    <p:sldId id="263" r:id="rId4"/>
    <p:sldId id="264" r:id="rId5"/>
    <p:sldId id="268" r:id="rId6"/>
    <p:sldId id="269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21"/>
    </p:embeddedFont>
    <p:embeddedFont>
      <p:font typeface="Sassoon Infant Rg" panose="02000503030000020003" pitchFamily="50" charset="0"/>
      <p:regular r:id="rId22"/>
      <p:bold r:id="rId23"/>
    </p:embeddedFont>
    <p:embeddedFont>
      <p:font typeface="Twinkl" pitchFamily="2" charset="0"/>
      <p:regular r:id="rId24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uffy-TTF" panose="020B0603060100000000" pitchFamily="3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92C5"/>
    <a:srgbClr val="B36E87"/>
    <a:srgbClr val="C00000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578" y="11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21" Type="http://schemas.openxmlformats.org/officeDocument/2006/relationships/font" Target="fonts/font1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9CBCF8F-DCC0-4E43-8AB7-A7A6AC1967F4}" type="datetimeFigureOut">
              <a:rPr lang="en-GB"/>
              <a:pPr>
                <a:defRPr/>
              </a:pPr>
              <a:t>10/10/2018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6A2621-CE1C-4CB5-93DA-F94895B091D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17516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3717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21347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8286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5773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4740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1" r:id="rId4"/>
    <p:sldLayoutId id="2147483692" r:id="rId5"/>
    <p:sldLayoutId id="214748369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13.png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image" Target="../media/image1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9.png"/><Relationship Id="rId5" Type="http://schemas.microsoft.com/office/2007/relationships/media" Target="../media/media3.WAV"/><Relationship Id="rId10" Type="http://schemas.openxmlformats.org/officeDocument/2006/relationships/image" Target="../media/image11.jpe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uffy-TTF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chemeClr val="bg1"/>
                </a:solidFill>
                <a:latin typeface="Tuffy-TTF" panose="020B0603060100000000" pitchFamily="34" charset="0"/>
              </a:rPr>
              <a:t>French</a:t>
            </a:r>
            <a:r>
              <a:rPr lang="en-GB" altLang="en-US" sz="800" dirty="0">
                <a:solidFill>
                  <a:schemeClr val="bg1"/>
                </a:solidFill>
                <a:latin typeface="Tuffy-TTF" panose="020B0603060100000000" pitchFamily="34" charset="0"/>
              </a:rPr>
              <a:t> | Year 3 | Family and Friends | What’s His Name? | Lesson 4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/>
              <a:t>Family and Friends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French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Twinkl Log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5719763"/>
            <a:ext cx="584200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make links between known and new structures. </a:t>
            </a:r>
          </a:p>
          <a:p>
            <a:pPr eaLnBrk="1" hangingPunct="1"/>
            <a:r>
              <a:rPr lang="en-GB" altLang="en-US" dirty="0"/>
              <a:t>I can use a range of vocabulary to create different sentences.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dirty="0">
                <a:latin typeface="Twinkl" pitchFamily="2" charset="0"/>
              </a:rPr>
              <a:t>I can recognise how sentences can change to fit the subject.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use </a:t>
            </a:r>
            <a:r>
              <a:rPr lang="en-GB" altLang="en-US" dirty="0" err="1">
                <a:latin typeface="Twinkl" pitchFamily="2" charset="0"/>
              </a:rPr>
              <a:t>il</a:t>
            </a:r>
            <a:r>
              <a:rPr lang="en-GB" altLang="en-US" dirty="0">
                <a:latin typeface="Twinkl" pitchFamily="2" charset="0"/>
              </a:rPr>
              <a:t> and </a:t>
            </a:r>
            <a:r>
              <a:rPr lang="en-GB" altLang="en-US" dirty="0" err="1">
                <a:latin typeface="Twinkl" pitchFamily="2" charset="0"/>
              </a:rPr>
              <a:t>elle</a:t>
            </a:r>
            <a:r>
              <a:rPr lang="en-GB" altLang="en-US" dirty="0">
                <a:latin typeface="Twinkl" pitchFamily="2" charset="0"/>
              </a:rPr>
              <a:t> for ‘he’ and ‘she’.</a:t>
            </a:r>
            <a:br>
              <a:rPr lang="en-GB" altLang="en-US" dirty="0">
                <a:latin typeface="Twinkl" pitchFamily="2" charset="0"/>
              </a:rPr>
            </a:br>
            <a:endParaRPr lang="en-GB" altLang="en-US" dirty="0">
              <a:latin typeface="Twinkl" pitchFamily="2" charset="0"/>
            </a:endParaRP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use a vocabulary bank.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make new sentences by swapping key vocabulary.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What Can You Remember?</a:t>
            </a:r>
          </a:p>
        </p:txBody>
      </p:sp>
      <p:pic>
        <p:nvPicPr>
          <p:cNvPr id="10243" name="Talking Partne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2473325"/>
            <a:ext cx="7632700" cy="33147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5555" t="12804" r="15370" b="29175"/>
          <a:stretch/>
        </p:blipFill>
        <p:spPr>
          <a:xfrm>
            <a:off x="1414463" y="2319338"/>
            <a:ext cx="6315075" cy="37512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3733800" y="3644900"/>
            <a:ext cx="1231900" cy="1538288"/>
            <a:chOff x="3733800" y="3407445"/>
            <a:chExt cx="1232693" cy="1537088"/>
          </a:xfrm>
        </p:grpSpPr>
        <p:sp>
          <p:nvSpPr>
            <p:cNvPr id="8" name="Rectangle 7"/>
            <p:cNvSpPr/>
            <p:nvPr/>
          </p:nvSpPr>
          <p:spPr>
            <a:xfrm>
              <a:off x="4176998" y="3407445"/>
              <a:ext cx="789495" cy="1146868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H="1">
              <a:off x="3733800" y="4546381"/>
              <a:ext cx="440021" cy="398152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2401888" y="3644900"/>
            <a:ext cx="1135062" cy="1538288"/>
            <a:chOff x="4177506" y="3407445"/>
            <a:chExt cx="1136023" cy="1537088"/>
          </a:xfrm>
        </p:grpSpPr>
        <p:sp>
          <p:nvSpPr>
            <p:cNvPr id="12" name="Rectangle 11"/>
            <p:cNvSpPr/>
            <p:nvPr/>
          </p:nvSpPr>
          <p:spPr>
            <a:xfrm>
              <a:off x="4177506" y="3407445"/>
              <a:ext cx="789655" cy="1146868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>
              <a:off x="4927440" y="4554313"/>
              <a:ext cx="386089" cy="39022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1490663" y="2378075"/>
            <a:ext cx="2144712" cy="3168650"/>
            <a:chOff x="1490931" y="2140539"/>
            <a:chExt cx="2144593" cy="3168308"/>
          </a:xfrm>
        </p:grpSpPr>
        <p:sp>
          <p:nvSpPr>
            <p:cNvPr id="17" name="Rectangle 16"/>
            <p:cNvSpPr/>
            <p:nvPr/>
          </p:nvSpPr>
          <p:spPr>
            <a:xfrm>
              <a:off x="1490931" y="2140539"/>
              <a:ext cx="788943" cy="1147639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cxnSp>
          <p:nvCxnSpPr>
            <p:cNvPr id="24" name="Straight Connector 23"/>
            <p:cNvCxnSpPr>
              <a:stCxn id="17" idx="2"/>
            </p:cNvCxnSpPr>
            <p:nvPr/>
          </p:nvCxnSpPr>
          <p:spPr>
            <a:xfrm flipH="1">
              <a:off x="1886196" y="3288178"/>
              <a:ext cx="0" cy="2020669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/>
            <p:cNvCxnSpPr/>
            <p:nvPr/>
          </p:nvCxnSpPr>
          <p:spPr>
            <a:xfrm>
              <a:off x="1886196" y="5308847"/>
              <a:ext cx="1749328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3733800" y="4919663"/>
            <a:ext cx="1231900" cy="1147762"/>
            <a:chOff x="3733800" y="3407445"/>
            <a:chExt cx="1232693" cy="1147622"/>
          </a:xfrm>
        </p:grpSpPr>
        <p:sp>
          <p:nvSpPr>
            <p:cNvPr id="29" name="Rectangle 28"/>
            <p:cNvSpPr/>
            <p:nvPr/>
          </p:nvSpPr>
          <p:spPr>
            <a:xfrm>
              <a:off x="4176998" y="3407445"/>
              <a:ext cx="789495" cy="1147622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cxnSp>
          <p:nvCxnSpPr>
            <p:cNvPr id="30" name="Straight Arrow Connector 29"/>
            <p:cNvCxnSpPr/>
            <p:nvPr/>
          </p:nvCxnSpPr>
          <p:spPr>
            <a:xfrm flipH="1">
              <a:off x="3733800" y="4047129"/>
              <a:ext cx="440021" cy="101588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50" name="TextBox 31"/>
          <p:cNvSpPr txBox="1">
            <a:spLocks noChangeArrowheads="1"/>
          </p:cNvSpPr>
          <p:nvPr/>
        </p:nvSpPr>
        <p:spPr bwMode="auto">
          <a:xfrm>
            <a:off x="954088" y="1589088"/>
            <a:ext cx="67421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Tell your partner as many of the </a:t>
            </a: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family relationship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words as you can remember from the last lesson.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90713"/>
            <a:ext cx="7632700" cy="38973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/>
              <a:t>Qui Est-Ce?</a:t>
            </a:r>
            <a:br>
              <a:rPr lang="en-GB" altLang="en-US"/>
            </a:br>
            <a:r>
              <a:rPr lang="en-GB" altLang="en-US" sz="2700"/>
              <a:t>(Who’s This?)</a:t>
            </a:r>
          </a:p>
        </p:txBody>
      </p:sp>
      <p:pic>
        <p:nvPicPr>
          <p:cNvPr id="11268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0" t="12954" r="14948" b="8908"/>
          <a:stretch/>
        </p:blipFill>
        <p:spPr>
          <a:xfrm>
            <a:off x="1200646" y="2182105"/>
            <a:ext cx="4190338" cy="331569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ounded Rectangular Callout 6"/>
          <p:cNvSpPr/>
          <p:nvPr/>
        </p:nvSpPr>
        <p:spPr>
          <a:xfrm>
            <a:off x="6003925" y="2433638"/>
            <a:ext cx="1952625" cy="1192212"/>
          </a:xfrm>
          <a:prstGeom prst="wedgeRoundRectCallout">
            <a:avLst>
              <a:gd name="adj1" fmla="val -87609"/>
              <a:gd name="adj2" fmla="val 27166"/>
              <a:gd name="adj3" fmla="val 16667"/>
            </a:avLst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71" name="TextBox 7"/>
          <p:cNvSpPr txBox="1">
            <a:spLocks noChangeArrowheads="1"/>
          </p:cNvSpPr>
          <p:nvPr/>
        </p:nvSpPr>
        <p:spPr bwMode="auto">
          <a:xfrm>
            <a:off x="6354763" y="2844800"/>
            <a:ext cx="12509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Voici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. . 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1890713"/>
            <a:ext cx="7632700" cy="38973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588" y="398463"/>
            <a:ext cx="5472112" cy="1595437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What Else Do We Want to Know?</a:t>
            </a:r>
            <a:endParaRPr lang="en-GB" sz="27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3" t="12980" r="13358" b="49063"/>
          <a:stretch/>
        </p:blipFill>
        <p:spPr>
          <a:xfrm>
            <a:off x="1070206" y="2854591"/>
            <a:ext cx="7003587" cy="259833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293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" name="Group 35"/>
          <p:cNvGrpSpPr>
            <a:grpSpLocks/>
          </p:cNvGrpSpPr>
          <p:nvPr/>
        </p:nvGrpSpPr>
        <p:grpSpPr bwMode="auto">
          <a:xfrm>
            <a:off x="2962275" y="1976438"/>
            <a:ext cx="1792288" cy="1103312"/>
            <a:chOff x="2962906" y="1976902"/>
            <a:chExt cx="1791974" cy="1103473"/>
          </a:xfrm>
        </p:grpSpPr>
        <p:cxnSp>
          <p:nvCxnSpPr>
            <p:cNvPr id="13" name="Straight Arrow Connector 12"/>
            <p:cNvCxnSpPr>
              <a:stCxn id="22" idx="5"/>
            </p:cNvCxnSpPr>
            <p:nvPr/>
          </p:nvCxnSpPr>
          <p:spPr>
            <a:xfrm>
              <a:off x="4042217" y="2618346"/>
              <a:ext cx="712663" cy="462029"/>
            </a:xfrm>
            <a:prstGeom prst="straightConnector1">
              <a:avLst/>
            </a:prstGeom>
            <a:ln w="28575">
              <a:solidFill>
                <a:srgbClr val="B36E8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/>
            <p:cNvSpPr/>
            <p:nvPr/>
          </p:nvSpPr>
          <p:spPr>
            <a:xfrm>
              <a:off x="2962906" y="1976902"/>
              <a:ext cx="1265016" cy="75258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B36E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12317" name="Group 29"/>
            <p:cNvGrpSpPr>
              <a:grpSpLocks/>
            </p:cNvGrpSpPr>
            <p:nvPr/>
          </p:nvGrpSpPr>
          <p:grpSpPr bwMode="auto">
            <a:xfrm>
              <a:off x="3278041" y="2014074"/>
              <a:ext cx="633986" cy="707886"/>
              <a:chOff x="3336271" y="2021102"/>
              <a:chExt cx="633986" cy="707886"/>
            </a:xfrm>
          </p:grpSpPr>
          <p:sp>
            <p:nvSpPr>
              <p:cNvPr id="12318" name="TextBox 20"/>
              <p:cNvSpPr txBox="1">
                <a:spLocks noChangeArrowheads="1"/>
              </p:cNvSpPr>
              <p:nvPr/>
            </p:nvSpPr>
            <p:spPr bwMode="auto">
              <a:xfrm>
                <a:off x="3636302" y="2021102"/>
                <a:ext cx="333955" cy="707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 b="1" dirty="0">
                    <a:solidFill>
                      <a:srgbClr val="B36E87"/>
                    </a:solidFill>
                    <a:latin typeface="Twinkl" pitchFamily="2" charset="0"/>
                  </a:rPr>
                  <a:t>?</a:t>
                </a:r>
              </a:p>
            </p:txBody>
          </p:sp>
          <p:pic>
            <p:nvPicPr>
              <p:cNvPr id="12319" name="L'ange"/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36271" y="2224292"/>
                <a:ext cx="258763" cy="257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6138863" y="1971675"/>
            <a:ext cx="1522412" cy="995363"/>
            <a:chOff x="6139019" y="1971423"/>
            <a:chExt cx="1522402" cy="996060"/>
          </a:xfrm>
        </p:grpSpPr>
        <p:cxnSp>
          <p:nvCxnSpPr>
            <p:cNvPr id="18" name="Straight Arrow Connector 17"/>
            <p:cNvCxnSpPr/>
            <p:nvPr/>
          </p:nvCxnSpPr>
          <p:spPr>
            <a:xfrm flipH="1">
              <a:off x="6139019" y="2319329"/>
              <a:ext cx="507997" cy="648154"/>
            </a:xfrm>
            <a:prstGeom prst="straightConnector1">
              <a:avLst/>
            </a:prstGeom>
            <a:ln w="28575">
              <a:solidFill>
                <a:srgbClr val="5F92C5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val 24"/>
            <p:cNvSpPr/>
            <p:nvPr/>
          </p:nvSpPr>
          <p:spPr>
            <a:xfrm>
              <a:off x="6397779" y="1971423"/>
              <a:ext cx="1263642" cy="75141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5F92C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12312" name="Group 28"/>
            <p:cNvGrpSpPr>
              <a:grpSpLocks/>
            </p:cNvGrpSpPr>
            <p:nvPr/>
          </p:nvGrpSpPr>
          <p:grpSpPr bwMode="auto">
            <a:xfrm>
              <a:off x="6697303" y="2021102"/>
              <a:ext cx="653072" cy="707886"/>
              <a:chOff x="6770529" y="2028834"/>
              <a:chExt cx="653072" cy="707886"/>
            </a:xfrm>
          </p:grpSpPr>
          <p:sp>
            <p:nvSpPr>
              <p:cNvPr id="12313" name="TextBox 25"/>
              <p:cNvSpPr txBox="1">
                <a:spLocks noChangeArrowheads="1"/>
              </p:cNvSpPr>
              <p:nvPr/>
            </p:nvSpPr>
            <p:spPr bwMode="auto">
              <a:xfrm>
                <a:off x="7089646" y="2028834"/>
                <a:ext cx="333955" cy="707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 b="1" dirty="0">
                    <a:solidFill>
                      <a:srgbClr val="5F92C5"/>
                    </a:solidFill>
                    <a:latin typeface="Twinkl" pitchFamily="2" charset="0"/>
                  </a:rPr>
                  <a:t>?</a:t>
                </a:r>
              </a:p>
            </p:txBody>
          </p:sp>
          <p:pic>
            <p:nvPicPr>
              <p:cNvPr id="12314" name="L'ange"/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70529" y="2233947"/>
                <a:ext cx="258763" cy="257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6767513" y="3005138"/>
            <a:ext cx="1138237" cy="779462"/>
            <a:chOff x="6768282" y="3005665"/>
            <a:chExt cx="1137036" cy="779721"/>
          </a:xfrm>
        </p:grpSpPr>
        <p:sp>
          <p:nvSpPr>
            <p:cNvPr id="9" name="Oval Callout 8"/>
            <p:cNvSpPr/>
            <p:nvPr/>
          </p:nvSpPr>
          <p:spPr>
            <a:xfrm>
              <a:off x="6768282" y="3005665"/>
              <a:ext cx="1137036" cy="779721"/>
            </a:xfrm>
            <a:prstGeom prst="wedgeEllipseCallout">
              <a:avLst>
                <a:gd name="adj1" fmla="val -99854"/>
                <a:gd name="adj2" fmla="val -18061"/>
              </a:avLst>
            </a:prstGeom>
            <a:solidFill>
              <a:srgbClr val="5F92C5"/>
            </a:solidFill>
            <a:ln>
              <a:solidFill>
                <a:srgbClr val="5F92C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2309" name="L'ange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7418" y="3258349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" name="Group 32"/>
          <p:cNvGrpSpPr>
            <a:grpSpLocks/>
          </p:cNvGrpSpPr>
          <p:nvPr/>
        </p:nvGrpSpPr>
        <p:grpSpPr bwMode="auto">
          <a:xfrm>
            <a:off x="3155950" y="3395663"/>
            <a:ext cx="1138238" cy="779462"/>
            <a:chOff x="3156668" y="3395526"/>
            <a:chExt cx="1137036" cy="779721"/>
          </a:xfrm>
        </p:grpSpPr>
        <p:sp>
          <p:nvSpPr>
            <p:cNvPr id="3" name="Oval Callout 2"/>
            <p:cNvSpPr/>
            <p:nvPr/>
          </p:nvSpPr>
          <p:spPr>
            <a:xfrm>
              <a:off x="3156668" y="3395526"/>
              <a:ext cx="1137036" cy="779721"/>
            </a:xfrm>
            <a:prstGeom prst="wedgeEllipseCallout">
              <a:avLst>
                <a:gd name="adj1" fmla="val 82664"/>
                <a:gd name="adj2" fmla="val -54773"/>
              </a:avLst>
            </a:prstGeom>
            <a:solidFill>
              <a:srgbClr val="B36E87"/>
            </a:solidFill>
            <a:ln>
              <a:solidFill>
                <a:srgbClr val="B36E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2307" name="L'ange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5804" y="365679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298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29" name="Rectangle 28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2305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 dirty="0">
                  <a:latin typeface="Twinkl" pitchFamily="2" charset="0"/>
                </a:rPr>
                <a:t>Click play buttons throughout to hear phrases and words.</a:t>
              </a:r>
            </a:p>
          </p:txBody>
        </p:sp>
      </p:grpSp>
      <p:pic>
        <p:nvPicPr>
          <p:cNvPr id="12299" name="Play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8713" y="3960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3788" y="32575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4900" y="23669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4738" y="1570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2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01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02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1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890713"/>
            <a:ext cx="7632700" cy="42021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538" y="517525"/>
            <a:ext cx="6330950" cy="15970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/>
              <a:t>Comment </a:t>
            </a:r>
            <a:r>
              <a:rPr lang="en-GB" dirty="0" err="1"/>
              <a:t>Dit</a:t>
            </a:r>
            <a:r>
              <a:rPr lang="en-GB" dirty="0"/>
              <a:t>-On “What’s She Called?”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Français</a:t>
            </a:r>
            <a:r>
              <a:rPr lang="en-GB" dirty="0"/>
              <a:t>?</a:t>
            </a:r>
          </a:p>
        </p:txBody>
      </p:sp>
      <p:pic>
        <p:nvPicPr>
          <p:cNvPr id="13316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4261" t="13204" r="14434" b="8580"/>
          <a:stretch/>
        </p:blipFill>
        <p:spPr>
          <a:xfrm>
            <a:off x="979488" y="1984375"/>
            <a:ext cx="5116512" cy="39671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1147763" y="2011363"/>
            <a:ext cx="4779962" cy="3968750"/>
            <a:chOff x="3343586" y="2035534"/>
            <a:chExt cx="4780275" cy="3967858"/>
          </a:xfrm>
        </p:grpSpPr>
        <p:sp>
          <p:nvSpPr>
            <p:cNvPr id="7" name="Rectangle 6"/>
            <p:cNvSpPr/>
            <p:nvPr/>
          </p:nvSpPr>
          <p:spPr>
            <a:xfrm>
              <a:off x="3343586" y="2035534"/>
              <a:ext cx="623928" cy="922130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5788496" y="2057754"/>
              <a:ext cx="623928" cy="923717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037368" y="3070351"/>
              <a:ext cx="623929" cy="922130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28376" y="3070351"/>
              <a:ext cx="623929" cy="922130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423347" y="4059141"/>
              <a:ext cx="623928" cy="922131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499933" y="4059141"/>
              <a:ext cx="623928" cy="922131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412233" y="5081261"/>
              <a:ext cx="623929" cy="922131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13319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12"/>
          <a:stretch>
            <a:fillRect/>
          </a:stretch>
        </p:blipFill>
        <p:spPr bwMode="auto">
          <a:xfrm>
            <a:off x="6321425" y="2109788"/>
            <a:ext cx="1890713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ular Callout 15"/>
          <p:cNvSpPr/>
          <p:nvPr/>
        </p:nvSpPr>
        <p:spPr>
          <a:xfrm>
            <a:off x="5160963" y="5057775"/>
            <a:ext cx="3114675" cy="920750"/>
          </a:xfrm>
          <a:prstGeom prst="wedgeRoundRectCallout">
            <a:avLst>
              <a:gd name="adj1" fmla="val -2924"/>
              <a:gd name="adj2" fmla="val -89813"/>
              <a:gd name="adj3" fmla="val 16667"/>
            </a:avLst>
          </a:prstGeom>
          <a:solidFill>
            <a:schemeClr val="bg1"/>
          </a:solidFill>
          <a:ln>
            <a:solidFill>
              <a:srgbClr val="B36E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294313" y="5334000"/>
            <a:ext cx="1260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Comment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321425" y="5334000"/>
            <a:ext cx="1262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s’appelle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-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259638" y="5334000"/>
            <a:ext cx="1262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t-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elle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890713"/>
            <a:ext cx="7632700" cy="42021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538" y="517525"/>
            <a:ext cx="6330950" cy="15970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/>
              <a:t>Comment </a:t>
            </a:r>
            <a:r>
              <a:rPr lang="en-GB" dirty="0" err="1"/>
              <a:t>Dit</a:t>
            </a:r>
            <a:r>
              <a:rPr lang="en-GB" dirty="0"/>
              <a:t>-On “She’s Called…”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Français</a:t>
            </a:r>
            <a:r>
              <a:rPr lang="en-GB" dirty="0"/>
              <a:t>?</a:t>
            </a:r>
          </a:p>
        </p:txBody>
      </p:sp>
      <p:pic>
        <p:nvPicPr>
          <p:cNvPr id="14340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4261" t="13204" r="14434" b="8580"/>
          <a:stretch/>
        </p:blipFill>
        <p:spPr>
          <a:xfrm>
            <a:off x="979488" y="1984375"/>
            <a:ext cx="5116512" cy="39671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1147763" y="2011363"/>
            <a:ext cx="4779962" cy="3968750"/>
            <a:chOff x="3343586" y="2035534"/>
            <a:chExt cx="4780275" cy="3967858"/>
          </a:xfrm>
        </p:grpSpPr>
        <p:sp>
          <p:nvSpPr>
            <p:cNvPr id="7" name="Rectangle 6"/>
            <p:cNvSpPr/>
            <p:nvPr/>
          </p:nvSpPr>
          <p:spPr>
            <a:xfrm>
              <a:off x="3343586" y="2035534"/>
              <a:ext cx="623928" cy="922130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5788496" y="2057754"/>
              <a:ext cx="623928" cy="923717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037368" y="3070351"/>
              <a:ext cx="623929" cy="922130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28376" y="3070351"/>
              <a:ext cx="623929" cy="922130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423347" y="4059141"/>
              <a:ext cx="623928" cy="922131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499933" y="4059141"/>
              <a:ext cx="623928" cy="922131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412233" y="5081261"/>
              <a:ext cx="623929" cy="922131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14343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12"/>
          <a:stretch>
            <a:fillRect/>
          </a:stretch>
        </p:blipFill>
        <p:spPr bwMode="auto">
          <a:xfrm>
            <a:off x="6321425" y="2109788"/>
            <a:ext cx="1890713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ular Callout 15"/>
          <p:cNvSpPr/>
          <p:nvPr/>
        </p:nvSpPr>
        <p:spPr>
          <a:xfrm>
            <a:off x="5160963" y="5057775"/>
            <a:ext cx="3114675" cy="920750"/>
          </a:xfrm>
          <a:prstGeom prst="wedgeRoundRectCallout">
            <a:avLst>
              <a:gd name="adj1" fmla="val -2924"/>
              <a:gd name="adj2" fmla="val -89813"/>
              <a:gd name="adj3" fmla="val 16667"/>
            </a:avLst>
          </a:prstGeom>
          <a:solidFill>
            <a:schemeClr val="bg1"/>
          </a:solidFill>
          <a:ln>
            <a:solidFill>
              <a:srgbClr val="B36E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961063" y="5338763"/>
            <a:ext cx="1262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Elle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550025" y="5334000"/>
            <a:ext cx="1260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s’appelle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Allez-y!</a:t>
            </a:r>
          </a:p>
        </p:txBody>
      </p:sp>
      <p:pic>
        <p:nvPicPr>
          <p:cNvPr id="15363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2449513"/>
            <a:ext cx="7632700" cy="36433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359025" y="2081213"/>
            <a:ext cx="2212975" cy="2138362"/>
          </a:xfrm>
          <a:prstGeom prst="ellipse">
            <a:avLst/>
          </a:prstGeom>
          <a:solidFill>
            <a:schemeClr val="bg1"/>
          </a:solidFill>
          <a:ln w="19050">
            <a:solidFill>
              <a:srgbClr val="B36E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536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75" y="2571750"/>
            <a:ext cx="1400175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23" t="-3367" r="1302" b="72339"/>
          <a:stretch/>
        </p:blipFill>
        <p:spPr>
          <a:xfrm>
            <a:off x="2387773" y="2168818"/>
            <a:ext cx="2154803" cy="2051437"/>
          </a:xfrm>
          <a:prstGeom prst="ellipse">
            <a:avLst/>
          </a:prstGeom>
        </p:spPr>
      </p:pic>
      <p:pic>
        <p:nvPicPr>
          <p:cNvPr id="15368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750"/>
          <a:stretch>
            <a:fillRect/>
          </a:stretch>
        </p:blipFill>
        <p:spPr bwMode="auto">
          <a:xfrm>
            <a:off x="6129338" y="3429000"/>
            <a:ext cx="1720850" cy="267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954338" y="4600575"/>
            <a:ext cx="1760537" cy="1266825"/>
            <a:chOff x="2954625" y="4600029"/>
            <a:chExt cx="1760498" cy="1268134"/>
          </a:xfrm>
        </p:grpSpPr>
        <p:sp>
          <p:nvSpPr>
            <p:cNvPr id="14" name="Oval Callout 13"/>
            <p:cNvSpPr/>
            <p:nvPr/>
          </p:nvSpPr>
          <p:spPr>
            <a:xfrm>
              <a:off x="2954625" y="4600029"/>
              <a:ext cx="1760498" cy="1268134"/>
            </a:xfrm>
            <a:prstGeom prst="wedgeEllipseCallout">
              <a:avLst>
                <a:gd name="adj1" fmla="val -92049"/>
                <a:gd name="adj2" fmla="val -82512"/>
              </a:avLst>
            </a:prstGeom>
            <a:solidFill>
              <a:schemeClr val="bg1"/>
            </a:solidFill>
            <a:ln>
              <a:solidFill>
                <a:srgbClr val="B36E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5374" name="TextBox 15"/>
            <p:cNvSpPr txBox="1">
              <a:spLocks noChangeArrowheads="1"/>
            </p:cNvSpPr>
            <p:nvPr/>
          </p:nvSpPr>
          <p:spPr bwMode="auto">
            <a:xfrm>
              <a:off x="3037692" y="4901579"/>
              <a:ext cx="1574358" cy="924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Comment </a:t>
              </a:r>
              <a:r>
                <a:rPr lang="en-GB" altLang="en-US" dirty="0" err="1">
                  <a:solidFill>
                    <a:schemeClr val="tx1"/>
                  </a:solidFill>
                  <a:latin typeface="Twinkl" pitchFamily="2" charset="0"/>
                </a:rPr>
                <a:t>s’appelle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-t-</a:t>
              </a:r>
              <a:r>
                <a:rPr lang="en-GB" altLang="en-US" dirty="0" err="1">
                  <a:solidFill>
                    <a:schemeClr val="tx1"/>
                  </a:solidFill>
                  <a:latin typeface="Twinkl" pitchFamily="2" charset="0"/>
                </a:rPr>
                <a:t>elle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?</a:t>
              </a: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4991100" y="2073275"/>
            <a:ext cx="1760538" cy="1266825"/>
            <a:chOff x="4990379" y="2072557"/>
            <a:chExt cx="1760498" cy="1268134"/>
          </a:xfrm>
        </p:grpSpPr>
        <p:sp>
          <p:nvSpPr>
            <p:cNvPr id="15" name="Oval Callout 14"/>
            <p:cNvSpPr/>
            <p:nvPr/>
          </p:nvSpPr>
          <p:spPr>
            <a:xfrm>
              <a:off x="4990379" y="2072557"/>
              <a:ext cx="1760498" cy="1268134"/>
            </a:xfrm>
            <a:prstGeom prst="wedgeEllipseCallout">
              <a:avLst>
                <a:gd name="adj1" fmla="val 42994"/>
                <a:gd name="adj2" fmla="val 55430"/>
              </a:avLst>
            </a:prstGeom>
            <a:solidFill>
              <a:schemeClr val="bg1"/>
            </a:solidFill>
            <a:ln>
              <a:solidFill>
                <a:srgbClr val="B36E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5372" name="TextBox 16"/>
            <p:cNvSpPr txBox="1">
              <a:spLocks noChangeArrowheads="1"/>
            </p:cNvSpPr>
            <p:nvPr/>
          </p:nvSpPr>
          <p:spPr bwMode="auto">
            <a:xfrm>
              <a:off x="5019728" y="2521958"/>
              <a:ext cx="1701799" cy="64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Elle </a:t>
              </a:r>
              <a:r>
                <a:rPr lang="en-GB" altLang="en-US" dirty="0" err="1">
                  <a:solidFill>
                    <a:schemeClr val="tx1"/>
                  </a:solidFill>
                  <a:latin typeface="Twinkl" pitchFamily="2" charset="0"/>
                </a:rPr>
                <a:t>s’appelle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...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890713"/>
            <a:ext cx="7632700" cy="42021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538" y="517525"/>
            <a:ext cx="6330950" cy="15970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/>
              <a:t>Comment </a:t>
            </a:r>
            <a:r>
              <a:rPr lang="en-GB" dirty="0" err="1"/>
              <a:t>Dit</a:t>
            </a:r>
            <a:r>
              <a:rPr lang="en-GB" dirty="0"/>
              <a:t>-On “What’s He Called?”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Français</a:t>
            </a:r>
            <a:r>
              <a:rPr lang="en-GB" dirty="0"/>
              <a:t>?</a:t>
            </a:r>
          </a:p>
        </p:txBody>
      </p:sp>
      <p:pic>
        <p:nvPicPr>
          <p:cNvPr id="16388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4261" t="13204" r="14434" b="8580"/>
          <a:stretch/>
        </p:blipFill>
        <p:spPr>
          <a:xfrm>
            <a:off x="979488" y="1984375"/>
            <a:ext cx="5116512" cy="39671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390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548"/>
          <a:stretch>
            <a:fillRect/>
          </a:stretch>
        </p:blipFill>
        <p:spPr bwMode="auto">
          <a:xfrm>
            <a:off x="5964238" y="2054225"/>
            <a:ext cx="2665412" cy="318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ular Callout 15"/>
          <p:cNvSpPr/>
          <p:nvPr/>
        </p:nvSpPr>
        <p:spPr>
          <a:xfrm>
            <a:off x="5160963" y="5057775"/>
            <a:ext cx="3114675" cy="920750"/>
          </a:xfrm>
          <a:prstGeom prst="wedgeRoundRectCallout">
            <a:avLst>
              <a:gd name="adj1" fmla="val -2924"/>
              <a:gd name="adj2" fmla="val -89813"/>
              <a:gd name="adj3" fmla="val 16667"/>
            </a:avLst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294313" y="5334000"/>
            <a:ext cx="12604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Comment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321425" y="5334000"/>
            <a:ext cx="1262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s’appelle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-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259638" y="5334000"/>
            <a:ext cx="1262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t-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il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?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139825" y="1984375"/>
            <a:ext cx="4822825" cy="3959225"/>
            <a:chOff x="1140366" y="1984306"/>
            <a:chExt cx="4822398" cy="3960065"/>
          </a:xfrm>
        </p:grpSpPr>
        <p:sp>
          <p:nvSpPr>
            <p:cNvPr id="7" name="Rectangle 6"/>
            <p:cNvSpPr/>
            <p:nvPr/>
          </p:nvSpPr>
          <p:spPr>
            <a:xfrm>
              <a:off x="1840392" y="1984306"/>
              <a:ext cx="623832" cy="92253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259528" y="1984306"/>
              <a:ext cx="623832" cy="92253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0366" y="3025927"/>
              <a:ext cx="623833" cy="92253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948405" y="3025927"/>
              <a:ext cx="623832" cy="92253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40392" y="4027852"/>
              <a:ext cx="623832" cy="922533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18271" y="4026264"/>
              <a:ext cx="623832" cy="92253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945231" y="5021838"/>
              <a:ext cx="623832" cy="922533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215045" y="3025927"/>
              <a:ext cx="623832" cy="92253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5338932" y="3024340"/>
              <a:ext cx="623832" cy="922533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948405" y="4027852"/>
              <a:ext cx="623832" cy="922533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890713"/>
            <a:ext cx="7632700" cy="42021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538" y="517525"/>
            <a:ext cx="6330950" cy="15970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/>
              <a:t>Comment </a:t>
            </a:r>
            <a:r>
              <a:rPr lang="en-GB" dirty="0" err="1"/>
              <a:t>Dit</a:t>
            </a:r>
            <a:r>
              <a:rPr lang="en-GB" dirty="0"/>
              <a:t>-On “He’s Called…”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Français</a:t>
            </a:r>
            <a:r>
              <a:rPr lang="en-GB" dirty="0"/>
              <a:t>?</a:t>
            </a:r>
          </a:p>
        </p:txBody>
      </p:sp>
      <p:pic>
        <p:nvPicPr>
          <p:cNvPr id="17412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4261" t="13204" r="14434" b="8580"/>
          <a:stretch/>
        </p:blipFill>
        <p:spPr>
          <a:xfrm>
            <a:off x="979488" y="1984375"/>
            <a:ext cx="5116512" cy="39671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41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548"/>
          <a:stretch>
            <a:fillRect/>
          </a:stretch>
        </p:blipFill>
        <p:spPr bwMode="auto">
          <a:xfrm>
            <a:off x="5964238" y="2054225"/>
            <a:ext cx="2665412" cy="318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ular Callout 15"/>
          <p:cNvSpPr/>
          <p:nvPr/>
        </p:nvSpPr>
        <p:spPr>
          <a:xfrm>
            <a:off x="5160963" y="5057775"/>
            <a:ext cx="3114675" cy="920750"/>
          </a:xfrm>
          <a:prstGeom prst="wedgeRoundRectCallout">
            <a:avLst>
              <a:gd name="adj1" fmla="val -2924"/>
              <a:gd name="adj2" fmla="val -89813"/>
              <a:gd name="adj3" fmla="val 16667"/>
            </a:avLst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980113" y="5346700"/>
            <a:ext cx="1262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Il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321425" y="5334000"/>
            <a:ext cx="1262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s’appelle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…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139825" y="1984375"/>
            <a:ext cx="4822825" cy="3959225"/>
            <a:chOff x="1140366" y="1984306"/>
            <a:chExt cx="4822398" cy="3960065"/>
          </a:xfrm>
        </p:grpSpPr>
        <p:sp>
          <p:nvSpPr>
            <p:cNvPr id="7" name="Rectangle 6"/>
            <p:cNvSpPr/>
            <p:nvPr/>
          </p:nvSpPr>
          <p:spPr>
            <a:xfrm>
              <a:off x="1840392" y="1984306"/>
              <a:ext cx="623832" cy="92253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259528" y="1984306"/>
              <a:ext cx="623832" cy="92253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0366" y="3025927"/>
              <a:ext cx="623833" cy="92253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948405" y="3025927"/>
              <a:ext cx="623832" cy="92253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840392" y="4027852"/>
              <a:ext cx="623832" cy="922533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618271" y="4026264"/>
              <a:ext cx="623832" cy="92253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945231" y="5021838"/>
              <a:ext cx="623832" cy="922533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215045" y="3025927"/>
              <a:ext cx="623832" cy="922534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5338932" y="3024340"/>
              <a:ext cx="623832" cy="922533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948405" y="4027852"/>
              <a:ext cx="623832" cy="922533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Allez-y!</a:t>
            </a:r>
          </a:p>
        </p:txBody>
      </p:sp>
      <p:pic>
        <p:nvPicPr>
          <p:cNvPr id="18435" name="Group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2449513"/>
            <a:ext cx="7632700" cy="36433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359025" y="2081213"/>
            <a:ext cx="2212975" cy="213836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8438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75" y="2630488"/>
            <a:ext cx="1400175" cy="317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954338" y="4600575"/>
            <a:ext cx="1760537" cy="1266825"/>
            <a:chOff x="2954625" y="4600029"/>
            <a:chExt cx="1760498" cy="1268134"/>
          </a:xfrm>
        </p:grpSpPr>
        <p:sp>
          <p:nvSpPr>
            <p:cNvPr id="14" name="Oval Callout 13"/>
            <p:cNvSpPr/>
            <p:nvPr/>
          </p:nvSpPr>
          <p:spPr>
            <a:xfrm>
              <a:off x="2954625" y="4600029"/>
              <a:ext cx="1760498" cy="1268134"/>
            </a:xfrm>
            <a:prstGeom prst="wedgeEllipseCallout">
              <a:avLst>
                <a:gd name="adj1" fmla="val -92049"/>
                <a:gd name="adj2" fmla="val -82512"/>
              </a:avLst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8446" name="TextBox 15"/>
            <p:cNvSpPr txBox="1">
              <a:spLocks noChangeArrowheads="1"/>
            </p:cNvSpPr>
            <p:nvPr/>
          </p:nvSpPr>
          <p:spPr bwMode="auto">
            <a:xfrm>
              <a:off x="3037692" y="4901579"/>
              <a:ext cx="157435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Comment </a:t>
              </a:r>
              <a:r>
                <a:rPr lang="en-GB" altLang="en-US" dirty="0" err="1">
                  <a:solidFill>
                    <a:schemeClr val="tx1"/>
                  </a:solidFill>
                  <a:latin typeface="Twinkl" pitchFamily="2" charset="0"/>
                </a:rPr>
                <a:t>s’appelle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-t-</a:t>
              </a:r>
              <a:r>
                <a:rPr lang="en-GB" altLang="en-US" dirty="0" err="1">
                  <a:solidFill>
                    <a:schemeClr val="tx1"/>
                  </a:solidFill>
                  <a:latin typeface="Twinkl" pitchFamily="2" charset="0"/>
                </a:rPr>
                <a:t>il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?</a:t>
              </a: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4991100" y="2073275"/>
            <a:ext cx="1760538" cy="1266825"/>
            <a:chOff x="4990379" y="2072557"/>
            <a:chExt cx="1760498" cy="1268134"/>
          </a:xfrm>
        </p:grpSpPr>
        <p:sp>
          <p:nvSpPr>
            <p:cNvPr id="15" name="Oval Callout 14"/>
            <p:cNvSpPr/>
            <p:nvPr/>
          </p:nvSpPr>
          <p:spPr>
            <a:xfrm>
              <a:off x="4990379" y="2072557"/>
              <a:ext cx="1760498" cy="1268134"/>
            </a:xfrm>
            <a:prstGeom prst="wedgeEllipseCallout">
              <a:avLst>
                <a:gd name="adj1" fmla="val 42994"/>
                <a:gd name="adj2" fmla="val 55430"/>
              </a:avLst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8444" name="TextBox 16"/>
            <p:cNvSpPr txBox="1">
              <a:spLocks noChangeArrowheads="1"/>
            </p:cNvSpPr>
            <p:nvPr/>
          </p:nvSpPr>
          <p:spPr bwMode="auto">
            <a:xfrm>
              <a:off x="5019728" y="2521958"/>
              <a:ext cx="170179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Il </a:t>
              </a:r>
              <a:r>
                <a:rPr lang="en-GB" altLang="en-US" dirty="0" err="1">
                  <a:solidFill>
                    <a:schemeClr val="tx1"/>
                  </a:solidFill>
                  <a:latin typeface="Twinkl" pitchFamily="2" charset="0"/>
                </a:rPr>
                <a:t>s’appelle</a:t>
              </a: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 ...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85" r="11503" b="68991"/>
          <a:stretch/>
        </p:blipFill>
        <p:spPr>
          <a:xfrm>
            <a:off x="2415813" y="2203536"/>
            <a:ext cx="2098724" cy="2019632"/>
          </a:xfrm>
          <a:prstGeom prst="ellipse">
            <a:avLst/>
          </a:prstGeom>
        </p:spPr>
      </p:pic>
      <p:pic>
        <p:nvPicPr>
          <p:cNvPr id="18442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33"/>
          <a:stretch>
            <a:fillRect/>
          </a:stretch>
        </p:blipFill>
        <p:spPr bwMode="auto">
          <a:xfrm>
            <a:off x="5922963" y="3278188"/>
            <a:ext cx="2414587" cy="281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/>
              <a:t>La Grammaire </a:t>
            </a:r>
            <a:br>
              <a:rPr lang="en-GB" altLang="en-US"/>
            </a:br>
            <a:r>
              <a:rPr lang="en-GB" altLang="en-US" sz="2400"/>
              <a:t>(Grammar Point)</a:t>
            </a:r>
          </a:p>
        </p:txBody>
      </p:sp>
      <p:pic>
        <p:nvPicPr>
          <p:cNvPr id="1945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0888" y="2466975"/>
            <a:ext cx="7632700" cy="12779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922338" y="2014538"/>
            <a:ext cx="6870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Where have we seen/heard the word ...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appelle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... before?</a:t>
            </a:r>
          </a:p>
        </p:txBody>
      </p:sp>
      <p:grpSp>
        <p:nvGrpSpPr>
          <p:cNvPr id="19462" name="Group 16"/>
          <p:cNvGrpSpPr>
            <a:grpSpLocks/>
          </p:cNvGrpSpPr>
          <p:nvPr/>
        </p:nvGrpSpPr>
        <p:grpSpPr bwMode="auto">
          <a:xfrm>
            <a:off x="6073775" y="1852613"/>
            <a:ext cx="2212975" cy="2138362"/>
            <a:chOff x="6073206" y="1925157"/>
            <a:chExt cx="2213649" cy="2138901"/>
          </a:xfrm>
        </p:grpSpPr>
        <p:sp>
          <p:nvSpPr>
            <p:cNvPr id="7" name="Oval 6"/>
            <p:cNvSpPr/>
            <p:nvPr/>
          </p:nvSpPr>
          <p:spPr>
            <a:xfrm>
              <a:off x="6073206" y="1925157"/>
              <a:ext cx="2213649" cy="2138901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B36E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023" t="-3367" r="1302" b="72339"/>
            <a:stretch/>
          </p:blipFill>
          <p:spPr>
            <a:xfrm>
              <a:off x="6102628" y="2012621"/>
              <a:ext cx="2154803" cy="2051437"/>
            </a:xfrm>
            <a:prstGeom prst="ellipse">
              <a:avLst/>
            </a:prstGeom>
          </p:spPr>
        </p:pic>
      </p:grpSp>
      <p:sp>
        <p:nvSpPr>
          <p:cNvPr id="11" name="Rectangle 10"/>
          <p:cNvSpPr/>
          <p:nvPr/>
        </p:nvSpPr>
        <p:spPr>
          <a:xfrm>
            <a:off x="750888" y="4613275"/>
            <a:ext cx="7632700" cy="12779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19464" name="Group 29"/>
          <p:cNvGrpSpPr>
            <a:grpSpLocks/>
          </p:cNvGrpSpPr>
          <p:nvPr/>
        </p:nvGrpSpPr>
        <p:grpSpPr bwMode="auto">
          <a:xfrm>
            <a:off x="865188" y="3913188"/>
            <a:ext cx="2212975" cy="2141537"/>
            <a:chOff x="864889" y="3912956"/>
            <a:chExt cx="2213649" cy="2141814"/>
          </a:xfrm>
        </p:grpSpPr>
        <p:sp>
          <p:nvSpPr>
            <p:cNvPr id="14" name="Oval 13"/>
            <p:cNvSpPr/>
            <p:nvPr/>
          </p:nvSpPr>
          <p:spPr>
            <a:xfrm>
              <a:off x="864889" y="3912956"/>
              <a:ext cx="2213649" cy="213863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085" r="11503" b="68991"/>
            <a:stretch/>
          </p:blipFill>
          <p:spPr>
            <a:xfrm>
              <a:off x="922351" y="4035138"/>
              <a:ext cx="2098724" cy="2019632"/>
            </a:xfrm>
            <a:prstGeom prst="ellipse">
              <a:avLst/>
            </a:prstGeom>
          </p:spPr>
        </p:pic>
      </p:grp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078163" y="3849688"/>
            <a:ext cx="357663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What’s similar about each of the four sentences?  What’s different?</a:t>
            </a:r>
          </a:p>
        </p:txBody>
      </p:sp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1173163" y="2647950"/>
            <a:ext cx="4414837" cy="677863"/>
            <a:chOff x="1173030" y="2647783"/>
            <a:chExt cx="4415290" cy="677850"/>
          </a:xfrm>
        </p:grpSpPr>
        <p:grpSp>
          <p:nvGrpSpPr>
            <p:cNvPr id="19476" name="Group 23"/>
            <p:cNvGrpSpPr>
              <a:grpSpLocks/>
            </p:cNvGrpSpPr>
            <p:nvPr/>
          </p:nvGrpSpPr>
          <p:grpSpPr bwMode="auto">
            <a:xfrm>
              <a:off x="1173030" y="2647784"/>
              <a:ext cx="2051436" cy="677849"/>
              <a:chOff x="1173030" y="2647784"/>
              <a:chExt cx="2051436" cy="677849"/>
            </a:xfrm>
          </p:grpSpPr>
          <p:sp>
            <p:nvSpPr>
              <p:cNvPr id="9" name="Rounded Rectangular Callout 8"/>
              <p:cNvSpPr/>
              <p:nvPr/>
            </p:nvSpPr>
            <p:spPr>
              <a:xfrm>
                <a:off x="1236537" y="2647783"/>
                <a:ext cx="1938535" cy="677850"/>
              </a:xfrm>
              <a:prstGeom prst="wedgeRoundRectCallout">
                <a:avLst>
                  <a:gd name="adj1" fmla="val -58549"/>
                  <a:gd name="adj2" fmla="val 81268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rgbClr val="B36E8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19481" name="TextBox 17"/>
              <p:cNvSpPr txBox="1">
                <a:spLocks noChangeArrowheads="1"/>
              </p:cNvSpPr>
              <p:nvPr/>
            </p:nvSpPr>
            <p:spPr bwMode="auto">
              <a:xfrm>
                <a:off x="1173030" y="2808199"/>
                <a:ext cx="205143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Comment </a:t>
                </a:r>
                <a:r>
                  <a:rPr lang="en-GB" altLang="en-US" sz="1400" dirty="0" err="1">
                    <a:solidFill>
                      <a:schemeClr val="tx1"/>
                    </a:solidFill>
                    <a:latin typeface="Twinkl" pitchFamily="2" charset="0"/>
                  </a:rPr>
                  <a:t>tu</a:t>
                </a: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 </a:t>
                </a:r>
                <a:r>
                  <a:rPr lang="en-GB" altLang="en-US" sz="1400" dirty="0" err="1">
                    <a:solidFill>
                      <a:schemeClr val="tx1"/>
                    </a:solidFill>
                    <a:latin typeface="Twinkl" pitchFamily="2" charset="0"/>
                  </a:rPr>
                  <a:t>t’appelles</a:t>
                </a: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?</a:t>
                </a:r>
              </a:p>
            </p:txBody>
          </p:sp>
        </p:grpSp>
        <p:grpSp>
          <p:nvGrpSpPr>
            <p:cNvPr id="19477" name="Group 24"/>
            <p:cNvGrpSpPr>
              <a:grpSpLocks/>
            </p:cNvGrpSpPr>
            <p:nvPr/>
          </p:nvGrpSpPr>
          <p:grpSpPr bwMode="auto">
            <a:xfrm>
              <a:off x="3648201" y="2647783"/>
              <a:ext cx="1940119" cy="677849"/>
              <a:chOff x="3648201" y="2647783"/>
              <a:chExt cx="1940119" cy="677849"/>
            </a:xfrm>
          </p:grpSpPr>
          <p:sp>
            <p:nvSpPr>
              <p:cNvPr id="10" name="Rounded Rectangular Callout 9"/>
              <p:cNvSpPr/>
              <p:nvPr/>
            </p:nvSpPr>
            <p:spPr>
              <a:xfrm>
                <a:off x="3648196" y="2647783"/>
                <a:ext cx="1940124" cy="677850"/>
              </a:xfrm>
              <a:prstGeom prst="wedgeRoundRectCallout">
                <a:avLst>
                  <a:gd name="adj1" fmla="val 61123"/>
                  <a:gd name="adj2" fmla="val 88306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rgbClr val="5F92C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19479" name="TextBox 18"/>
              <p:cNvSpPr txBox="1">
                <a:spLocks noChangeArrowheads="1"/>
              </p:cNvSpPr>
              <p:nvPr/>
            </p:nvSpPr>
            <p:spPr bwMode="auto">
              <a:xfrm>
                <a:off x="3801798" y="2795597"/>
                <a:ext cx="1645499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Je </a:t>
                </a:r>
                <a:r>
                  <a:rPr lang="en-GB" altLang="en-US" sz="1400" dirty="0" err="1">
                    <a:solidFill>
                      <a:schemeClr val="tx1"/>
                    </a:solidFill>
                    <a:latin typeface="Twinkl" pitchFamily="2" charset="0"/>
                  </a:rPr>
                  <a:t>m’appelle</a:t>
                </a: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…</a:t>
                </a:r>
              </a:p>
            </p:txBody>
          </p:sp>
        </p:grpSp>
      </p:grpSp>
      <p:grpSp>
        <p:nvGrpSpPr>
          <p:cNvPr id="29" name="Group 28"/>
          <p:cNvGrpSpPr>
            <a:grpSpLocks/>
          </p:cNvGrpSpPr>
          <p:nvPr/>
        </p:nvGrpSpPr>
        <p:grpSpPr bwMode="auto">
          <a:xfrm>
            <a:off x="3548063" y="4800600"/>
            <a:ext cx="4452937" cy="757238"/>
            <a:chOff x="3548498" y="4800359"/>
            <a:chExt cx="4452253" cy="757603"/>
          </a:xfrm>
        </p:grpSpPr>
        <p:grpSp>
          <p:nvGrpSpPr>
            <p:cNvPr id="19468" name="Group 25"/>
            <p:cNvGrpSpPr>
              <a:grpSpLocks/>
            </p:cNvGrpSpPr>
            <p:nvPr/>
          </p:nvGrpSpPr>
          <p:grpSpPr bwMode="auto">
            <a:xfrm>
              <a:off x="3548498" y="4800359"/>
              <a:ext cx="2039822" cy="757603"/>
              <a:chOff x="3548498" y="4800359"/>
              <a:chExt cx="2039822" cy="757603"/>
            </a:xfrm>
          </p:grpSpPr>
          <p:sp>
            <p:nvSpPr>
              <p:cNvPr id="12" name="Rounded Rectangular Callout 11"/>
              <p:cNvSpPr/>
              <p:nvPr/>
            </p:nvSpPr>
            <p:spPr>
              <a:xfrm>
                <a:off x="3550085" y="4800359"/>
                <a:ext cx="2038037" cy="757603"/>
              </a:xfrm>
              <a:prstGeom prst="wedgeRoundRectCallout">
                <a:avLst>
                  <a:gd name="adj1" fmla="val -58549"/>
                  <a:gd name="adj2" fmla="val 81268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19474" name="TextBox 19"/>
              <p:cNvSpPr txBox="1">
                <a:spLocks noChangeArrowheads="1"/>
              </p:cNvSpPr>
              <p:nvPr/>
            </p:nvSpPr>
            <p:spPr bwMode="auto">
              <a:xfrm>
                <a:off x="3550850" y="4888719"/>
                <a:ext cx="2037470" cy="5234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Comment </a:t>
                </a:r>
                <a:r>
                  <a:rPr lang="en-GB" altLang="en-US" sz="1400" dirty="0" err="1">
                    <a:solidFill>
                      <a:schemeClr val="tx1"/>
                    </a:solidFill>
                    <a:latin typeface="Twinkl" pitchFamily="2" charset="0"/>
                  </a:rPr>
                  <a:t>s’appelle</a:t>
                </a: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-t-</a:t>
                </a:r>
                <a:r>
                  <a:rPr lang="en-GB" altLang="en-US" sz="1400" dirty="0" err="1">
                    <a:solidFill>
                      <a:schemeClr val="tx1"/>
                    </a:solidFill>
                    <a:latin typeface="Twinkl" pitchFamily="2" charset="0"/>
                  </a:rPr>
                  <a:t>elle</a:t>
                </a: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?</a:t>
                </a:r>
              </a:p>
            </p:txBody>
          </p:sp>
          <p:sp>
            <p:nvSpPr>
              <p:cNvPr id="19475" name="TextBox 20"/>
              <p:cNvSpPr txBox="1">
                <a:spLocks noChangeArrowheads="1"/>
              </p:cNvSpPr>
              <p:nvPr/>
            </p:nvSpPr>
            <p:spPr bwMode="auto">
              <a:xfrm>
                <a:off x="3548498" y="5159545"/>
                <a:ext cx="203747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Comment </a:t>
                </a:r>
                <a:r>
                  <a:rPr lang="en-GB" altLang="en-US" sz="1400" dirty="0" err="1">
                    <a:solidFill>
                      <a:schemeClr val="tx1"/>
                    </a:solidFill>
                    <a:latin typeface="Twinkl" pitchFamily="2" charset="0"/>
                  </a:rPr>
                  <a:t>s’appelle</a:t>
                </a: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-t-</a:t>
                </a:r>
                <a:r>
                  <a:rPr lang="en-GB" altLang="en-US" sz="1400" dirty="0" err="1">
                    <a:solidFill>
                      <a:schemeClr val="tx1"/>
                    </a:solidFill>
                    <a:latin typeface="Twinkl" pitchFamily="2" charset="0"/>
                  </a:rPr>
                  <a:t>il</a:t>
                </a: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?</a:t>
                </a:r>
              </a:p>
            </p:txBody>
          </p:sp>
        </p:grpSp>
        <p:grpSp>
          <p:nvGrpSpPr>
            <p:cNvPr id="19469" name="Group 26"/>
            <p:cNvGrpSpPr>
              <a:grpSpLocks/>
            </p:cNvGrpSpPr>
            <p:nvPr/>
          </p:nvGrpSpPr>
          <p:grpSpPr bwMode="auto">
            <a:xfrm>
              <a:off x="6060632" y="4800359"/>
              <a:ext cx="1940119" cy="677849"/>
              <a:chOff x="6060632" y="4800359"/>
              <a:chExt cx="1940119" cy="677849"/>
            </a:xfrm>
          </p:grpSpPr>
          <p:sp>
            <p:nvSpPr>
              <p:cNvPr id="13" name="Rounded Rectangular Callout 12"/>
              <p:cNvSpPr/>
              <p:nvPr/>
            </p:nvSpPr>
            <p:spPr>
              <a:xfrm>
                <a:off x="6061124" y="4800359"/>
                <a:ext cx="1939627" cy="678190"/>
              </a:xfrm>
              <a:prstGeom prst="wedgeRoundRectCallout">
                <a:avLst>
                  <a:gd name="adj1" fmla="val 61123"/>
                  <a:gd name="adj2" fmla="val 88306"/>
                  <a:gd name="adj3" fmla="val 16667"/>
                </a:avLst>
              </a:prstGeom>
              <a:solidFill>
                <a:schemeClr val="bg1"/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19471" name="TextBox 21"/>
              <p:cNvSpPr txBox="1">
                <a:spLocks noChangeArrowheads="1"/>
              </p:cNvSpPr>
              <p:nvPr/>
            </p:nvSpPr>
            <p:spPr bwMode="auto">
              <a:xfrm>
                <a:off x="6073206" y="4851768"/>
                <a:ext cx="1927545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Elle </a:t>
                </a:r>
                <a:r>
                  <a:rPr lang="en-GB" altLang="en-US" sz="1400" dirty="0" err="1">
                    <a:solidFill>
                      <a:schemeClr val="tx1"/>
                    </a:solidFill>
                    <a:latin typeface="Twinkl" pitchFamily="2" charset="0"/>
                  </a:rPr>
                  <a:t>s’appelle</a:t>
                </a: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…</a:t>
                </a:r>
              </a:p>
            </p:txBody>
          </p:sp>
          <p:sp>
            <p:nvSpPr>
              <p:cNvPr id="19472" name="TextBox 22"/>
              <p:cNvSpPr txBox="1">
                <a:spLocks noChangeArrowheads="1"/>
              </p:cNvSpPr>
              <p:nvPr/>
            </p:nvSpPr>
            <p:spPr bwMode="auto">
              <a:xfrm>
                <a:off x="6066918" y="5098638"/>
                <a:ext cx="1927545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Il </a:t>
                </a:r>
                <a:r>
                  <a:rPr lang="en-GB" altLang="en-US" sz="1400" dirty="0" err="1">
                    <a:solidFill>
                      <a:schemeClr val="tx1"/>
                    </a:solidFill>
                    <a:latin typeface="Twinkl" pitchFamily="2" charset="0"/>
                  </a:rPr>
                  <a:t>s’appelle</a:t>
                </a:r>
                <a:r>
                  <a:rPr lang="en-GB" altLang="en-US" sz="1400" dirty="0">
                    <a:solidFill>
                      <a:schemeClr val="tx1"/>
                    </a:solidFill>
                    <a:latin typeface="Twinkl" pitchFamily="2" charset="0"/>
                  </a:rPr>
                  <a:t>…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Who’s Who?</a:t>
            </a:r>
          </a:p>
        </p:txBody>
      </p:sp>
      <p:pic>
        <p:nvPicPr>
          <p:cNvPr id="20483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1812925"/>
            <a:ext cx="7632700" cy="42799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20485" name="Group 10"/>
          <p:cNvGrpSpPr>
            <a:grpSpLocks/>
          </p:cNvGrpSpPr>
          <p:nvPr/>
        </p:nvGrpSpPr>
        <p:grpSpPr bwMode="auto">
          <a:xfrm>
            <a:off x="2279650" y="1984375"/>
            <a:ext cx="5778500" cy="3929063"/>
            <a:chOff x="2395258" y="1991622"/>
            <a:chExt cx="5778063" cy="3929262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95258" y="1991622"/>
              <a:ext cx="2777915" cy="3929262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98507" y="1991622"/>
              <a:ext cx="2774740" cy="3926087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98581" y="1991622"/>
              <a:ext cx="2774740" cy="3926087"/>
            </a:xfrm>
            <a:prstGeom prst="rect">
              <a:avLst/>
            </a:prstGeom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84425" y="3252788"/>
            <a:ext cx="3763963" cy="266065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1388" y="3249613"/>
            <a:ext cx="3770312" cy="266382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/>
              <a:t>Qui Est-Ce? </a:t>
            </a:r>
            <a:br>
              <a:rPr lang="en-GB" altLang="en-US"/>
            </a:br>
            <a:r>
              <a:rPr lang="en-GB" altLang="en-US" sz="2400"/>
              <a:t>(Who’s this?)</a:t>
            </a:r>
          </a:p>
        </p:txBody>
      </p:sp>
      <p:pic>
        <p:nvPicPr>
          <p:cNvPr id="21507" name="Pair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1812925"/>
            <a:ext cx="7632700" cy="42799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21509" name="Group 2"/>
          <p:cNvGrpSpPr>
            <a:grpSpLocks/>
          </p:cNvGrpSpPr>
          <p:nvPr/>
        </p:nvGrpSpPr>
        <p:grpSpPr bwMode="auto">
          <a:xfrm>
            <a:off x="1444625" y="1906588"/>
            <a:ext cx="6245225" cy="2882900"/>
            <a:chOff x="1403350" y="1935102"/>
            <a:chExt cx="6244432" cy="288296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09691" y="1935102"/>
              <a:ext cx="2038091" cy="288296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65254" y="2301822"/>
              <a:ext cx="3558723" cy="251624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03350" y="2301822"/>
              <a:ext cx="3558723" cy="251624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9" name="Rounded Rectangular Callout 8"/>
          <p:cNvSpPr/>
          <p:nvPr/>
        </p:nvSpPr>
        <p:spPr>
          <a:xfrm>
            <a:off x="5160963" y="5057775"/>
            <a:ext cx="3114675" cy="920750"/>
          </a:xfrm>
          <a:prstGeom prst="wedgeRoundRectCallout">
            <a:avLst>
              <a:gd name="adj1" fmla="val 45563"/>
              <a:gd name="adj2" fmla="val -107059"/>
              <a:gd name="adj3" fmla="val 16667"/>
            </a:avLst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1511" name="TextBox 9"/>
          <p:cNvSpPr txBox="1">
            <a:spLocks noChangeArrowheads="1"/>
          </p:cNvSpPr>
          <p:nvPr/>
        </p:nvSpPr>
        <p:spPr bwMode="auto">
          <a:xfrm>
            <a:off x="5764213" y="5334000"/>
            <a:ext cx="2049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Il/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elle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s’appelle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…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1403350" y="5048250"/>
            <a:ext cx="3116263" cy="920750"/>
          </a:xfrm>
          <a:prstGeom prst="wedgeRoundRectCallout">
            <a:avLst>
              <a:gd name="adj1" fmla="val -60597"/>
              <a:gd name="adj2" fmla="val -113095"/>
              <a:gd name="adj3" fmla="val 16667"/>
            </a:avLst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1513" name="TextBox 11"/>
          <p:cNvSpPr txBox="1">
            <a:spLocks noChangeArrowheads="1"/>
          </p:cNvSpPr>
          <p:nvPr/>
        </p:nvSpPr>
        <p:spPr bwMode="auto">
          <a:xfrm>
            <a:off x="1503363" y="5324475"/>
            <a:ext cx="28543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Comment 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s’appelle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-t-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il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/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elle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5650" y="2449513"/>
            <a:ext cx="7632700" cy="364331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253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 eaLnBrk="1" hangingPunct="1"/>
            <a:r>
              <a:rPr lang="en-GB" altLang="en-US"/>
              <a:t>Allons-Y! </a:t>
            </a:r>
            <a:br>
              <a:rPr lang="en-GB" altLang="en-US"/>
            </a:br>
            <a:r>
              <a:rPr lang="en-GB" altLang="en-US" sz="2400"/>
              <a:t>(Let’s Go!)</a:t>
            </a:r>
          </a:p>
        </p:txBody>
      </p:sp>
      <p:pic>
        <p:nvPicPr>
          <p:cNvPr id="22532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425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2359025" y="2081213"/>
            <a:ext cx="2212975" cy="2138362"/>
          </a:xfrm>
          <a:prstGeom prst="ellipse">
            <a:avLst/>
          </a:prstGeom>
          <a:solidFill>
            <a:schemeClr val="bg1"/>
          </a:solidFill>
          <a:ln w="19050">
            <a:solidFill>
              <a:srgbClr val="B36E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2534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75" y="2571750"/>
            <a:ext cx="1400175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23" t="-3367" r="1302" b="72339"/>
          <a:stretch/>
        </p:blipFill>
        <p:spPr>
          <a:xfrm>
            <a:off x="2387773" y="2168818"/>
            <a:ext cx="2154803" cy="2051437"/>
          </a:xfrm>
          <a:prstGeom prst="ellipse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2954338" y="4627563"/>
            <a:ext cx="1847850" cy="1268412"/>
          </a:xfrm>
          <a:prstGeom prst="wedgeEllipseCallout">
            <a:avLst>
              <a:gd name="adj1" fmla="val -92049"/>
              <a:gd name="adj2" fmla="val -82512"/>
            </a:avLst>
          </a:prstGeom>
          <a:solidFill>
            <a:schemeClr val="bg1"/>
          </a:solidFill>
          <a:ln>
            <a:solidFill>
              <a:srgbClr val="B36E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2537" name="TextBox 9"/>
          <p:cNvSpPr txBox="1">
            <a:spLocks noChangeArrowheads="1"/>
          </p:cNvSpPr>
          <p:nvPr/>
        </p:nvSpPr>
        <p:spPr bwMode="auto">
          <a:xfrm>
            <a:off x="3040063" y="4846638"/>
            <a:ext cx="167798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1600" dirty="0">
                <a:solidFill>
                  <a:schemeClr val="tx1"/>
                </a:solidFill>
                <a:latin typeface="Twinkl" pitchFamily="2" charset="0"/>
              </a:rPr>
              <a:t>Bonjour Emma. Ça va? Comment s’appelle-t-elle?</a:t>
            </a:r>
          </a:p>
        </p:txBody>
      </p:sp>
      <p:pic>
        <p:nvPicPr>
          <p:cNvPr id="2253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33"/>
          <a:stretch>
            <a:fillRect/>
          </a:stretch>
        </p:blipFill>
        <p:spPr bwMode="auto">
          <a:xfrm>
            <a:off x="5922963" y="3278188"/>
            <a:ext cx="2414587" cy="281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val Callout 19"/>
          <p:cNvSpPr/>
          <p:nvPr/>
        </p:nvSpPr>
        <p:spPr>
          <a:xfrm>
            <a:off x="4991100" y="2073275"/>
            <a:ext cx="2149475" cy="1266825"/>
          </a:xfrm>
          <a:prstGeom prst="wedgeEllipseCallout">
            <a:avLst>
              <a:gd name="adj1" fmla="val 30512"/>
              <a:gd name="adj2" fmla="val 72359"/>
            </a:avLst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2540" name="TextBox 20"/>
          <p:cNvSpPr txBox="1">
            <a:spLocks noChangeArrowheads="1"/>
          </p:cNvSpPr>
          <p:nvPr/>
        </p:nvSpPr>
        <p:spPr bwMode="auto">
          <a:xfrm>
            <a:off x="5095875" y="2449513"/>
            <a:ext cx="20097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1600" dirty="0">
                <a:solidFill>
                  <a:schemeClr val="tx1"/>
                </a:solidFill>
                <a:latin typeface="Twinkl" pitchFamily="2" charset="0"/>
              </a:rPr>
              <a:t>Salut Alex! Ça va merci. Elle s’appelle ...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355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2355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2355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make links between known and new structures. </a:t>
            </a:r>
          </a:p>
          <a:p>
            <a:pPr eaLnBrk="1" hangingPunct="1"/>
            <a:r>
              <a:rPr lang="en-GB" altLang="en-US" dirty="0"/>
              <a:t>I can use a range of vocabulary to create different sentences.</a:t>
            </a:r>
          </a:p>
        </p:txBody>
      </p:sp>
      <p:sp>
        <p:nvSpPr>
          <p:cNvPr id="2355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dirty="0">
                <a:latin typeface="Twinkl" pitchFamily="2" charset="0"/>
              </a:rPr>
              <a:t>I can recognise how sentences can change to fit the subject.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use </a:t>
            </a:r>
            <a:r>
              <a:rPr lang="en-GB" altLang="en-US" dirty="0" err="1">
                <a:latin typeface="Twinkl" pitchFamily="2" charset="0"/>
              </a:rPr>
              <a:t>il</a:t>
            </a:r>
            <a:r>
              <a:rPr lang="en-GB" altLang="en-US" dirty="0">
                <a:latin typeface="Twinkl" pitchFamily="2" charset="0"/>
              </a:rPr>
              <a:t> and </a:t>
            </a:r>
            <a:r>
              <a:rPr lang="en-GB" altLang="en-US" dirty="0" err="1">
                <a:latin typeface="Twinkl" pitchFamily="2" charset="0"/>
              </a:rPr>
              <a:t>elle</a:t>
            </a:r>
            <a:r>
              <a:rPr lang="en-GB" altLang="en-US" dirty="0">
                <a:latin typeface="Twinkl" pitchFamily="2" charset="0"/>
              </a:rPr>
              <a:t> for ‘he’ and ‘she’.</a:t>
            </a:r>
            <a:br>
              <a:rPr lang="en-GB" altLang="en-US" dirty="0">
                <a:latin typeface="Twinkl" pitchFamily="2" charset="0"/>
              </a:rPr>
            </a:br>
            <a:endParaRPr lang="en-GB" altLang="en-US" dirty="0">
              <a:latin typeface="Twinkl" pitchFamily="2" charset="0"/>
            </a:endParaRP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use a vocabulary bank.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make new sentences by swapping key vocabulary.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1122</TotalTime>
  <Words>324</Words>
  <Application>Microsoft Office PowerPoint</Application>
  <PresentationFormat>On-screen Show (4:3)</PresentationFormat>
  <Paragraphs>68</Paragraphs>
  <Slides>18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Sassoon Infant Md</vt:lpstr>
      <vt:lpstr>Sassoon Infant Rg</vt:lpstr>
      <vt:lpstr>Twinkl</vt:lpstr>
      <vt:lpstr>Calibri</vt:lpstr>
      <vt:lpstr>Arial</vt:lpstr>
      <vt:lpstr>Tuffy-TTF</vt:lpstr>
      <vt:lpstr>Office Theme</vt:lpstr>
      <vt:lpstr>French</vt:lpstr>
      <vt:lpstr>PowerPoint Presentation</vt:lpstr>
      <vt:lpstr>PowerPoint Presentation</vt:lpstr>
      <vt:lpstr>What Can You Remember?</vt:lpstr>
      <vt:lpstr>Qui Est-Ce? (Who’s This?)</vt:lpstr>
      <vt:lpstr>What Else Do We Want to Know?</vt:lpstr>
      <vt:lpstr>Comment Dit-On “What’s She Called?” en Français?</vt:lpstr>
      <vt:lpstr>Comment Dit-On “She’s Called…” en Français?</vt:lpstr>
      <vt:lpstr>Allez-y!</vt:lpstr>
      <vt:lpstr>Comment Dit-On “What’s He Called?” en Français?</vt:lpstr>
      <vt:lpstr>Comment Dit-On “He’s Called…” en Français?</vt:lpstr>
      <vt:lpstr>Allez-y!</vt:lpstr>
      <vt:lpstr>La Grammaire  (Grammar Point)</vt:lpstr>
      <vt:lpstr>Who’s Who?</vt:lpstr>
      <vt:lpstr>Qui Est-Ce?  (Who’s this?)</vt:lpstr>
      <vt:lpstr>Allons-Y!  (Let’s Go!)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84</cp:revision>
  <dcterms:created xsi:type="dcterms:W3CDTF">2014-10-01T16:09:27Z</dcterms:created>
  <dcterms:modified xsi:type="dcterms:W3CDTF">2018-10-10T08:23:53Z</dcterms:modified>
</cp:coreProperties>
</file>