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09" r:id="rId2"/>
    <p:sldId id="297" r:id="rId3"/>
    <p:sldId id="298" r:id="rId4"/>
    <p:sldId id="31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004A76"/>
    <a:srgbClr val="F6B350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7F5611-C612-4ECE-85A0-C6C3844A3CFC}" v="5" dt="2020-06-02T07:38:30.0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12" autoAdjust="0"/>
    <p:restoredTop sz="94249" autoAdjust="0"/>
  </p:normalViewPr>
  <p:slideViewPr>
    <p:cSldViewPr snapToGrid="0">
      <p:cViewPr varScale="1">
        <p:scale>
          <a:sx n="112" d="100"/>
          <a:sy n="112" d="100"/>
        </p:scale>
        <p:origin x="-12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53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456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8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21" Type="http://schemas.openxmlformats.org/officeDocument/2006/relationships/image" Target="../media/image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5.png"/><Relationship Id="rId10" Type="http://schemas.openxmlformats.org/officeDocument/2006/relationships/audio" Target="../media/media5.m4a"/><Relationship Id="rId19" Type="http://schemas.openxmlformats.org/officeDocument/2006/relationships/image" Target="../media/image2.jp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microsoft.com/office/2007/relationships/media" Target="../media/media15.m4a"/><Relationship Id="rId18" Type="http://schemas.openxmlformats.org/officeDocument/2006/relationships/image" Target="../media/image3.png"/><Relationship Id="rId3" Type="http://schemas.microsoft.com/office/2007/relationships/media" Target="../media/media10.m4a"/><Relationship Id="rId21" Type="http://schemas.openxmlformats.org/officeDocument/2006/relationships/image" Target="../media/image5.png"/><Relationship Id="rId7" Type="http://schemas.microsoft.com/office/2007/relationships/media" Target="../media/media12.m4a"/><Relationship Id="rId12" Type="http://schemas.openxmlformats.org/officeDocument/2006/relationships/audio" Target="../media/media14.m4a"/><Relationship Id="rId17" Type="http://schemas.openxmlformats.org/officeDocument/2006/relationships/image" Target="../media/image2.jpg"/><Relationship Id="rId2" Type="http://schemas.openxmlformats.org/officeDocument/2006/relationships/audio" Target="../media/media9.m4a"/><Relationship Id="rId16" Type="http://schemas.openxmlformats.org/officeDocument/2006/relationships/notesSlide" Target="../notesSlides/notesSlide2.xml"/><Relationship Id="rId20" Type="http://schemas.microsoft.com/office/2007/relationships/hdphoto" Target="../media/hdphoto1.wdp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microsoft.com/office/2007/relationships/media" Target="../media/media14.m4a"/><Relationship Id="rId5" Type="http://schemas.microsoft.com/office/2007/relationships/media" Target="../media/media11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13.m4a"/><Relationship Id="rId19" Type="http://schemas.openxmlformats.org/officeDocument/2006/relationships/image" Target="../media/image4.png"/><Relationship Id="rId4" Type="http://schemas.openxmlformats.org/officeDocument/2006/relationships/audio" Target="../media/media10.m4a"/><Relationship Id="rId9" Type="http://schemas.microsoft.com/office/2007/relationships/media" Target="../media/media13.m4a"/><Relationship Id="rId14" Type="http://schemas.openxmlformats.org/officeDocument/2006/relationships/audio" Target="../media/media15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7.m4a"/><Relationship Id="rId7" Type="http://schemas.openxmlformats.org/officeDocument/2006/relationships/image" Target="../media/image6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5.png"/><Relationship Id="rId4" Type="http://schemas.openxmlformats.org/officeDocument/2006/relationships/audio" Target="../media/media17.m4a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8" t="31895" r="6030" b="40943"/>
          <a:stretch/>
        </p:blipFill>
        <p:spPr>
          <a:xfrm>
            <a:off x="439403" y="4262400"/>
            <a:ext cx="8081683" cy="1756229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Multiply using arrays and beaded lines.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670544" y="1339832"/>
            <a:ext cx="2520000" cy="1440000"/>
            <a:chOff x="720000" y="720000"/>
            <a:chExt cx="2520000" cy="1440000"/>
          </a:xfrm>
        </p:grpSpPr>
        <p:grpSp>
          <p:nvGrpSpPr>
            <p:cNvPr id="6" name="Group 5"/>
            <p:cNvGrpSpPr/>
            <p:nvPr/>
          </p:nvGrpSpPr>
          <p:grpSpPr>
            <a:xfrm>
              <a:off x="720000" y="720000"/>
              <a:ext cx="2520000" cy="360000"/>
              <a:chOff x="720000" y="720000"/>
              <a:chExt cx="2520000" cy="360000"/>
            </a:xfrm>
          </p:grpSpPr>
          <p:sp>
            <p:nvSpPr>
              <p:cNvPr id="45" name="Oval 4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8" name="Oval 4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720000" y="1260000"/>
              <a:ext cx="2520000" cy="360000"/>
              <a:chOff x="720000" y="720000"/>
              <a:chExt cx="2520000" cy="360000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" name="Oval 30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" name="Oval 31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Oval 33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720000" y="1800000"/>
              <a:ext cx="2520000" cy="360000"/>
              <a:chOff x="720000" y="720000"/>
              <a:chExt cx="2520000" cy="360000"/>
            </a:xfrm>
          </p:grpSpPr>
          <p:sp>
            <p:nvSpPr>
              <p:cNvPr id="25" name="Oval 2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Oval 2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Oval 2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" name="Oval 2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642C735A-3929-4EEF-B8FA-E73A0C1B09B9}"/>
              </a:ext>
            </a:extLst>
          </p:cNvPr>
          <p:cNvGrpSpPr/>
          <p:nvPr/>
        </p:nvGrpSpPr>
        <p:grpSpPr>
          <a:xfrm>
            <a:off x="4572000" y="166252"/>
            <a:ext cx="4384207" cy="2310549"/>
            <a:chOff x="997411" y="1753321"/>
            <a:chExt cx="4298744" cy="2168890"/>
          </a:xfrm>
        </p:grpSpPr>
        <p:sp>
          <p:nvSpPr>
            <p:cNvPr id="35" name="Cloud 34">
              <a:extLst>
                <a:ext uri="{FF2B5EF4-FFF2-40B4-BE49-F238E27FC236}">
                  <a16:creationId xmlns:a16="http://schemas.microsoft.com/office/drawing/2014/main" xmlns="" id="{AE55A0F2-BE3D-40B5-8CE5-549756B4EF16}"/>
                </a:ext>
              </a:extLst>
            </p:cNvPr>
            <p:cNvSpPr/>
            <p:nvPr/>
          </p:nvSpPr>
          <p:spPr>
            <a:xfrm>
              <a:off x="997411" y="1821751"/>
              <a:ext cx="4183165" cy="2100460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can you see?</a:t>
              </a:r>
              <a:b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rows?</a:t>
              </a:r>
              <a:b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in each row?</a:t>
              </a:r>
              <a:b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altogether?</a:t>
              </a:r>
              <a:b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</a:t>
              </a:r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Myriad Pro Light" panose="020B0603030403020204" pitchFamily="34" charset="0"/>
                </a:rPr>
                <a:t>number sentence </a:t>
              </a: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could we write? 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xmlns="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9722" y="1753321"/>
              <a:ext cx="1266433" cy="888017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" name="TextBox 2"/>
          <p:cNvSpPr txBox="1"/>
          <p:nvPr/>
        </p:nvSpPr>
        <p:spPr>
          <a:xfrm>
            <a:off x="1033322" y="3682035"/>
            <a:ext cx="1928914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3 × 5 = 15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575826" y="2549746"/>
            <a:ext cx="4607819" cy="104851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3 lots of 5, or 3 times 5.</a:t>
            </a:r>
            <a:b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many lots of 5 are in 15? </a:t>
            </a:r>
          </a:p>
        </p:txBody>
      </p:sp>
      <p:sp>
        <p:nvSpPr>
          <p:cNvPr id="39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>
            <a:off x="755338" y="4612724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>
            <a:off x="2583064" y="4612724"/>
            <a:ext cx="189718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>
            <a:off x="4480244" y="4612724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098617" y="530555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15</a:t>
            </a:r>
          </a:p>
        </p:txBody>
      </p:sp>
      <p:sp>
        <p:nvSpPr>
          <p:cNvPr id="43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724797" y="5317833"/>
            <a:ext cx="1069380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1795734" y="5317830"/>
            <a:ext cx="1166502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2962236" y="5317831"/>
            <a:ext cx="1119148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4081383" y="5317832"/>
            <a:ext cx="1100765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5182149" y="5317832"/>
            <a:ext cx="1111619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xmlns="" id="{642C735A-3929-4EEF-B8FA-E73A0C1B09B9}"/>
              </a:ext>
            </a:extLst>
          </p:cNvPr>
          <p:cNvGrpSpPr/>
          <p:nvPr/>
        </p:nvGrpSpPr>
        <p:grpSpPr>
          <a:xfrm>
            <a:off x="4545447" y="212810"/>
            <a:ext cx="4455319" cy="2050172"/>
            <a:chOff x="414197" y="2010556"/>
            <a:chExt cx="4455319" cy="2050172"/>
          </a:xfrm>
        </p:grpSpPr>
        <p:sp>
          <p:nvSpPr>
            <p:cNvPr id="56" name="Cloud 55">
              <a:extLst>
                <a:ext uri="{FF2B5EF4-FFF2-40B4-BE49-F238E27FC236}">
                  <a16:creationId xmlns:a16="http://schemas.microsoft.com/office/drawing/2014/main" xmlns="" id="{AE55A0F2-BE3D-40B5-8CE5-549756B4EF16}"/>
                </a:ext>
              </a:extLst>
            </p:cNvPr>
            <p:cNvSpPr/>
            <p:nvPr/>
          </p:nvSpPr>
          <p:spPr>
            <a:xfrm>
              <a:off x="414197" y="2127437"/>
              <a:ext cx="3736014" cy="1933291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can you see now?</a:t>
              </a:r>
              <a:b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3s are in 15? What </a:t>
              </a:r>
              <a:r>
                <a:rPr lang="en-GB" sz="1600" b="1" dirty="0">
                  <a:solidFill>
                    <a:schemeClr val="accent1">
                      <a:lumMod val="75000"/>
                    </a:schemeClr>
                  </a:solidFill>
                  <a:latin typeface="Myriad Pro Light" panose="020B0603030403020204" pitchFamily="34" charset="0"/>
                </a:rPr>
                <a:t>number sentence </a:t>
              </a: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can we write? 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xmlns="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0906" y="2010556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58" name="TextBox 57"/>
          <p:cNvSpPr txBox="1"/>
          <p:nvPr/>
        </p:nvSpPr>
        <p:spPr>
          <a:xfrm>
            <a:off x="1033322" y="3682034"/>
            <a:ext cx="1928914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Myriad Pro Light" panose="020B0603030403020204" pitchFamily="34" charset="0"/>
              </a:rPr>
              <a:t>5 × 3 = </a:t>
            </a:r>
            <a:r>
              <a:rPr lang="en-GB" sz="2400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15</a:t>
            </a:r>
          </a:p>
        </p:txBody>
      </p:sp>
      <p:sp>
        <p:nvSpPr>
          <p:cNvPr id="5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403954" y="2837963"/>
            <a:ext cx="4668007" cy="112248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5 lots of 3, or 5 times 3.</a:t>
            </a:r>
            <a:b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many lots of 3 are in 15? </a:t>
            </a:r>
          </a:p>
        </p:txBody>
      </p:sp>
      <p:sp>
        <p:nvSpPr>
          <p:cNvPr id="60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550932" y="3264025"/>
            <a:ext cx="3868851" cy="78806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Myriad Pro Light" panose="020B0603030403020204" pitchFamily="34" charset="0"/>
              </a:rPr>
              <a:t>3 × 5 </a:t>
            </a: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and </a:t>
            </a: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  <a:latin typeface="Myriad Pro Light" panose="020B0603030403020204" pitchFamily="34" charset="0"/>
              </a:rPr>
              <a:t>5 × 3</a:t>
            </a: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/>
            </a:r>
            <a:b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sz="16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have the same answer!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9EB1725-5258-964C-B3A6-751CE0F2C0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85970" y="-71760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21E5298-C3AA-AB40-8829-B31D9521AC9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94697" y="645745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0D9E7A5-3E91-014B-AC60-6F7DEA57354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85970" y="1493677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9B7DF6E-DF0D-1548-99E1-E8A8FAADD1F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94697" y="2476801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DFFC3FA-E57B-C148-AB07-F261308F52A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46619" y="3162000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529181A-C6AC-B945-B229-8A1B818760F5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198541" y="3955821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1EB7E2F-7897-BF41-B0A6-6ED268F04536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198541" y="4783633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714E6F8-DF34-F048-AD67-D7C197017327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224642" y="55575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7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9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53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343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62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337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37" grpId="0" animBg="1"/>
      <p:bldP spid="37" grpId="1" animBg="1"/>
      <p:bldP spid="39" grpId="0" animBg="1"/>
      <p:bldP spid="40" grpId="0" animBg="1"/>
      <p:bldP spid="41" grpId="0" animBg="1"/>
      <p:bldP spid="42" grpId="0"/>
      <p:bldP spid="43" grpId="0" animBg="1"/>
      <p:bldP spid="44" grpId="0" animBg="1"/>
      <p:bldP spid="50" grpId="0" animBg="1"/>
      <p:bldP spid="51" grpId="0" animBg="1"/>
      <p:bldP spid="52" grpId="0" animBg="1"/>
      <p:bldP spid="58" grpId="0" animBg="1"/>
      <p:bldP spid="59" grpId="0" animBg="1"/>
      <p:bldP spid="59" grpId="1" animBg="1"/>
      <p:bldP spid="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8" t="31895" r="6030" b="40943"/>
          <a:stretch/>
        </p:blipFill>
        <p:spPr>
          <a:xfrm>
            <a:off x="542606" y="3629966"/>
            <a:ext cx="8081683" cy="1756229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Multiply using arrays and beaded lines.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603448" y="1152000"/>
            <a:ext cx="1980000" cy="360000"/>
            <a:chOff x="2603448" y="1152000"/>
            <a:chExt cx="1980000" cy="360000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260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Oval 58"/>
            <p:cNvSpPr>
              <a:spLocks noChangeAspect="1"/>
            </p:cNvSpPr>
            <p:nvPr/>
          </p:nvSpPr>
          <p:spPr>
            <a:xfrm>
              <a:off x="314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368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Oval 60"/>
            <p:cNvSpPr>
              <a:spLocks noChangeAspect="1"/>
            </p:cNvSpPr>
            <p:nvPr/>
          </p:nvSpPr>
          <p:spPr>
            <a:xfrm>
              <a:off x="422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43448" y="1152000"/>
            <a:ext cx="1980000" cy="900000"/>
            <a:chOff x="443448" y="1152000"/>
            <a:chExt cx="1980000" cy="900000"/>
          </a:xfrm>
        </p:grpSpPr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44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Oval 54"/>
            <p:cNvSpPr>
              <a:spLocks noChangeAspect="1"/>
            </p:cNvSpPr>
            <p:nvPr/>
          </p:nvSpPr>
          <p:spPr>
            <a:xfrm>
              <a:off x="98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Oval 55"/>
            <p:cNvSpPr>
              <a:spLocks noChangeAspect="1"/>
            </p:cNvSpPr>
            <p:nvPr/>
          </p:nvSpPr>
          <p:spPr>
            <a:xfrm>
              <a:off x="152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2063448" y="115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>
              <a:spLocks noChangeAspect="1"/>
            </p:cNvSpPr>
            <p:nvPr/>
          </p:nvSpPr>
          <p:spPr>
            <a:xfrm>
              <a:off x="44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Oval 44"/>
            <p:cNvSpPr>
              <a:spLocks noChangeAspect="1"/>
            </p:cNvSpPr>
            <p:nvPr/>
          </p:nvSpPr>
          <p:spPr>
            <a:xfrm>
              <a:off x="98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152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Oval 46"/>
            <p:cNvSpPr>
              <a:spLocks noChangeAspect="1"/>
            </p:cNvSpPr>
            <p:nvPr/>
          </p:nvSpPr>
          <p:spPr>
            <a:xfrm>
              <a:off x="206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603448" y="1692000"/>
            <a:ext cx="1980000" cy="360000"/>
            <a:chOff x="2603448" y="1692000"/>
            <a:chExt cx="1980000" cy="360000"/>
          </a:xfrm>
        </p:grpSpPr>
        <p:sp>
          <p:nvSpPr>
            <p:cNvPr id="48" name="Oval 47"/>
            <p:cNvSpPr>
              <a:spLocks noChangeAspect="1"/>
            </p:cNvSpPr>
            <p:nvPr/>
          </p:nvSpPr>
          <p:spPr>
            <a:xfrm>
              <a:off x="260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314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Oval 49"/>
            <p:cNvSpPr>
              <a:spLocks noChangeAspect="1"/>
            </p:cNvSpPr>
            <p:nvPr/>
          </p:nvSpPr>
          <p:spPr>
            <a:xfrm>
              <a:off x="368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4223448" y="169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43448" y="2232000"/>
            <a:ext cx="1980000" cy="360000"/>
            <a:chOff x="443448" y="2232000"/>
            <a:chExt cx="1980000" cy="360000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443448" y="223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983448" y="223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8" name="Oval 107"/>
            <p:cNvSpPr>
              <a:spLocks noChangeAspect="1"/>
            </p:cNvSpPr>
            <p:nvPr/>
          </p:nvSpPr>
          <p:spPr>
            <a:xfrm>
              <a:off x="1523448" y="223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2063448" y="223200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448" y="2771250"/>
            <a:ext cx="1980000" cy="360000"/>
            <a:chOff x="443448" y="2771250"/>
            <a:chExt cx="1980000" cy="360000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443448" y="277125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3" name="Oval 102"/>
            <p:cNvSpPr>
              <a:spLocks noChangeAspect="1"/>
            </p:cNvSpPr>
            <p:nvPr/>
          </p:nvSpPr>
          <p:spPr>
            <a:xfrm>
              <a:off x="983448" y="277125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4" name="Oval 103"/>
            <p:cNvSpPr>
              <a:spLocks noChangeAspect="1"/>
            </p:cNvSpPr>
            <p:nvPr/>
          </p:nvSpPr>
          <p:spPr>
            <a:xfrm>
              <a:off x="1523448" y="277125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5" name="Oval 104"/>
            <p:cNvSpPr>
              <a:spLocks noChangeAspect="1"/>
            </p:cNvSpPr>
            <p:nvPr/>
          </p:nvSpPr>
          <p:spPr>
            <a:xfrm>
              <a:off x="2063448" y="2771250"/>
              <a:ext cx="360000" cy="360000"/>
            </a:xfrm>
            <a:prstGeom prst="ellipse">
              <a:avLst/>
            </a:prstGeom>
            <a:solidFill>
              <a:srgbClr val="1F4E7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508000" h="25400"/>
              <a:bevelB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4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>
            <a:off x="858541" y="3980800"/>
            <a:ext cx="292811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>
            <a:off x="3786651" y="3985466"/>
            <a:ext cx="2969904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547203" y="38008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16</a:t>
            </a:r>
          </a:p>
        </p:txBody>
      </p:sp>
      <p:sp>
        <p:nvSpPr>
          <p:cNvPr id="65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827999" y="4685908"/>
            <a:ext cx="1518651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2346651" y="4685905"/>
            <a:ext cx="1440000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3786651" y="4701090"/>
            <a:ext cx="1574353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Freeform: Shape 17">
            <a:extLst>
              <a:ext uri="{FF2B5EF4-FFF2-40B4-BE49-F238E27FC236}">
                <a16:creationId xmlns:a16="http://schemas.microsoft.com/office/drawing/2014/main" xmlns="" id="{825475EF-1D15-419E-9464-AB7CBF76267B}"/>
              </a:ext>
            </a:extLst>
          </p:cNvPr>
          <p:cNvSpPr/>
          <p:nvPr/>
        </p:nvSpPr>
        <p:spPr>
          <a:xfrm flipV="1">
            <a:off x="5361004" y="4685904"/>
            <a:ext cx="1407692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547203" y="477591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16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xmlns="" id="{642C735A-3929-4EEF-B8FA-E73A0C1B09B9}"/>
              </a:ext>
            </a:extLst>
          </p:cNvPr>
          <p:cNvGrpSpPr/>
          <p:nvPr/>
        </p:nvGrpSpPr>
        <p:grpSpPr>
          <a:xfrm>
            <a:off x="4827906" y="-29100"/>
            <a:ext cx="4069596" cy="2119778"/>
            <a:chOff x="738350" y="1506183"/>
            <a:chExt cx="4069596" cy="2119778"/>
          </a:xfrm>
        </p:grpSpPr>
        <p:sp>
          <p:nvSpPr>
            <p:cNvPr id="69" name="Cloud 68">
              <a:extLst>
                <a:ext uri="{FF2B5EF4-FFF2-40B4-BE49-F238E27FC236}">
                  <a16:creationId xmlns:a16="http://schemas.microsoft.com/office/drawing/2014/main" xmlns="" id="{AE55A0F2-BE3D-40B5-8CE5-549756B4EF16}"/>
                </a:ext>
              </a:extLst>
            </p:cNvPr>
            <p:cNvSpPr/>
            <p:nvPr/>
          </p:nvSpPr>
          <p:spPr>
            <a:xfrm>
              <a:off x="738350" y="2232670"/>
              <a:ext cx="4069596" cy="1393291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2 rows of 8. </a:t>
              </a:r>
            </a:p>
            <a:p>
              <a:pPr algn="ctr"/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multiplication can we write? </a:t>
              </a:r>
            </a:p>
          </p:txBody>
        </p: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xmlns="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4981" y="1506183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73" name="TextBox 72"/>
          <p:cNvSpPr txBox="1"/>
          <p:nvPr/>
        </p:nvSpPr>
        <p:spPr>
          <a:xfrm>
            <a:off x="7300194" y="2365508"/>
            <a:ext cx="159730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2 × 8 = </a:t>
            </a:r>
            <a:r>
              <a:rPr lang="en-GB" sz="2000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16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642C735A-3929-4EEF-B8FA-E73A0C1B09B9}"/>
              </a:ext>
            </a:extLst>
          </p:cNvPr>
          <p:cNvGrpSpPr/>
          <p:nvPr/>
        </p:nvGrpSpPr>
        <p:grpSpPr>
          <a:xfrm>
            <a:off x="4825433" y="-11451"/>
            <a:ext cx="4069596" cy="2119778"/>
            <a:chOff x="738350" y="1506183"/>
            <a:chExt cx="4069596" cy="2119778"/>
          </a:xfrm>
        </p:grpSpPr>
        <p:sp>
          <p:nvSpPr>
            <p:cNvPr id="75" name="Cloud 74">
              <a:extLst>
                <a:ext uri="{FF2B5EF4-FFF2-40B4-BE49-F238E27FC236}">
                  <a16:creationId xmlns:a16="http://schemas.microsoft.com/office/drawing/2014/main" xmlns="" id="{AE55A0F2-BE3D-40B5-8CE5-549756B4EF16}"/>
                </a:ext>
              </a:extLst>
            </p:cNvPr>
            <p:cNvSpPr/>
            <p:nvPr/>
          </p:nvSpPr>
          <p:spPr>
            <a:xfrm>
              <a:off x="738350" y="2232670"/>
              <a:ext cx="4069596" cy="1393291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multiplication can we write now?</a:t>
              </a:r>
              <a:b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</a:br>
              <a:r>
                <a:rPr lang="en-GB" sz="16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We still have 16 counters! </a:t>
              </a:r>
            </a:p>
          </p:txBody>
        </p:sp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xmlns="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4981" y="1506183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77" name="TextBox 76"/>
          <p:cNvSpPr txBox="1"/>
          <p:nvPr/>
        </p:nvSpPr>
        <p:spPr>
          <a:xfrm>
            <a:off x="7300194" y="2898940"/>
            <a:ext cx="1597308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4 × 4 = </a:t>
            </a:r>
            <a:r>
              <a:rPr lang="en-GB" sz="2000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16</a:t>
            </a:r>
          </a:p>
        </p:txBody>
      </p:sp>
      <p:sp>
        <p:nvSpPr>
          <p:cNvPr id="7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628382" y="2121430"/>
            <a:ext cx="3165100" cy="143995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Let’s check 2 hops of 8,</a:t>
            </a:r>
            <a:b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</a:b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then 4 hops of 4</a:t>
            </a:r>
            <a:b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</a:br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on the number line…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4B81EB4-55C4-9147-895B-5B3B3EEB92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31957" y="184495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C031BA2-284C-CC42-B0E8-69DEEC0399E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04214" y="879200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85101A5-9E88-2140-B4CC-AFCA1F2C7AC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04214" y="2592000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207487D-1AE0-2B45-97D7-EE1672FF235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35053" y="1583844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DB1E5AC-4997-F545-8DBF-9910EC14D21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34997" y="3357332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F9AC3D7-A97F-7447-8562-B19BC03C3B9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04214" y="4257332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721820E-9972-6548-940D-7E623F307BC8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34997" y="50800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0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60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637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02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337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375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54" grpId="0" animBg="1"/>
      <p:bldP spid="62" grpId="0" animBg="1"/>
      <p:bldP spid="64" grpId="0"/>
      <p:bldP spid="65" grpId="0" animBg="1"/>
      <p:bldP spid="66" grpId="0" animBg="1"/>
      <p:bldP spid="67" grpId="0" animBg="1"/>
      <p:bldP spid="68" grpId="0" animBg="1"/>
      <p:bldP spid="70" grpId="0"/>
      <p:bldP spid="73" grpId="0" animBg="1"/>
      <p:bldP spid="77" grpId="0" animBg="1"/>
      <p:bldP spid="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C23F0E5-7157-4CCE-9DA4-68054CDE762E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Multiply using arrays and beaded lines.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968" y="2722596"/>
            <a:ext cx="6070063" cy="3348432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250068" y="3155963"/>
            <a:ext cx="947311" cy="501848"/>
          </a:xfrm>
          <a:prstGeom prst="trapezoid">
            <a:avLst/>
          </a:prstGeom>
          <a:solidFill>
            <a:schemeClr val="accent2">
              <a:lumMod val="40000"/>
              <a:lumOff val="60000"/>
            </a:schemeClr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2 × 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37721" y="3152446"/>
            <a:ext cx="947311" cy="501848"/>
          </a:xfrm>
          <a:prstGeom prst="trapezoid">
            <a:avLst/>
          </a:prstGeom>
          <a:solidFill>
            <a:schemeClr val="accent2">
              <a:lumMod val="40000"/>
              <a:lumOff val="60000"/>
            </a:schemeClr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4 ×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91512" y="2101783"/>
            <a:ext cx="3124552" cy="851297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4400" b="1" dirty="0"/>
              <a:t>2 × 8 = 4 × 4 </a:t>
            </a:r>
          </a:p>
        </p:txBody>
      </p: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1258173" y="771879"/>
            <a:ext cx="6650549" cy="1019497"/>
          </a:xfrm>
          <a:prstGeom prst="rect">
            <a:avLst/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The </a:t>
            </a:r>
            <a:r>
              <a:rPr lang="en-GB" sz="2000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equals sign (=) is like a balance</a:t>
            </a: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!</a:t>
            </a:r>
          </a:p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The number sentences on each side have the same answer.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045E19D-61C2-5D4A-B24D-D87F2E3FB2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73704" y="338517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3D03D16-A351-D941-8C3F-D082E4589A7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73704" y="115471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0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67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C23F0E5-7157-4CCE-9DA4-68054CDE762E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Multiply using arrays and beaded lines.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968" y="2722596"/>
            <a:ext cx="6070063" cy="3348432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165510" y="3155963"/>
            <a:ext cx="1031870" cy="501848"/>
          </a:xfrm>
          <a:prstGeom prst="trapezoid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6 × 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95517" y="3152446"/>
            <a:ext cx="1082974" cy="492919"/>
          </a:xfrm>
          <a:prstGeom prst="trapezoid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10 ×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91512" y="2101783"/>
            <a:ext cx="3415406" cy="851297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4400" b="1" dirty="0"/>
              <a:t>6 × 5 = 10 × ? </a:t>
            </a:r>
          </a:p>
        </p:txBody>
      </p: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1258173" y="978576"/>
            <a:ext cx="6650549" cy="812800"/>
          </a:xfrm>
          <a:prstGeom prst="rect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What missing number would make this </a:t>
            </a:r>
            <a:r>
              <a:rPr lang="en-GB" sz="2000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balance</a:t>
            </a: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rPr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6D0502-0618-4644-8B78-0198045F38E1}"/>
              </a:ext>
            </a:extLst>
          </p:cNvPr>
          <p:cNvSpPr txBox="1"/>
          <p:nvPr/>
        </p:nvSpPr>
        <p:spPr>
          <a:xfrm>
            <a:off x="3091512" y="2101782"/>
            <a:ext cx="3415406" cy="851297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4400" b="1" dirty="0"/>
              <a:t>6 × 5 = 10 × </a:t>
            </a:r>
            <a:r>
              <a:rPr lang="en-GB" sz="4400" b="1" dirty="0">
                <a:solidFill>
                  <a:srgbClr val="C00000"/>
                </a:solidFill>
              </a:rPr>
              <a:t>3</a:t>
            </a:r>
            <a:r>
              <a:rPr lang="en-GB" sz="4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78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4640</TotalTime>
  <Words>191</Words>
  <Application>Microsoft Office PowerPoint</Application>
  <PresentationFormat>On-screen Show (4:3)</PresentationFormat>
  <Paragraphs>42</Paragraphs>
  <Slides>4</Slides>
  <Notes>4</Notes>
  <HiddenSlides>0</HiddenSlides>
  <MMClips>17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fergusons@tesco.net</cp:lastModifiedBy>
  <cp:revision>255</cp:revision>
  <dcterms:created xsi:type="dcterms:W3CDTF">2018-09-13T11:08:58Z</dcterms:created>
  <dcterms:modified xsi:type="dcterms:W3CDTF">2020-06-11T11:05:55Z</dcterms:modified>
</cp:coreProperties>
</file>