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1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122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99447" y="1228084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 smtClean="0"/>
              <a:t>Click to Edit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62977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9556" y="0"/>
            <a:ext cx="8463835" cy="110758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9555" y="1107583"/>
            <a:ext cx="8463835" cy="5486400"/>
          </a:xfrm>
        </p:spPr>
        <p:txBody>
          <a:bodyPr/>
          <a:lstStyle>
            <a:lvl1pPr marL="0" indent="0">
              <a:buNone/>
              <a:defRPr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21592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6737964D-C29C-453F-9954-2A4231748D7F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111D9D7D-2CEB-4EC1-AC88-EBE40963F7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95129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19556" y="1137613"/>
            <a:ext cx="4266092" cy="5325806"/>
          </a:xfrm>
        </p:spPr>
        <p:txBody>
          <a:bodyPr/>
          <a:lstStyle>
            <a:lvl1pPr marL="0" indent="0">
              <a:buNone/>
              <a:defRPr>
                <a:latin typeface="+mj-lt"/>
              </a:defRPr>
            </a:lvl1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49765" y="1137613"/>
            <a:ext cx="4229958" cy="5325806"/>
          </a:xfrm>
        </p:spPr>
        <p:txBody>
          <a:bodyPr/>
          <a:lstStyle>
            <a:lvl1pPr marL="0" indent="0">
              <a:buNone/>
              <a:defRPr>
                <a:latin typeface="+mj-lt"/>
              </a:defRPr>
            </a:lvl1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4849765" y="0"/>
            <a:ext cx="4266092" cy="10947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Your Turn</a:t>
            </a:r>
            <a:endParaRPr lang="en-US" dirty="0"/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319556" y="0"/>
            <a:ext cx="4266092" cy="10947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Example</a:t>
            </a:r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4594877" y="0"/>
            <a:ext cx="0" cy="6858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148546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6737964D-C29C-453F-9954-2A4231748D7F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111D9D7D-2CEB-4EC1-AC88-EBE40963F7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33900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9556" y="1"/>
            <a:ext cx="8463835" cy="106894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6737964D-C29C-453F-9954-2A4231748D7F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111D9D7D-2CEB-4EC1-AC88-EBE40963F7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8623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6737964D-C29C-453F-9954-2A4231748D7F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111D9D7D-2CEB-4EC1-AC88-EBE40963F7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8463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6737964D-C29C-453F-9954-2A4231748D7F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111D9D7D-2CEB-4EC1-AC88-EBE40963F7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52926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6737964D-C29C-453F-9954-2A4231748D7F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111D9D7D-2CEB-4EC1-AC88-EBE40963F7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1716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6737964D-C29C-453F-9954-2A4231748D7F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111D9D7D-2CEB-4EC1-AC88-EBE40963F7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23534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6737964D-C29C-453F-9954-2A4231748D7F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111D9D7D-2CEB-4EC1-AC88-EBE40963F7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78939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19556" y="0"/>
            <a:ext cx="8463835" cy="130950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19555" y="1309509"/>
            <a:ext cx="8463835" cy="50468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09897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699447" y="1569279"/>
            <a:ext cx="7772400" cy="2387600"/>
          </a:xfrm>
        </p:spPr>
        <p:txBody>
          <a:bodyPr/>
          <a:lstStyle/>
          <a:p>
            <a:r>
              <a:rPr lang="en-GB" dirty="0" smtClean="0"/>
              <a:t>Fractions on a</a:t>
            </a:r>
            <a:br>
              <a:rPr lang="en-GB" dirty="0" smtClean="0"/>
            </a:br>
            <a:r>
              <a:rPr lang="en-GB" dirty="0" smtClean="0"/>
              <a:t>Number Line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741808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Example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9556" y="1107583"/>
            <a:ext cx="8463835" cy="5486400"/>
          </a:xfrm>
        </p:spPr>
        <p:txBody>
          <a:bodyPr/>
          <a:lstStyle/>
          <a:p>
            <a:r>
              <a:rPr lang="en-GB" dirty="0" smtClean="0"/>
              <a:t>What fraction is the arrow indicating on the number line?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How many sections is the line divided into?</a:t>
            </a:r>
          </a:p>
          <a:p>
            <a:endParaRPr lang="en-GB" dirty="0"/>
          </a:p>
          <a:p>
            <a:r>
              <a:rPr lang="en-GB" dirty="0" smtClean="0"/>
              <a:t>How many sections along are we?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503472" y="2620368"/>
          <a:ext cx="609600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2271470786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64408997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819514017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3998408134"/>
                    </a:ext>
                  </a:extLst>
                </a:gridCol>
              </a:tblGrid>
              <a:tr h="19107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5639412"/>
                  </a:ext>
                </a:extLst>
              </a:tr>
            </a:tbl>
          </a:graphicData>
        </a:graphic>
      </p:graphicFrame>
      <p:cxnSp>
        <p:nvCxnSpPr>
          <p:cNvPr id="6" name="Straight Connector 5"/>
          <p:cNvCxnSpPr/>
          <p:nvPr/>
        </p:nvCxnSpPr>
        <p:spPr>
          <a:xfrm>
            <a:off x="1501253" y="2456597"/>
            <a:ext cx="0" cy="6823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7604094" y="2472517"/>
            <a:ext cx="0" cy="6823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323114" y="197808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0</a:t>
            </a:r>
            <a:endParaRPr lang="en-GB" sz="2800" dirty="0"/>
          </a:p>
        </p:txBody>
      </p:sp>
      <p:sp>
        <p:nvSpPr>
          <p:cNvPr id="9" name="TextBox 8"/>
          <p:cNvSpPr txBox="1"/>
          <p:nvPr/>
        </p:nvSpPr>
        <p:spPr>
          <a:xfrm>
            <a:off x="7421333" y="199400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1</a:t>
            </a:r>
            <a:endParaRPr lang="en-GB" sz="2800" dirty="0"/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6045958" y="2022791"/>
            <a:ext cx="0" cy="478513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88624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Fractions on a Number Line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9556" y="1107583"/>
            <a:ext cx="8463835" cy="5486400"/>
          </a:xfrm>
        </p:spPr>
        <p:txBody>
          <a:bodyPr/>
          <a:lstStyle/>
          <a:p>
            <a:r>
              <a:rPr lang="en-GB" dirty="0" smtClean="0"/>
              <a:t>What fraction is the arrow indicating on the number line?</a:t>
            </a:r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503472" y="2620368"/>
          <a:ext cx="609600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19200">
                  <a:extLst>
                    <a:ext uri="{9D8B030D-6E8A-4147-A177-3AD203B41FA5}">
                      <a16:colId xmlns:a16="http://schemas.microsoft.com/office/drawing/2014/main" val="2271470786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64408997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819514017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3998408134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657593830"/>
                    </a:ext>
                  </a:extLst>
                </a:gridCol>
              </a:tblGrid>
              <a:tr h="19107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5639412"/>
                  </a:ext>
                </a:extLst>
              </a:tr>
            </a:tbl>
          </a:graphicData>
        </a:graphic>
      </p:graphicFrame>
      <p:cxnSp>
        <p:nvCxnSpPr>
          <p:cNvPr id="6" name="Straight Connector 5"/>
          <p:cNvCxnSpPr/>
          <p:nvPr/>
        </p:nvCxnSpPr>
        <p:spPr>
          <a:xfrm>
            <a:off x="1501253" y="2456597"/>
            <a:ext cx="0" cy="6823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7604094" y="2472517"/>
            <a:ext cx="0" cy="6823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323114" y="197808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0</a:t>
            </a:r>
            <a:endParaRPr lang="en-GB" sz="2800" dirty="0"/>
          </a:p>
        </p:txBody>
      </p:sp>
      <p:sp>
        <p:nvSpPr>
          <p:cNvPr id="9" name="TextBox 8"/>
          <p:cNvSpPr txBox="1"/>
          <p:nvPr/>
        </p:nvSpPr>
        <p:spPr>
          <a:xfrm>
            <a:off x="7421333" y="199400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1</a:t>
            </a:r>
            <a:endParaRPr lang="en-GB" sz="2800" dirty="0"/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2715905" y="1994004"/>
            <a:ext cx="0" cy="478513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225165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Fractions on a Number Line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9556" y="1107583"/>
            <a:ext cx="8463835" cy="5486400"/>
          </a:xfrm>
        </p:spPr>
        <p:txBody>
          <a:bodyPr/>
          <a:lstStyle/>
          <a:p>
            <a:r>
              <a:rPr lang="en-GB" dirty="0" smtClean="0"/>
              <a:t>What fraction is the arrow indicating on the number line?</a:t>
            </a:r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503472" y="2620368"/>
          <a:ext cx="610062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50310">
                  <a:extLst>
                    <a:ext uri="{9D8B030D-6E8A-4147-A177-3AD203B41FA5}">
                      <a16:colId xmlns:a16="http://schemas.microsoft.com/office/drawing/2014/main" val="2271470786"/>
                    </a:ext>
                  </a:extLst>
                </a:gridCol>
                <a:gridCol w="3050310">
                  <a:extLst>
                    <a:ext uri="{9D8B030D-6E8A-4147-A177-3AD203B41FA5}">
                      <a16:colId xmlns:a16="http://schemas.microsoft.com/office/drawing/2014/main" val="3998408134"/>
                    </a:ext>
                  </a:extLst>
                </a:gridCol>
              </a:tblGrid>
              <a:tr h="19107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5639412"/>
                  </a:ext>
                </a:extLst>
              </a:tr>
            </a:tbl>
          </a:graphicData>
        </a:graphic>
      </p:graphicFrame>
      <p:cxnSp>
        <p:nvCxnSpPr>
          <p:cNvPr id="6" name="Straight Connector 5"/>
          <p:cNvCxnSpPr/>
          <p:nvPr/>
        </p:nvCxnSpPr>
        <p:spPr>
          <a:xfrm>
            <a:off x="1501253" y="2456597"/>
            <a:ext cx="0" cy="6823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7604094" y="2472517"/>
            <a:ext cx="0" cy="6823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323114" y="197808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0</a:t>
            </a:r>
            <a:endParaRPr lang="en-GB" sz="2800" dirty="0"/>
          </a:p>
        </p:txBody>
      </p:sp>
      <p:sp>
        <p:nvSpPr>
          <p:cNvPr id="9" name="TextBox 8"/>
          <p:cNvSpPr txBox="1"/>
          <p:nvPr/>
        </p:nvSpPr>
        <p:spPr>
          <a:xfrm>
            <a:off x="7421333" y="199400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1</a:t>
            </a:r>
            <a:endParaRPr lang="en-GB" sz="2800" dirty="0"/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4558352" y="1978084"/>
            <a:ext cx="0" cy="478513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074363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Fractions on a Number Line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19556" y="1107583"/>
                <a:ext cx="8463835" cy="5486400"/>
              </a:xfrm>
            </p:spPr>
            <p:txBody>
              <a:bodyPr/>
              <a:lstStyle/>
              <a:p>
                <a:r>
                  <a:rPr lang="en-GB" dirty="0" smtClean="0"/>
                  <a:t>Mark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dirty="0" smtClean="0"/>
                  <a:t> on the number line.</a:t>
                </a:r>
                <a:endParaRPr lang="en-GB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9556" y="1107583"/>
                <a:ext cx="8463835" cy="5486400"/>
              </a:xfrm>
              <a:blipFill>
                <a:blip r:embed="rId2"/>
                <a:stretch>
                  <a:fillRect l="-1440" t="-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503472" y="2620368"/>
          <a:ext cx="610062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33540">
                  <a:extLst>
                    <a:ext uri="{9D8B030D-6E8A-4147-A177-3AD203B41FA5}">
                      <a16:colId xmlns:a16="http://schemas.microsoft.com/office/drawing/2014/main" val="2271470786"/>
                    </a:ext>
                  </a:extLst>
                </a:gridCol>
                <a:gridCol w="2033540">
                  <a:extLst>
                    <a:ext uri="{9D8B030D-6E8A-4147-A177-3AD203B41FA5}">
                      <a16:colId xmlns:a16="http://schemas.microsoft.com/office/drawing/2014/main" val="3998408134"/>
                    </a:ext>
                  </a:extLst>
                </a:gridCol>
                <a:gridCol w="2033540">
                  <a:extLst>
                    <a:ext uri="{9D8B030D-6E8A-4147-A177-3AD203B41FA5}">
                      <a16:colId xmlns:a16="http://schemas.microsoft.com/office/drawing/2014/main" val="3130407362"/>
                    </a:ext>
                  </a:extLst>
                </a:gridCol>
              </a:tblGrid>
              <a:tr h="19107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5639412"/>
                  </a:ext>
                </a:extLst>
              </a:tr>
            </a:tbl>
          </a:graphicData>
        </a:graphic>
      </p:graphicFrame>
      <p:cxnSp>
        <p:nvCxnSpPr>
          <p:cNvPr id="6" name="Straight Connector 5"/>
          <p:cNvCxnSpPr/>
          <p:nvPr/>
        </p:nvCxnSpPr>
        <p:spPr>
          <a:xfrm>
            <a:off x="1501253" y="2456597"/>
            <a:ext cx="0" cy="6823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7604094" y="2472517"/>
            <a:ext cx="0" cy="6823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323114" y="197808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0</a:t>
            </a:r>
            <a:endParaRPr lang="en-GB" sz="2800" dirty="0"/>
          </a:p>
        </p:txBody>
      </p:sp>
      <p:sp>
        <p:nvSpPr>
          <p:cNvPr id="9" name="TextBox 8"/>
          <p:cNvSpPr txBox="1"/>
          <p:nvPr/>
        </p:nvSpPr>
        <p:spPr>
          <a:xfrm>
            <a:off x="7421333" y="199400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1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8643880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Fractions on a Number Line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9556" y="1107583"/>
            <a:ext cx="8463835" cy="5486400"/>
          </a:xfrm>
        </p:spPr>
        <p:txBody>
          <a:bodyPr/>
          <a:lstStyle/>
          <a:p>
            <a:r>
              <a:rPr lang="en-GB" dirty="0" smtClean="0"/>
              <a:t>What fraction is the arrow indicating on the number line?</a:t>
            </a:r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503472" y="2620368"/>
          <a:ext cx="6095999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70857">
                  <a:extLst>
                    <a:ext uri="{9D8B030D-6E8A-4147-A177-3AD203B41FA5}">
                      <a16:colId xmlns:a16="http://schemas.microsoft.com/office/drawing/2014/main" val="2271470786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264408997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2819514017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3998408134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2657593830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1949134225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82483077"/>
                    </a:ext>
                  </a:extLst>
                </a:gridCol>
              </a:tblGrid>
              <a:tr h="19107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5639412"/>
                  </a:ext>
                </a:extLst>
              </a:tr>
            </a:tbl>
          </a:graphicData>
        </a:graphic>
      </p:graphicFrame>
      <p:cxnSp>
        <p:nvCxnSpPr>
          <p:cNvPr id="6" name="Straight Connector 5"/>
          <p:cNvCxnSpPr/>
          <p:nvPr/>
        </p:nvCxnSpPr>
        <p:spPr>
          <a:xfrm>
            <a:off x="1501253" y="2456597"/>
            <a:ext cx="0" cy="6823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7604094" y="2472517"/>
            <a:ext cx="0" cy="6823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323114" y="197808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0</a:t>
            </a:r>
            <a:endParaRPr lang="en-GB" sz="2800" dirty="0"/>
          </a:p>
        </p:txBody>
      </p:sp>
      <p:sp>
        <p:nvSpPr>
          <p:cNvPr id="9" name="TextBox 8"/>
          <p:cNvSpPr txBox="1"/>
          <p:nvPr/>
        </p:nvSpPr>
        <p:spPr>
          <a:xfrm>
            <a:off x="7421333" y="199400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1</a:t>
            </a:r>
            <a:endParaRPr lang="en-GB" sz="2800" dirty="0"/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6714698" y="1978084"/>
            <a:ext cx="0" cy="478513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722064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Fractions on a Number Line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19556" y="1107583"/>
                <a:ext cx="8463835" cy="5486400"/>
              </a:xfrm>
            </p:spPr>
            <p:txBody>
              <a:bodyPr/>
              <a:lstStyle/>
              <a:p>
                <a:r>
                  <a:rPr lang="en-GB" dirty="0" smtClean="0"/>
                  <a:t>Mark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9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den>
                    </m:f>
                  </m:oMath>
                </a14:m>
                <a:r>
                  <a:rPr lang="en-GB" dirty="0" smtClean="0"/>
                  <a:t> on the number line.</a:t>
                </a:r>
                <a:endParaRPr lang="en-GB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9556" y="1107583"/>
                <a:ext cx="8463835" cy="5486400"/>
              </a:xfrm>
              <a:blipFill>
                <a:blip r:embed="rId2"/>
                <a:stretch>
                  <a:fillRect l="-1440" t="-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503472" y="2620368"/>
          <a:ext cx="609600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227147078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6440899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81951401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99840813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65759383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94913422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8248307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99671412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55775810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014864884"/>
                    </a:ext>
                  </a:extLst>
                </a:gridCol>
              </a:tblGrid>
              <a:tr h="19107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5639412"/>
                  </a:ext>
                </a:extLst>
              </a:tr>
            </a:tbl>
          </a:graphicData>
        </a:graphic>
      </p:graphicFrame>
      <p:cxnSp>
        <p:nvCxnSpPr>
          <p:cNvPr id="6" name="Straight Connector 5"/>
          <p:cNvCxnSpPr/>
          <p:nvPr/>
        </p:nvCxnSpPr>
        <p:spPr>
          <a:xfrm>
            <a:off x="1501253" y="2456597"/>
            <a:ext cx="0" cy="6823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7604094" y="2472517"/>
            <a:ext cx="0" cy="6823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323114" y="197808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0</a:t>
            </a:r>
            <a:endParaRPr lang="en-GB" sz="2800" dirty="0"/>
          </a:p>
        </p:txBody>
      </p:sp>
      <p:sp>
        <p:nvSpPr>
          <p:cNvPr id="9" name="TextBox 8"/>
          <p:cNvSpPr txBox="1"/>
          <p:nvPr/>
        </p:nvSpPr>
        <p:spPr>
          <a:xfrm>
            <a:off x="7421333" y="199400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1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41412339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Fractions on a Number Line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19556" y="1107583"/>
                <a:ext cx="8463835" cy="5486400"/>
              </a:xfrm>
            </p:spPr>
            <p:txBody>
              <a:bodyPr/>
              <a:lstStyle/>
              <a:p>
                <a:r>
                  <a:rPr lang="en-GB" dirty="0" smtClean="0"/>
                  <a:t>Mark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8</m:t>
                        </m:r>
                      </m:den>
                    </m:f>
                  </m:oMath>
                </a14:m>
                <a:r>
                  <a:rPr lang="en-GB" dirty="0" smtClean="0"/>
                  <a:t> on the number line.</a:t>
                </a:r>
                <a:endParaRPr lang="en-GB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9556" y="1107583"/>
                <a:ext cx="8463835" cy="5486400"/>
              </a:xfrm>
              <a:blipFill>
                <a:blip r:embed="rId2"/>
                <a:stretch>
                  <a:fillRect l="-1440" t="-22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503472" y="2620368"/>
          <a:ext cx="609600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62000">
                  <a:extLst>
                    <a:ext uri="{9D8B030D-6E8A-4147-A177-3AD203B41FA5}">
                      <a16:colId xmlns:a16="http://schemas.microsoft.com/office/drawing/2014/main" val="2271470786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64408997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819514017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3998408134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657593830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1949134225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82483077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4014864884"/>
                    </a:ext>
                  </a:extLst>
                </a:gridCol>
              </a:tblGrid>
              <a:tr h="19107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5639412"/>
                  </a:ext>
                </a:extLst>
              </a:tr>
            </a:tbl>
          </a:graphicData>
        </a:graphic>
      </p:graphicFrame>
      <p:cxnSp>
        <p:nvCxnSpPr>
          <p:cNvPr id="6" name="Straight Connector 5"/>
          <p:cNvCxnSpPr/>
          <p:nvPr/>
        </p:nvCxnSpPr>
        <p:spPr>
          <a:xfrm>
            <a:off x="1501253" y="2456597"/>
            <a:ext cx="0" cy="6823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7604094" y="2472517"/>
            <a:ext cx="0" cy="6823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323114" y="197808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0</a:t>
            </a:r>
            <a:endParaRPr lang="en-GB" sz="2800" dirty="0"/>
          </a:p>
        </p:txBody>
      </p:sp>
      <p:sp>
        <p:nvSpPr>
          <p:cNvPr id="9" name="TextBox 8"/>
          <p:cNvSpPr txBox="1"/>
          <p:nvPr/>
        </p:nvSpPr>
        <p:spPr>
          <a:xfrm>
            <a:off x="7421333" y="199400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1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0958195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Fractions on a Number Line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19556" y="1107583"/>
                <a:ext cx="8463835" cy="5486400"/>
              </a:xfrm>
            </p:spPr>
            <p:txBody>
              <a:bodyPr/>
              <a:lstStyle/>
              <a:p>
                <a:r>
                  <a:rPr lang="en-GB" dirty="0" smtClean="0"/>
                  <a:t>Mark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9</m:t>
                        </m:r>
                      </m:den>
                    </m:f>
                  </m:oMath>
                </a14:m>
                <a:r>
                  <a:rPr lang="en-GB" dirty="0" smtClean="0"/>
                  <a:t> on the number line.</a:t>
                </a:r>
                <a:endParaRPr lang="en-GB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9556" y="1107583"/>
                <a:ext cx="8463835" cy="5486400"/>
              </a:xfrm>
              <a:blipFill>
                <a:blip r:embed="rId2"/>
                <a:stretch>
                  <a:fillRect l="-1440" t="-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503472" y="2620368"/>
          <a:ext cx="6095997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77333">
                  <a:extLst>
                    <a:ext uri="{9D8B030D-6E8A-4147-A177-3AD203B41FA5}">
                      <a16:colId xmlns:a16="http://schemas.microsoft.com/office/drawing/2014/main" val="2271470786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264408997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2819514017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3998408134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2657593830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1949134225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82483077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3996714127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4014864884"/>
                    </a:ext>
                  </a:extLst>
                </a:gridCol>
              </a:tblGrid>
              <a:tr h="19107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5639412"/>
                  </a:ext>
                </a:extLst>
              </a:tr>
            </a:tbl>
          </a:graphicData>
        </a:graphic>
      </p:graphicFrame>
      <p:cxnSp>
        <p:nvCxnSpPr>
          <p:cNvPr id="6" name="Straight Connector 5"/>
          <p:cNvCxnSpPr/>
          <p:nvPr/>
        </p:nvCxnSpPr>
        <p:spPr>
          <a:xfrm>
            <a:off x="1501253" y="2456597"/>
            <a:ext cx="0" cy="6823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7604094" y="2472517"/>
            <a:ext cx="0" cy="6823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323114" y="197808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0</a:t>
            </a:r>
            <a:endParaRPr lang="en-GB" sz="2800" dirty="0"/>
          </a:p>
        </p:txBody>
      </p:sp>
      <p:sp>
        <p:nvSpPr>
          <p:cNvPr id="9" name="TextBox 8"/>
          <p:cNvSpPr txBox="1"/>
          <p:nvPr/>
        </p:nvSpPr>
        <p:spPr>
          <a:xfrm>
            <a:off x="7421333" y="199400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1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2618016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Fractions on a Number Line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19556" y="1107583"/>
                <a:ext cx="8463835" cy="5486400"/>
              </a:xfrm>
            </p:spPr>
            <p:txBody>
              <a:bodyPr/>
              <a:lstStyle/>
              <a:p>
                <a:r>
                  <a:rPr lang="en-GB" dirty="0" smtClean="0"/>
                  <a:t>Mark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6</m:t>
                        </m:r>
                      </m:den>
                    </m:f>
                  </m:oMath>
                </a14:m>
                <a:r>
                  <a:rPr lang="en-GB" dirty="0" smtClean="0"/>
                  <a:t> on the number line.</a:t>
                </a:r>
                <a:endParaRPr lang="en-GB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9556" y="1107583"/>
                <a:ext cx="8463835" cy="5486400"/>
              </a:xfrm>
              <a:blipFill>
                <a:blip r:embed="rId2"/>
                <a:stretch>
                  <a:fillRect l="-1440" t="-22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503472" y="2620368"/>
          <a:ext cx="610062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16770">
                  <a:extLst>
                    <a:ext uri="{9D8B030D-6E8A-4147-A177-3AD203B41FA5}">
                      <a16:colId xmlns:a16="http://schemas.microsoft.com/office/drawing/2014/main" val="2271470786"/>
                    </a:ext>
                  </a:extLst>
                </a:gridCol>
                <a:gridCol w="1016770">
                  <a:extLst>
                    <a:ext uri="{9D8B030D-6E8A-4147-A177-3AD203B41FA5}">
                      <a16:colId xmlns:a16="http://schemas.microsoft.com/office/drawing/2014/main" val="264408997"/>
                    </a:ext>
                  </a:extLst>
                </a:gridCol>
                <a:gridCol w="1016770">
                  <a:extLst>
                    <a:ext uri="{9D8B030D-6E8A-4147-A177-3AD203B41FA5}">
                      <a16:colId xmlns:a16="http://schemas.microsoft.com/office/drawing/2014/main" val="2819514017"/>
                    </a:ext>
                  </a:extLst>
                </a:gridCol>
                <a:gridCol w="1016770">
                  <a:extLst>
                    <a:ext uri="{9D8B030D-6E8A-4147-A177-3AD203B41FA5}">
                      <a16:colId xmlns:a16="http://schemas.microsoft.com/office/drawing/2014/main" val="3998408134"/>
                    </a:ext>
                  </a:extLst>
                </a:gridCol>
                <a:gridCol w="1016770">
                  <a:extLst>
                    <a:ext uri="{9D8B030D-6E8A-4147-A177-3AD203B41FA5}">
                      <a16:colId xmlns:a16="http://schemas.microsoft.com/office/drawing/2014/main" val="2657593830"/>
                    </a:ext>
                  </a:extLst>
                </a:gridCol>
                <a:gridCol w="1016770">
                  <a:extLst>
                    <a:ext uri="{9D8B030D-6E8A-4147-A177-3AD203B41FA5}">
                      <a16:colId xmlns:a16="http://schemas.microsoft.com/office/drawing/2014/main" val="82483077"/>
                    </a:ext>
                  </a:extLst>
                </a:gridCol>
              </a:tblGrid>
              <a:tr h="19107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5639412"/>
                  </a:ext>
                </a:extLst>
              </a:tr>
            </a:tbl>
          </a:graphicData>
        </a:graphic>
      </p:graphicFrame>
      <p:cxnSp>
        <p:nvCxnSpPr>
          <p:cNvPr id="6" name="Straight Connector 5"/>
          <p:cNvCxnSpPr/>
          <p:nvPr/>
        </p:nvCxnSpPr>
        <p:spPr>
          <a:xfrm>
            <a:off x="1501253" y="2456597"/>
            <a:ext cx="0" cy="6823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7604094" y="2472517"/>
            <a:ext cx="0" cy="6823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323114" y="197808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0</a:t>
            </a:r>
            <a:endParaRPr lang="en-GB" sz="2800" dirty="0"/>
          </a:p>
        </p:txBody>
      </p:sp>
      <p:sp>
        <p:nvSpPr>
          <p:cNvPr id="9" name="TextBox 8"/>
          <p:cNvSpPr txBox="1"/>
          <p:nvPr/>
        </p:nvSpPr>
        <p:spPr>
          <a:xfrm>
            <a:off x="7421333" y="199400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1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6901325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Fractions on a Number Line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19556" y="1107583"/>
                <a:ext cx="8463835" cy="5486400"/>
              </a:xfrm>
            </p:spPr>
            <p:txBody>
              <a:bodyPr/>
              <a:lstStyle/>
              <a:p>
                <a:r>
                  <a:rPr lang="en-GB" dirty="0" smtClean="0"/>
                  <a:t>Mark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1</m:t>
                    </m:r>
                    <m:f>
                      <m:f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dirty="0" smtClean="0"/>
                  <a:t> on the number line.</a:t>
                </a:r>
                <a:endParaRPr lang="en-GB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9556" y="1107583"/>
                <a:ext cx="8463835" cy="5486400"/>
              </a:xfrm>
              <a:blipFill>
                <a:blip r:embed="rId2"/>
                <a:stretch>
                  <a:fillRect l="-1440" t="-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503472" y="2620368"/>
          <a:ext cx="610062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16770">
                  <a:extLst>
                    <a:ext uri="{9D8B030D-6E8A-4147-A177-3AD203B41FA5}">
                      <a16:colId xmlns:a16="http://schemas.microsoft.com/office/drawing/2014/main" val="2271470786"/>
                    </a:ext>
                  </a:extLst>
                </a:gridCol>
                <a:gridCol w="1016770">
                  <a:extLst>
                    <a:ext uri="{9D8B030D-6E8A-4147-A177-3AD203B41FA5}">
                      <a16:colId xmlns:a16="http://schemas.microsoft.com/office/drawing/2014/main" val="264408997"/>
                    </a:ext>
                  </a:extLst>
                </a:gridCol>
                <a:gridCol w="1016770">
                  <a:extLst>
                    <a:ext uri="{9D8B030D-6E8A-4147-A177-3AD203B41FA5}">
                      <a16:colId xmlns:a16="http://schemas.microsoft.com/office/drawing/2014/main" val="2819514017"/>
                    </a:ext>
                  </a:extLst>
                </a:gridCol>
                <a:gridCol w="1016770">
                  <a:extLst>
                    <a:ext uri="{9D8B030D-6E8A-4147-A177-3AD203B41FA5}">
                      <a16:colId xmlns:a16="http://schemas.microsoft.com/office/drawing/2014/main" val="3998408134"/>
                    </a:ext>
                  </a:extLst>
                </a:gridCol>
                <a:gridCol w="1016770">
                  <a:extLst>
                    <a:ext uri="{9D8B030D-6E8A-4147-A177-3AD203B41FA5}">
                      <a16:colId xmlns:a16="http://schemas.microsoft.com/office/drawing/2014/main" val="2657593830"/>
                    </a:ext>
                  </a:extLst>
                </a:gridCol>
                <a:gridCol w="1016770">
                  <a:extLst>
                    <a:ext uri="{9D8B030D-6E8A-4147-A177-3AD203B41FA5}">
                      <a16:colId xmlns:a16="http://schemas.microsoft.com/office/drawing/2014/main" val="82483077"/>
                    </a:ext>
                  </a:extLst>
                </a:gridCol>
              </a:tblGrid>
              <a:tr h="19107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5639412"/>
                  </a:ext>
                </a:extLst>
              </a:tr>
            </a:tbl>
          </a:graphicData>
        </a:graphic>
      </p:graphicFrame>
      <p:cxnSp>
        <p:nvCxnSpPr>
          <p:cNvPr id="6" name="Straight Connector 5"/>
          <p:cNvCxnSpPr/>
          <p:nvPr/>
        </p:nvCxnSpPr>
        <p:spPr>
          <a:xfrm>
            <a:off x="1501253" y="2456597"/>
            <a:ext cx="0" cy="6823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7604094" y="2472517"/>
            <a:ext cx="0" cy="6823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323114" y="197808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0</a:t>
            </a:r>
            <a:endParaRPr lang="en-GB" sz="2800" dirty="0"/>
          </a:p>
        </p:txBody>
      </p:sp>
      <p:sp>
        <p:nvSpPr>
          <p:cNvPr id="9" name="TextBox 8"/>
          <p:cNvSpPr txBox="1"/>
          <p:nvPr/>
        </p:nvSpPr>
        <p:spPr>
          <a:xfrm>
            <a:off x="7421333" y="199400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2</a:t>
            </a:r>
            <a:endParaRPr lang="en-GB" sz="2800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4549270" y="2442949"/>
            <a:ext cx="0" cy="6823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607665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Fractions on a Number Line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9556" y="1107583"/>
            <a:ext cx="8463835" cy="5486400"/>
          </a:xfrm>
        </p:spPr>
        <p:txBody>
          <a:bodyPr/>
          <a:lstStyle/>
          <a:p>
            <a:r>
              <a:rPr lang="en-GB" dirty="0" smtClean="0"/>
              <a:t>What fraction is the arrow indicating on the number line?</a:t>
            </a:r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503472" y="2620368"/>
          <a:ext cx="6100616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62577">
                  <a:extLst>
                    <a:ext uri="{9D8B030D-6E8A-4147-A177-3AD203B41FA5}">
                      <a16:colId xmlns:a16="http://schemas.microsoft.com/office/drawing/2014/main" val="2271470786"/>
                    </a:ext>
                  </a:extLst>
                </a:gridCol>
                <a:gridCol w="762577">
                  <a:extLst>
                    <a:ext uri="{9D8B030D-6E8A-4147-A177-3AD203B41FA5}">
                      <a16:colId xmlns:a16="http://schemas.microsoft.com/office/drawing/2014/main" val="264408997"/>
                    </a:ext>
                  </a:extLst>
                </a:gridCol>
                <a:gridCol w="762577">
                  <a:extLst>
                    <a:ext uri="{9D8B030D-6E8A-4147-A177-3AD203B41FA5}">
                      <a16:colId xmlns:a16="http://schemas.microsoft.com/office/drawing/2014/main" val="825639377"/>
                    </a:ext>
                  </a:extLst>
                </a:gridCol>
                <a:gridCol w="762577">
                  <a:extLst>
                    <a:ext uri="{9D8B030D-6E8A-4147-A177-3AD203B41FA5}">
                      <a16:colId xmlns:a16="http://schemas.microsoft.com/office/drawing/2014/main" val="793111752"/>
                    </a:ext>
                  </a:extLst>
                </a:gridCol>
                <a:gridCol w="762577">
                  <a:extLst>
                    <a:ext uri="{9D8B030D-6E8A-4147-A177-3AD203B41FA5}">
                      <a16:colId xmlns:a16="http://schemas.microsoft.com/office/drawing/2014/main" val="2819514017"/>
                    </a:ext>
                  </a:extLst>
                </a:gridCol>
                <a:gridCol w="762577">
                  <a:extLst>
                    <a:ext uri="{9D8B030D-6E8A-4147-A177-3AD203B41FA5}">
                      <a16:colId xmlns:a16="http://schemas.microsoft.com/office/drawing/2014/main" val="3998408134"/>
                    </a:ext>
                  </a:extLst>
                </a:gridCol>
                <a:gridCol w="762577">
                  <a:extLst>
                    <a:ext uri="{9D8B030D-6E8A-4147-A177-3AD203B41FA5}">
                      <a16:colId xmlns:a16="http://schemas.microsoft.com/office/drawing/2014/main" val="2657593830"/>
                    </a:ext>
                  </a:extLst>
                </a:gridCol>
                <a:gridCol w="762577">
                  <a:extLst>
                    <a:ext uri="{9D8B030D-6E8A-4147-A177-3AD203B41FA5}">
                      <a16:colId xmlns:a16="http://schemas.microsoft.com/office/drawing/2014/main" val="82483077"/>
                    </a:ext>
                  </a:extLst>
                </a:gridCol>
              </a:tblGrid>
              <a:tr h="19107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5639412"/>
                  </a:ext>
                </a:extLst>
              </a:tr>
            </a:tbl>
          </a:graphicData>
        </a:graphic>
      </p:graphicFrame>
      <p:cxnSp>
        <p:nvCxnSpPr>
          <p:cNvPr id="6" name="Straight Connector 5"/>
          <p:cNvCxnSpPr/>
          <p:nvPr/>
        </p:nvCxnSpPr>
        <p:spPr>
          <a:xfrm>
            <a:off x="1501253" y="2456597"/>
            <a:ext cx="0" cy="6823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7604094" y="2472517"/>
            <a:ext cx="0" cy="6823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323114" y="197808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0</a:t>
            </a:r>
            <a:endParaRPr lang="en-GB" sz="2800" dirty="0"/>
          </a:p>
        </p:txBody>
      </p:sp>
      <p:sp>
        <p:nvSpPr>
          <p:cNvPr id="9" name="TextBox 8"/>
          <p:cNvSpPr txBox="1"/>
          <p:nvPr/>
        </p:nvSpPr>
        <p:spPr>
          <a:xfrm>
            <a:off x="7421333" y="199400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2</a:t>
            </a:r>
            <a:endParaRPr lang="en-GB" sz="2800" dirty="0"/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6810240" y="1964436"/>
            <a:ext cx="0" cy="478513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4549270" y="2442949"/>
            <a:ext cx="0" cy="6823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163685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Fractions on a Number Line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9556" y="1107583"/>
            <a:ext cx="8463835" cy="5486400"/>
          </a:xfrm>
        </p:spPr>
        <p:txBody>
          <a:bodyPr/>
          <a:lstStyle/>
          <a:p>
            <a:r>
              <a:rPr lang="en-GB" dirty="0" smtClean="0"/>
              <a:t>What fraction is the arrow indicating on the number line?</a:t>
            </a:r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503472" y="2620368"/>
          <a:ext cx="610061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0061">
                  <a:extLst>
                    <a:ext uri="{9D8B030D-6E8A-4147-A177-3AD203B41FA5}">
                      <a16:colId xmlns:a16="http://schemas.microsoft.com/office/drawing/2014/main" val="2271470786"/>
                    </a:ext>
                  </a:extLst>
                </a:gridCol>
                <a:gridCol w="610061">
                  <a:extLst>
                    <a:ext uri="{9D8B030D-6E8A-4147-A177-3AD203B41FA5}">
                      <a16:colId xmlns:a16="http://schemas.microsoft.com/office/drawing/2014/main" val="264408997"/>
                    </a:ext>
                  </a:extLst>
                </a:gridCol>
                <a:gridCol w="610061">
                  <a:extLst>
                    <a:ext uri="{9D8B030D-6E8A-4147-A177-3AD203B41FA5}">
                      <a16:colId xmlns:a16="http://schemas.microsoft.com/office/drawing/2014/main" val="825639377"/>
                    </a:ext>
                  </a:extLst>
                </a:gridCol>
                <a:gridCol w="610061">
                  <a:extLst>
                    <a:ext uri="{9D8B030D-6E8A-4147-A177-3AD203B41FA5}">
                      <a16:colId xmlns:a16="http://schemas.microsoft.com/office/drawing/2014/main" val="2358316726"/>
                    </a:ext>
                  </a:extLst>
                </a:gridCol>
                <a:gridCol w="610061">
                  <a:extLst>
                    <a:ext uri="{9D8B030D-6E8A-4147-A177-3AD203B41FA5}">
                      <a16:colId xmlns:a16="http://schemas.microsoft.com/office/drawing/2014/main" val="3737634125"/>
                    </a:ext>
                  </a:extLst>
                </a:gridCol>
                <a:gridCol w="610061">
                  <a:extLst>
                    <a:ext uri="{9D8B030D-6E8A-4147-A177-3AD203B41FA5}">
                      <a16:colId xmlns:a16="http://schemas.microsoft.com/office/drawing/2014/main" val="793111752"/>
                    </a:ext>
                  </a:extLst>
                </a:gridCol>
                <a:gridCol w="610061">
                  <a:extLst>
                    <a:ext uri="{9D8B030D-6E8A-4147-A177-3AD203B41FA5}">
                      <a16:colId xmlns:a16="http://schemas.microsoft.com/office/drawing/2014/main" val="2819514017"/>
                    </a:ext>
                  </a:extLst>
                </a:gridCol>
                <a:gridCol w="610061">
                  <a:extLst>
                    <a:ext uri="{9D8B030D-6E8A-4147-A177-3AD203B41FA5}">
                      <a16:colId xmlns:a16="http://schemas.microsoft.com/office/drawing/2014/main" val="3998408134"/>
                    </a:ext>
                  </a:extLst>
                </a:gridCol>
                <a:gridCol w="610061">
                  <a:extLst>
                    <a:ext uri="{9D8B030D-6E8A-4147-A177-3AD203B41FA5}">
                      <a16:colId xmlns:a16="http://schemas.microsoft.com/office/drawing/2014/main" val="2657593830"/>
                    </a:ext>
                  </a:extLst>
                </a:gridCol>
                <a:gridCol w="610061">
                  <a:extLst>
                    <a:ext uri="{9D8B030D-6E8A-4147-A177-3AD203B41FA5}">
                      <a16:colId xmlns:a16="http://schemas.microsoft.com/office/drawing/2014/main" val="82483077"/>
                    </a:ext>
                  </a:extLst>
                </a:gridCol>
              </a:tblGrid>
              <a:tr h="19107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5639412"/>
                  </a:ext>
                </a:extLst>
              </a:tr>
            </a:tbl>
          </a:graphicData>
        </a:graphic>
      </p:graphicFrame>
      <p:cxnSp>
        <p:nvCxnSpPr>
          <p:cNvPr id="6" name="Straight Connector 5"/>
          <p:cNvCxnSpPr/>
          <p:nvPr/>
        </p:nvCxnSpPr>
        <p:spPr>
          <a:xfrm>
            <a:off x="1501253" y="2456597"/>
            <a:ext cx="0" cy="6823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7604094" y="2472517"/>
            <a:ext cx="0" cy="6823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323114" y="197808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0</a:t>
            </a:r>
            <a:endParaRPr lang="en-GB" sz="2800" dirty="0"/>
          </a:p>
        </p:txBody>
      </p:sp>
      <p:sp>
        <p:nvSpPr>
          <p:cNvPr id="9" name="TextBox 8"/>
          <p:cNvSpPr txBox="1"/>
          <p:nvPr/>
        </p:nvSpPr>
        <p:spPr>
          <a:xfrm>
            <a:off x="7421333" y="199400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2</a:t>
            </a:r>
            <a:endParaRPr lang="en-GB" sz="2800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4549270" y="2442949"/>
            <a:ext cx="0" cy="6823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603446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Fractions on a Number Line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19556" y="1107583"/>
                <a:ext cx="8463835" cy="5486400"/>
              </a:xfrm>
            </p:spPr>
            <p:txBody>
              <a:bodyPr/>
              <a:lstStyle/>
              <a:p>
                <a:r>
                  <a:rPr lang="en-GB" dirty="0" smtClean="0"/>
                  <a:t>Mark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9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dirty="0" smtClean="0"/>
                  <a:t> on the number line.</a:t>
                </a:r>
                <a:endParaRPr lang="en-GB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9556" y="1107583"/>
                <a:ext cx="8463835" cy="5486400"/>
              </a:xfrm>
              <a:blipFill>
                <a:blip r:embed="rId2"/>
                <a:stretch>
                  <a:fillRect l="-1440" t="-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503472" y="2620368"/>
          <a:ext cx="6100608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8384">
                  <a:extLst>
                    <a:ext uri="{9D8B030D-6E8A-4147-A177-3AD203B41FA5}">
                      <a16:colId xmlns:a16="http://schemas.microsoft.com/office/drawing/2014/main" val="2271470786"/>
                    </a:ext>
                  </a:extLst>
                </a:gridCol>
                <a:gridCol w="508384">
                  <a:extLst>
                    <a:ext uri="{9D8B030D-6E8A-4147-A177-3AD203B41FA5}">
                      <a16:colId xmlns:a16="http://schemas.microsoft.com/office/drawing/2014/main" val="264408997"/>
                    </a:ext>
                  </a:extLst>
                </a:gridCol>
                <a:gridCol w="508384">
                  <a:extLst>
                    <a:ext uri="{9D8B030D-6E8A-4147-A177-3AD203B41FA5}">
                      <a16:colId xmlns:a16="http://schemas.microsoft.com/office/drawing/2014/main" val="825639377"/>
                    </a:ext>
                  </a:extLst>
                </a:gridCol>
                <a:gridCol w="508384">
                  <a:extLst>
                    <a:ext uri="{9D8B030D-6E8A-4147-A177-3AD203B41FA5}">
                      <a16:colId xmlns:a16="http://schemas.microsoft.com/office/drawing/2014/main" val="2358316726"/>
                    </a:ext>
                  </a:extLst>
                </a:gridCol>
                <a:gridCol w="508384">
                  <a:extLst>
                    <a:ext uri="{9D8B030D-6E8A-4147-A177-3AD203B41FA5}">
                      <a16:colId xmlns:a16="http://schemas.microsoft.com/office/drawing/2014/main" val="3737634125"/>
                    </a:ext>
                  </a:extLst>
                </a:gridCol>
                <a:gridCol w="508384">
                  <a:extLst>
                    <a:ext uri="{9D8B030D-6E8A-4147-A177-3AD203B41FA5}">
                      <a16:colId xmlns:a16="http://schemas.microsoft.com/office/drawing/2014/main" val="793111752"/>
                    </a:ext>
                  </a:extLst>
                </a:gridCol>
                <a:gridCol w="508384">
                  <a:extLst>
                    <a:ext uri="{9D8B030D-6E8A-4147-A177-3AD203B41FA5}">
                      <a16:colId xmlns:a16="http://schemas.microsoft.com/office/drawing/2014/main" val="2819514017"/>
                    </a:ext>
                  </a:extLst>
                </a:gridCol>
                <a:gridCol w="508384">
                  <a:extLst>
                    <a:ext uri="{9D8B030D-6E8A-4147-A177-3AD203B41FA5}">
                      <a16:colId xmlns:a16="http://schemas.microsoft.com/office/drawing/2014/main" val="3998408134"/>
                    </a:ext>
                  </a:extLst>
                </a:gridCol>
                <a:gridCol w="508384">
                  <a:extLst>
                    <a:ext uri="{9D8B030D-6E8A-4147-A177-3AD203B41FA5}">
                      <a16:colId xmlns:a16="http://schemas.microsoft.com/office/drawing/2014/main" val="2657593830"/>
                    </a:ext>
                  </a:extLst>
                </a:gridCol>
                <a:gridCol w="508384">
                  <a:extLst>
                    <a:ext uri="{9D8B030D-6E8A-4147-A177-3AD203B41FA5}">
                      <a16:colId xmlns:a16="http://schemas.microsoft.com/office/drawing/2014/main" val="1660150122"/>
                    </a:ext>
                  </a:extLst>
                </a:gridCol>
                <a:gridCol w="508384">
                  <a:extLst>
                    <a:ext uri="{9D8B030D-6E8A-4147-A177-3AD203B41FA5}">
                      <a16:colId xmlns:a16="http://schemas.microsoft.com/office/drawing/2014/main" val="4279256666"/>
                    </a:ext>
                  </a:extLst>
                </a:gridCol>
                <a:gridCol w="508384">
                  <a:extLst>
                    <a:ext uri="{9D8B030D-6E8A-4147-A177-3AD203B41FA5}">
                      <a16:colId xmlns:a16="http://schemas.microsoft.com/office/drawing/2014/main" val="82483077"/>
                    </a:ext>
                  </a:extLst>
                </a:gridCol>
              </a:tblGrid>
              <a:tr h="19107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5639412"/>
                  </a:ext>
                </a:extLst>
              </a:tr>
            </a:tbl>
          </a:graphicData>
        </a:graphic>
      </p:graphicFrame>
      <p:cxnSp>
        <p:nvCxnSpPr>
          <p:cNvPr id="6" name="Straight Connector 5"/>
          <p:cNvCxnSpPr/>
          <p:nvPr/>
        </p:nvCxnSpPr>
        <p:spPr>
          <a:xfrm>
            <a:off x="1501253" y="2456597"/>
            <a:ext cx="0" cy="6823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7604094" y="2472517"/>
            <a:ext cx="0" cy="6823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323114" y="197808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0</a:t>
            </a:r>
            <a:endParaRPr lang="en-GB" sz="2800" dirty="0"/>
          </a:p>
        </p:txBody>
      </p:sp>
      <p:sp>
        <p:nvSpPr>
          <p:cNvPr id="9" name="TextBox 8"/>
          <p:cNvSpPr txBox="1"/>
          <p:nvPr/>
        </p:nvSpPr>
        <p:spPr>
          <a:xfrm>
            <a:off x="7421333" y="199400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3</a:t>
            </a:r>
            <a:endParaRPr lang="en-GB" sz="2800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3539335" y="2456597"/>
            <a:ext cx="0" cy="6823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5547831" y="2442492"/>
            <a:ext cx="0" cy="6823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812929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Example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19556" y="1107583"/>
                <a:ext cx="8463835" cy="5486400"/>
              </a:xfrm>
            </p:spPr>
            <p:txBody>
              <a:bodyPr/>
              <a:lstStyle/>
              <a:p>
                <a:r>
                  <a:rPr lang="en-GB" dirty="0" smtClean="0"/>
                  <a:t>Draw an arrow to indicate where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GB" dirty="0" smtClean="0"/>
                  <a:t> is on the number line.</a:t>
                </a:r>
              </a:p>
              <a:p>
                <a:endParaRPr lang="en-GB" dirty="0"/>
              </a:p>
              <a:p>
                <a:endParaRPr lang="en-GB" dirty="0" smtClean="0"/>
              </a:p>
              <a:p>
                <a:endParaRPr lang="en-GB" dirty="0"/>
              </a:p>
              <a:p>
                <a:endParaRPr lang="en-GB" dirty="0" smtClean="0"/>
              </a:p>
              <a:p>
                <a:r>
                  <a:rPr lang="en-GB" dirty="0"/>
                  <a:t>How many sections is the line divided into?</a:t>
                </a:r>
              </a:p>
              <a:p>
                <a:endParaRPr lang="en-GB" dirty="0"/>
              </a:p>
              <a:p>
                <a:r>
                  <a:rPr lang="en-GB" dirty="0"/>
                  <a:t>How many sections along </a:t>
                </a:r>
                <a:r>
                  <a:rPr lang="en-GB" dirty="0" smtClean="0"/>
                  <a:t>do we need?</a:t>
                </a:r>
                <a:endParaRPr lang="en-GB" dirty="0"/>
              </a:p>
              <a:p>
                <a:endParaRPr lang="en-GB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9556" y="1107583"/>
                <a:ext cx="8463835" cy="5486400"/>
              </a:xfrm>
              <a:blipFill>
                <a:blip r:embed="rId2"/>
                <a:stretch>
                  <a:fillRect l="-1440" t="-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503472" y="2620368"/>
          <a:ext cx="609600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19200">
                  <a:extLst>
                    <a:ext uri="{9D8B030D-6E8A-4147-A177-3AD203B41FA5}">
                      <a16:colId xmlns:a16="http://schemas.microsoft.com/office/drawing/2014/main" val="2271470786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64408997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819514017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3998408134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657593830"/>
                    </a:ext>
                  </a:extLst>
                </a:gridCol>
              </a:tblGrid>
              <a:tr h="19107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5639412"/>
                  </a:ext>
                </a:extLst>
              </a:tr>
            </a:tbl>
          </a:graphicData>
        </a:graphic>
      </p:graphicFrame>
      <p:cxnSp>
        <p:nvCxnSpPr>
          <p:cNvPr id="6" name="Straight Connector 5"/>
          <p:cNvCxnSpPr/>
          <p:nvPr/>
        </p:nvCxnSpPr>
        <p:spPr>
          <a:xfrm>
            <a:off x="1501253" y="2456597"/>
            <a:ext cx="0" cy="6823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7604094" y="2472517"/>
            <a:ext cx="0" cy="6823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323114" y="197808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0</a:t>
            </a:r>
            <a:endParaRPr lang="en-GB" sz="2800" dirty="0"/>
          </a:p>
        </p:txBody>
      </p:sp>
      <p:sp>
        <p:nvSpPr>
          <p:cNvPr id="9" name="TextBox 8"/>
          <p:cNvSpPr txBox="1"/>
          <p:nvPr/>
        </p:nvSpPr>
        <p:spPr>
          <a:xfrm>
            <a:off x="7421333" y="199400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1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4278598800"/>
      </p:ext>
    </p:extLst>
  </p:cSld>
  <p:clrMapOvr>
    <a:masterClrMapping/>
  </p:clrMapOvr>
</p:sld>
</file>

<file path=ppt/theme/theme1.xml><?xml version="1.0" encoding="utf-8"?>
<a:theme xmlns:a="http://schemas.openxmlformats.org/drawingml/2006/main" name="Default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fault Theme" id="{B0AD82BE-073B-4CF8-86C5-738D177D0FEC}" vid="{ED18D42A-03B8-4AE1-9495-3FACCCC29EF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 Theme</Template>
  <TotalTime>21</TotalTime>
  <Words>189</Words>
  <Application>Microsoft Office PowerPoint</Application>
  <PresentationFormat>On-screen Show (4:3)</PresentationFormat>
  <Paragraphs>72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Cambria Math</vt:lpstr>
      <vt:lpstr>Default Theme</vt:lpstr>
      <vt:lpstr>Fractions on a Number Line</vt:lpstr>
      <vt:lpstr>Example</vt:lpstr>
      <vt:lpstr>Fractions on a Number Line</vt:lpstr>
      <vt:lpstr>Fractions on a Number Line</vt:lpstr>
      <vt:lpstr>Fractions on a Number Line</vt:lpstr>
      <vt:lpstr>Fractions on a Number Line</vt:lpstr>
      <vt:lpstr>Fractions on a Number Line</vt:lpstr>
      <vt:lpstr>Fractions on a Number Line</vt:lpstr>
      <vt:lpstr>Fractions on a Number Line</vt:lpstr>
      <vt:lpstr>Fractions on a Number Line</vt:lpstr>
      <vt:lpstr>Fractions on a Number Line</vt:lpstr>
      <vt:lpstr>Fractions on a Number Line</vt:lpstr>
      <vt:lpstr>Fractions on a Number Line</vt:lpstr>
      <vt:lpstr>Fractions on a Number Line</vt:lpstr>
      <vt:lpstr>Example</vt:lpstr>
    </vt:vector>
  </TitlesOfParts>
  <Company>Comberton Academy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Fractions on a Number Line</dc:title>
  <dc:creator>James Baker</dc:creator>
  <cp:lastModifiedBy>StroverP</cp:lastModifiedBy>
  <cp:revision>3</cp:revision>
  <dcterms:created xsi:type="dcterms:W3CDTF">2018-04-25T09:55:28Z</dcterms:created>
  <dcterms:modified xsi:type="dcterms:W3CDTF">2021-01-14T13:38:21Z</dcterms:modified>
</cp:coreProperties>
</file>