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400" r:id="rId2"/>
    <p:sldId id="258" r:id="rId3"/>
    <p:sldId id="406" r:id="rId4"/>
    <p:sldId id="323" r:id="rId5"/>
    <p:sldId id="324" r:id="rId6"/>
    <p:sldId id="325" r:id="rId7"/>
    <p:sldId id="327" r:id="rId8"/>
    <p:sldId id="408" r:id="rId9"/>
  </p:sldIdLst>
  <p:sldSz cx="12192000" cy="6858000"/>
  <p:notesSz cx="9928225" cy="67976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793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41" userDrawn="1">
          <p15:clr>
            <a:srgbClr val="A4A3A4"/>
          </p15:clr>
        </p15:guide>
        <p15:guide id="2" pos="3127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FF3399"/>
    <a:srgbClr val="AFABAB"/>
    <a:srgbClr val="008000"/>
    <a:srgbClr val="0000FF"/>
    <a:srgbClr val="CC6600"/>
    <a:srgbClr val="AE78D6"/>
    <a:srgbClr val="FF9933"/>
    <a:srgbClr val="FF964F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492" autoAdjust="0"/>
    <p:restoredTop sz="93727" autoAdjust="0"/>
  </p:normalViewPr>
  <p:slideViewPr>
    <p:cSldViewPr snapToGrid="0">
      <p:cViewPr varScale="1">
        <p:scale>
          <a:sx n="65" d="100"/>
          <a:sy n="65" d="100"/>
        </p:scale>
        <p:origin x="78" y="246"/>
      </p:cViewPr>
      <p:guideLst>
        <p:guide orient="horz" pos="3793"/>
        <p:guide pos="3840"/>
      </p:guideLst>
    </p:cSldViewPr>
  </p:slideViewPr>
  <p:outlineViewPr>
    <p:cViewPr>
      <p:scale>
        <a:sx n="33" d="100"/>
        <a:sy n="33" d="100"/>
      </p:scale>
      <p:origin x="0" y="-5352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2141"/>
        <p:guide pos="312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02231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23697" y="1"/>
            <a:ext cx="4302231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C004C1-DCB1-442D-B9BC-0D2C190A0838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456612"/>
            <a:ext cx="4302231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23697" y="6456612"/>
            <a:ext cx="4302231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D00E5B-A01A-4057-BEE9-B6F44902A7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12465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3697" y="0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45069D-0DA1-4F58-8F43-90C43489E8AD}" type="datetimeFigureOut">
              <a:rPr lang="en-GB" smtClean="0"/>
              <a:t>08/06/2020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697163" y="509588"/>
            <a:ext cx="4533900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2823" y="3228896"/>
            <a:ext cx="7942580" cy="30589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456612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3697" y="6456612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09BC24-41CC-4FC4-BA18-F894B7ED82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65746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14624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550327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347859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94850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968146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3379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08/06/2020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08/06/2020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08/06/2020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08/06/2020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08/06/2020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08/06/2020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08/06/2020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08/06/2020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08/06/2020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08/06/2020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08/06/2020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t>08/06/2020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microsoft.com/office/2007/relationships/media" Target="../media/media3.m4a"/><Relationship Id="rId7" Type="http://schemas.openxmlformats.org/officeDocument/2006/relationships/image" Target="../media/image3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3.m4a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microsoft.com/office/2007/relationships/media" Target="../media/media5.m4a"/><Relationship Id="rId7" Type="http://schemas.openxmlformats.org/officeDocument/2006/relationships/image" Target="../media/image3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5.m4a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audio" Target="../media/media9.m4a"/><Relationship Id="rId3" Type="http://schemas.microsoft.com/office/2007/relationships/media" Target="../media/media7.m4a"/><Relationship Id="rId7" Type="http://schemas.microsoft.com/office/2007/relationships/media" Target="../media/media9.m4a"/><Relationship Id="rId12" Type="http://schemas.openxmlformats.org/officeDocument/2006/relationships/image" Target="../media/image2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audio" Target="../media/media8.m4a"/><Relationship Id="rId11" Type="http://schemas.openxmlformats.org/officeDocument/2006/relationships/image" Target="../media/image4.png"/><Relationship Id="rId5" Type="http://schemas.microsoft.com/office/2007/relationships/media" Target="../media/media8.m4a"/><Relationship Id="rId10" Type="http://schemas.openxmlformats.org/officeDocument/2006/relationships/notesSlide" Target="../notesSlides/notesSlide4.xml"/><Relationship Id="rId4" Type="http://schemas.openxmlformats.org/officeDocument/2006/relationships/audio" Target="../media/media7.m4a"/><Relationship Id="rId9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5.xml"/><Relationship Id="rId3" Type="http://schemas.microsoft.com/office/2007/relationships/media" Target="../media/media11.m4a"/><Relationship Id="rId7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audio" Target="../media/media12.m4a"/><Relationship Id="rId5" Type="http://schemas.microsoft.com/office/2007/relationships/media" Target="../media/media12.m4a"/><Relationship Id="rId10" Type="http://schemas.openxmlformats.org/officeDocument/2006/relationships/image" Target="../media/image2.png"/><Relationship Id="rId4" Type="http://schemas.openxmlformats.org/officeDocument/2006/relationships/audio" Target="../media/media11.m4a"/><Relationship Id="rId9" Type="http://schemas.openxmlformats.org/officeDocument/2006/relationships/image" Target="../media/image5.tif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amilton-trust.org.uk/" TargetMode="External"/><Relationship Id="rId2" Type="http://schemas.openxmlformats.org/officeDocument/2006/relationships/hyperlink" Target="https://wrht.org.uk/hamilton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9834" y="1441846"/>
            <a:ext cx="9851923" cy="1482827"/>
          </a:xfrm>
        </p:spPr>
        <p:txBody>
          <a:bodyPr>
            <a:noAutofit/>
          </a:bodyPr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sz="3600" b="1" dirty="0">
                <a:latin typeface="+mn-lt"/>
              </a:rPr>
              <a:t>Expanded Noun Phrases</a:t>
            </a:r>
            <a:br>
              <a:rPr lang="en-GB" sz="3600" b="1" dirty="0">
                <a:latin typeface="+mn-lt"/>
              </a:rPr>
            </a:br>
            <a:r>
              <a:rPr lang="en-GB" dirty="0"/>
              <a:t/>
            </a:r>
            <a:br>
              <a:rPr lang="en-GB" dirty="0"/>
            </a:br>
            <a:endParaRPr lang="en-GB" sz="3200" dirty="0">
              <a:solidFill>
                <a:srgbClr val="7030A0"/>
              </a:solidFill>
              <a:latin typeface="+mn-lt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BAB7053F-F274-439F-9D75-9BAF2DADA434}"/>
              </a:ext>
            </a:extLst>
          </p:cNvPr>
          <p:cNvSpPr txBox="1">
            <a:spLocks/>
          </p:cNvSpPr>
          <p:nvPr/>
        </p:nvSpPr>
        <p:spPr>
          <a:xfrm>
            <a:off x="549484" y="884450"/>
            <a:ext cx="9851923" cy="421694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dirty="0"/>
              <a:t/>
            </a:r>
            <a:br>
              <a:rPr lang="en-GB" dirty="0"/>
            </a:br>
            <a:endParaRPr lang="en-GB" sz="3200" dirty="0">
              <a:solidFill>
                <a:srgbClr val="7030A0"/>
              </a:solidFill>
              <a:latin typeface="+mn-lt"/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94BF14E-195C-440A-8674-5A0846C669C7}"/>
              </a:ext>
            </a:extLst>
          </p:cNvPr>
          <p:cNvSpPr/>
          <p:nvPr/>
        </p:nvSpPr>
        <p:spPr>
          <a:xfrm>
            <a:off x="1297776" y="2183260"/>
            <a:ext cx="4921824" cy="2294313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What is a </a:t>
            </a:r>
            <a:r>
              <a:rPr lang="en-GB" b="1" dirty="0">
                <a:solidFill>
                  <a:schemeClr val="tx1"/>
                </a:solidFill>
              </a:rPr>
              <a:t>noun phrase</a:t>
            </a:r>
            <a:r>
              <a:rPr lang="en-GB" dirty="0">
                <a:solidFill>
                  <a:schemeClr val="tx1"/>
                </a:solidFill>
              </a:rPr>
              <a:t>? 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dirty="0">
                <a:solidFill>
                  <a:schemeClr val="tx1"/>
                </a:solidFill>
              </a:rPr>
              <a:t>How can you build one? What type of words can be used?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dirty="0">
                <a:solidFill>
                  <a:schemeClr val="tx1"/>
                </a:solidFill>
              </a:rPr>
              <a:t>How can you identify a noun phrase?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1DF7C21-A24F-8D43-AF7F-0B4BEB4F5F4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00856" y="2183260"/>
            <a:ext cx="4610901" cy="2294313"/>
          </a:xfrm>
          <a:prstGeom prst="rect">
            <a:avLst/>
          </a:prstGeom>
        </p:spPr>
      </p:pic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F3B277FD-4FE3-7541-8679-2E45906E47E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995007" y="5006899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113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451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42647" y="762871"/>
            <a:ext cx="4420571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0000FF"/>
                </a:solidFill>
              </a:rPr>
              <a:t>Nouns</a:t>
            </a:r>
            <a:r>
              <a:rPr lang="en-GB" sz="3200" b="1" dirty="0"/>
              <a:t> </a:t>
            </a:r>
          </a:p>
          <a:p>
            <a:pPr algn="ctr">
              <a:spcAft>
                <a:spcPts val="0"/>
              </a:spcAft>
            </a:pP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n-GB" sz="24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noun</a:t>
            </a: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 names a person, place, idea, thing or feeling</a:t>
            </a:r>
            <a:r>
              <a:rPr lang="en-GB" sz="2800" dirty="0"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800" dirty="0"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800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75942" y="2565740"/>
            <a:ext cx="361782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i="1" dirty="0">
                <a:solidFill>
                  <a:srgbClr val="FF0000"/>
                </a:solidFill>
                <a:latin typeface="+mj-lt"/>
              </a:rPr>
              <a:t>a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garden</a:t>
            </a:r>
            <a:endParaRPr lang="en-GB" sz="2400" i="1" dirty="0">
              <a:latin typeface="+mj-lt"/>
            </a:endParaRPr>
          </a:p>
          <a:p>
            <a:pPr algn="ctr"/>
            <a:r>
              <a:rPr lang="en-GB" sz="2400" i="1" dirty="0">
                <a:solidFill>
                  <a:srgbClr val="FF0000"/>
                </a:solidFill>
                <a:latin typeface="+mj-lt"/>
              </a:rPr>
              <a:t>the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unity</a:t>
            </a:r>
            <a:endParaRPr lang="en-GB" sz="2400" i="1" dirty="0">
              <a:latin typeface="+mj-lt"/>
            </a:endParaRPr>
          </a:p>
          <a:p>
            <a:pPr algn="ctr"/>
            <a:r>
              <a:rPr lang="en-GB" sz="2400" i="1" dirty="0">
                <a:solidFill>
                  <a:srgbClr val="FF0000"/>
                </a:solidFill>
                <a:latin typeface="+mj-lt"/>
              </a:rPr>
              <a:t>an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idea</a:t>
            </a:r>
          </a:p>
          <a:p>
            <a:pPr algn="ctr"/>
            <a:r>
              <a:rPr lang="en-GB" sz="2400" i="1" dirty="0">
                <a:solidFill>
                  <a:srgbClr val="0000FF"/>
                </a:solidFill>
                <a:latin typeface="+mj-lt"/>
              </a:rPr>
              <a:t>cookies</a:t>
            </a:r>
            <a:endParaRPr lang="en-GB" sz="2800" i="1" dirty="0">
              <a:solidFill>
                <a:srgbClr val="0000FF"/>
              </a:solidFill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42647" y="4249010"/>
            <a:ext cx="44844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In front of a </a:t>
            </a:r>
            <a:r>
              <a:rPr lang="en-GB" sz="24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noun</a:t>
            </a: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, we often have </a:t>
            </a:r>
            <a:endParaRPr lang="en-GB" sz="2400" dirty="0"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2400" dirty="0">
                <a:solidFill>
                  <a:srgbClr val="FF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a      an     the</a:t>
            </a:r>
            <a:endParaRPr lang="en-GB" sz="2400" dirty="0">
              <a:solidFill>
                <a:srgbClr val="FF0000"/>
              </a:solidFill>
              <a:ea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53085" y="5314399"/>
            <a:ext cx="1764146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2000" dirty="0"/>
              <a:t>determiners</a:t>
            </a:r>
            <a:endParaRPr lang="en-GB" sz="1600" dirty="0"/>
          </a:p>
        </p:txBody>
      </p:sp>
      <p:cxnSp>
        <p:nvCxnSpPr>
          <p:cNvPr id="10" name="Straight Arrow Connector 9"/>
          <p:cNvCxnSpPr>
            <a:cxnSpLocks/>
          </p:cNvCxnSpPr>
          <p:nvPr/>
        </p:nvCxnSpPr>
        <p:spPr>
          <a:xfrm flipV="1">
            <a:off x="1935158" y="5032792"/>
            <a:ext cx="557320" cy="248750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1F4E7D7A-701E-4711-BAB1-FC72243CD89F}"/>
              </a:ext>
            </a:extLst>
          </p:cNvPr>
          <p:cNvSpPr txBox="1"/>
          <p:nvPr/>
        </p:nvSpPr>
        <p:spPr>
          <a:xfrm>
            <a:off x="6776613" y="662454"/>
            <a:ext cx="457490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3399"/>
                </a:solidFill>
              </a:rPr>
              <a:t>Adjectives</a:t>
            </a:r>
            <a:r>
              <a:rPr lang="en-GB" sz="3200" b="1" dirty="0"/>
              <a:t> </a:t>
            </a:r>
          </a:p>
          <a:p>
            <a:pPr algn="ctr"/>
            <a:r>
              <a:rPr lang="en-GB" sz="2400" dirty="0">
                <a:cs typeface="Arial" panose="020B0604020202020204" pitchFamily="34" charset="0"/>
              </a:rPr>
              <a:t>An </a:t>
            </a:r>
            <a:r>
              <a:rPr lang="en-GB" sz="2400" dirty="0">
                <a:solidFill>
                  <a:srgbClr val="FF3399"/>
                </a:solidFill>
                <a:cs typeface="Arial" panose="020B0604020202020204" pitchFamily="34" charset="0"/>
              </a:rPr>
              <a:t>adjective</a:t>
            </a:r>
            <a:r>
              <a:rPr lang="en-GB" sz="2400" dirty="0">
                <a:cs typeface="Arial" panose="020B0604020202020204" pitchFamily="34" charset="0"/>
              </a:rPr>
              <a:t> is a describing word.  </a:t>
            </a:r>
          </a:p>
          <a:p>
            <a:pPr algn="ctr"/>
            <a:r>
              <a:rPr lang="en-GB" sz="2400" dirty="0">
                <a:cs typeface="Arial" panose="020B0604020202020204" pitchFamily="34" charset="0"/>
              </a:rPr>
              <a:t>It tells you more about a </a:t>
            </a:r>
            <a:r>
              <a:rPr lang="en-GB" sz="2400" dirty="0">
                <a:solidFill>
                  <a:srgbClr val="0000FF"/>
                </a:solidFill>
                <a:cs typeface="Arial" panose="020B0604020202020204" pitchFamily="34" charset="0"/>
              </a:rPr>
              <a:t>noun</a:t>
            </a:r>
            <a:r>
              <a:rPr lang="en-GB" sz="2400" dirty="0">
                <a:cs typeface="Arial" panose="020B0604020202020204" pitchFamily="34" charset="0"/>
              </a:rPr>
              <a:t>.</a:t>
            </a:r>
            <a:endParaRPr lang="en-GB" sz="2400" dirty="0"/>
          </a:p>
          <a:p>
            <a:pPr algn="ctr">
              <a:spcAft>
                <a:spcPts val="0"/>
              </a:spcAft>
            </a:pPr>
            <a:endParaRPr lang="en-GB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B781FAA-CFE3-4379-88DC-E50F6A64E2F7}"/>
              </a:ext>
            </a:extLst>
          </p:cNvPr>
          <p:cNvSpPr txBox="1"/>
          <p:nvPr/>
        </p:nvSpPr>
        <p:spPr>
          <a:xfrm>
            <a:off x="7255155" y="2565740"/>
            <a:ext cx="361782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i="1" dirty="0">
                <a:solidFill>
                  <a:srgbClr val="FF0000"/>
                </a:solidFill>
                <a:latin typeface="+mj-lt"/>
              </a:rPr>
              <a:t>a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FF3399"/>
                </a:solidFill>
                <a:latin typeface="+mj-lt"/>
              </a:rPr>
              <a:t>concrete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garden</a:t>
            </a:r>
            <a:endParaRPr lang="en-GB" sz="2400" i="1" dirty="0">
              <a:latin typeface="+mj-lt"/>
            </a:endParaRPr>
          </a:p>
          <a:p>
            <a:pPr algn="ctr"/>
            <a:r>
              <a:rPr lang="en-GB" sz="2400" i="1" dirty="0">
                <a:solidFill>
                  <a:srgbClr val="FF0000"/>
                </a:solidFill>
                <a:latin typeface="+mj-lt"/>
              </a:rPr>
              <a:t>the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FF3399"/>
                </a:solidFill>
                <a:latin typeface="+mj-lt"/>
              </a:rPr>
              <a:t>wonderful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unity</a:t>
            </a:r>
            <a:endParaRPr lang="en-GB" sz="2400" i="1" dirty="0">
              <a:latin typeface="+mj-lt"/>
            </a:endParaRPr>
          </a:p>
          <a:p>
            <a:pPr algn="ctr"/>
            <a:r>
              <a:rPr lang="en-GB" sz="2400" i="1" dirty="0">
                <a:solidFill>
                  <a:srgbClr val="FF0000"/>
                </a:solidFill>
                <a:latin typeface="+mj-lt"/>
              </a:rPr>
              <a:t>a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FF3399"/>
                </a:solidFill>
                <a:latin typeface="+mj-lt"/>
              </a:rPr>
              <a:t>powerful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idea</a:t>
            </a:r>
          </a:p>
          <a:p>
            <a:pPr algn="ctr"/>
            <a:r>
              <a:rPr lang="en-GB" sz="2400" i="1" dirty="0">
                <a:solidFill>
                  <a:srgbClr val="FF3399"/>
                </a:solidFill>
                <a:latin typeface="+mj-lt"/>
              </a:rPr>
              <a:t>home-made</a:t>
            </a:r>
            <a:r>
              <a:rPr lang="en-GB" sz="2400" i="1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cookies</a:t>
            </a:r>
            <a:endParaRPr lang="en-GB" sz="2800" i="1" dirty="0">
              <a:solidFill>
                <a:srgbClr val="0000FF"/>
              </a:solidFill>
              <a:latin typeface="+mj-lt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D0E1EF4-F058-48D5-AD81-0C01496674B5}"/>
              </a:ext>
            </a:extLst>
          </p:cNvPr>
          <p:cNvSpPr/>
          <p:nvPr/>
        </p:nvSpPr>
        <p:spPr>
          <a:xfrm>
            <a:off x="7005483" y="4365272"/>
            <a:ext cx="439028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n-GB" sz="2400" b="1" dirty="0">
                <a:ea typeface="Times New Roman" panose="02020603050405020304" pitchFamily="18" charset="0"/>
                <a:cs typeface="Arial" panose="020B0604020202020204" pitchFamily="34" charset="0"/>
              </a:rPr>
              <a:t>noun phrase </a:t>
            </a: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adds extra detail to the head </a:t>
            </a:r>
            <a:r>
              <a:rPr lang="en-GB" sz="24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noun</a:t>
            </a: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dirty="0">
              <a:ea typeface="Times New Roman" panose="02020603050405020304" pitchFamily="18" charset="0"/>
            </a:endParaRPr>
          </a:p>
        </p:txBody>
      </p:sp>
      <p:sp>
        <p:nvSpPr>
          <p:cNvPr id="18" name="Left Brace 17">
            <a:extLst>
              <a:ext uri="{FF2B5EF4-FFF2-40B4-BE49-F238E27FC236}">
                <a16:creationId xmlns:a16="http://schemas.microsoft.com/office/drawing/2014/main" id="{DD85C94F-B67A-42B3-9A50-F0A83CEE312F}"/>
              </a:ext>
            </a:extLst>
          </p:cNvPr>
          <p:cNvSpPr/>
          <p:nvPr/>
        </p:nvSpPr>
        <p:spPr>
          <a:xfrm rot="5400000">
            <a:off x="8939625" y="1185701"/>
            <a:ext cx="196064" cy="2828661"/>
          </a:xfrm>
          <a:prstGeom prst="leftBrac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AFCD2DE-B842-47A3-96FF-F05FFD21A2E1}"/>
              </a:ext>
            </a:extLst>
          </p:cNvPr>
          <p:cNvSpPr txBox="1"/>
          <p:nvPr/>
        </p:nvSpPr>
        <p:spPr>
          <a:xfrm>
            <a:off x="8257508" y="2026213"/>
            <a:ext cx="1523457" cy="36933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noun phrases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9FCEE9-7485-C644-9980-772256284DC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27060" y="2620024"/>
            <a:ext cx="1882263" cy="1279939"/>
          </a:xfrm>
          <a:prstGeom prst="rect">
            <a:avLst/>
          </a:prstGeom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8BD30761-7384-6D43-908D-A80F1CAE2C5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165061" y="5714509"/>
            <a:ext cx="812800" cy="812800"/>
          </a:xfrm>
          <a:prstGeom prst="rect">
            <a:avLst/>
          </a:prstGeom>
        </p:spPr>
      </p:pic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687A2821-5B4E-9E41-BA9C-BB05FEC07636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968165" y="557886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53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474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8" dur="975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8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8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  <p:bldP spid="5" grpId="0" uiExpand="1" build="p"/>
      <p:bldP spid="5" grpId="1" uiExpand="1" build="allAtOnce"/>
      <p:bldP spid="8" grpId="0"/>
      <p:bldP spid="9" grpId="0" animBg="1"/>
      <p:bldP spid="13" grpId="0"/>
      <p:bldP spid="14" grpId="0" uiExpand="1" build="p"/>
      <p:bldP spid="4" grpId="0"/>
      <p:bldP spid="18" grpId="0" animBg="1"/>
      <p:bldP spid="1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742647" y="4249010"/>
            <a:ext cx="44844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In front of a </a:t>
            </a:r>
            <a:r>
              <a:rPr lang="en-GB" sz="24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noun</a:t>
            </a: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, we often have </a:t>
            </a:r>
            <a:endParaRPr lang="en-GB" sz="2400" dirty="0"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2400" dirty="0">
                <a:solidFill>
                  <a:srgbClr val="FF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a      an     the</a:t>
            </a:r>
            <a:endParaRPr lang="en-GB" sz="2400" dirty="0">
              <a:solidFill>
                <a:srgbClr val="FF0000"/>
              </a:solidFill>
              <a:ea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53085" y="5314399"/>
            <a:ext cx="1764146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2000" dirty="0"/>
              <a:t>determiners</a:t>
            </a:r>
            <a:endParaRPr lang="en-GB" sz="1600" dirty="0"/>
          </a:p>
        </p:txBody>
      </p:sp>
      <p:cxnSp>
        <p:nvCxnSpPr>
          <p:cNvPr id="10" name="Straight Arrow Connector 9"/>
          <p:cNvCxnSpPr>
            <a:cxnSpLocks/>
          </p:cNvCxnSpPr>
          <p:nvPr/>
        </p:nvCxnSpPr>
        <p:spPr>
          <a:xfrm flipV="1">
            <a:off x="1935158" y="5032792"/>
            <a:ext cx="557320" cy="248750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1F4E7D7A-701E-4711-BAB1-FC72243CD89F}"/>
              </a:ext>
            </a:extLst>
          </p:cNvPr>
          <p:cNvSpPr txBox="1"/>
          <p:nvPr/>
        </p:nvSpPr>
        <p:spPr>
          <a:xfrm>
            <a:off x="6776613" y="662454"/>
            <a:ext cx="457490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3399"/>
                </a:solidFill>
              </a:rPr>
              <a:t>Adjectives</a:t>
            </a:r>
            <a:r>
              <a:rPr lang="en-GB" sz="3200" b="1" dirty="0"/>
              <a:t> </a:t>
            </a:r>
          </a:p>
          <a:p>
            <a:pPr algn="ctr"/>
            <a:r>
              <a:rPr lang="en-GB" sz="2400" dirty="0">
                <a:cs typeface="Arial" panose="020B0604020202020204" pitchFamily="34" charset="0"/>
              </a:rPr>
              <a:t>An </a:t>
            </a:r>
            <a:r>
              <a:rPr lang="en-GB" sz="2400" dirty="0">
                <a:solidFill>
                  <a:srgbClr val="FF3399"/>
                </a:solidFill>
                <a:cs typeface="Arial" panose="020B0604020202020204" pitchFamily="34" charset="0"/>
              </a:rPr>
              <a:t>adjective</a:t>
            </a:r>
            <a:r>
              <a:rPr lang="en-GB" sz="2400" dirty="0">
                <a:cs typeface="Arial" panose="020B0604020202020204" pitchFamily="34" charset="0"/>
              </a:rPr>
              <a:t> is a describing word.  </a:t>
            </a:r>
          </a:p>
          <a:p>
            <a:pPr algn="ctr"/>
            <a:r>
              <a:rPr lang="en-GB" sz="2400" dirty="0">
                <a:cs typeface="Arial" panose="020B0604020202020204" pitchFamily="34" charset="0"/>
              </a:rPr>
              <a:t>It tells you more about a </a:t>
            </a:r>
            <a:r>
              <a:rPr lang="en-GB" sz="2400" dirty="0">
                <a:solidFill>
                  <a:srgbClr val="0000FF"/>
                </a:solidFill>
                <a:cs typeface="Arial" panose="020B0604020202020204" pitchFamily="34" charset="0"/>
              </a:rPr>
              <a:t>noun</a:t>
            </a:r>
            <a:r>
              <a:rPr lang="en-GB" sz="2400" dirty="0">
                <a:cs typeface="Arial" panose="020B0604020202020204" pitchFamily="34" charset="0"/>
              </a:rPr>
              <a:t>.</a:t>
            </a:r>
            <a:endParaRPr lang="en-GB" sz="2400" dirty="0"/>
          </a:p>
          <a:p>
            <a:pPr algn="ctr">
              <a:spcAft>
                <a:spcPts val="0"/>
              </a:spcAft>
            </a:pPr>
            <a:endParaRPr lang="en-GB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B781FAA-CFE3-4379-88DC-E50F6A64E2F7}"/>
              </a:ext>
            </a:extLst>
          </p:cNvPr>
          <p:cNvSpPr txBox="1"/>
          <p:nvPr/>
        </p:nvSpPr>
        <p:spPr>
          <a:xfrm>
            <a:off x="7255155" y="2565740"/>
            <a:ext cx="361782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i="1" dirty="0">
                <a:solidFill>
                  <a:srgbClr val="FF0000"/>
                </a:solidFill>
                <a:latin typeface="+mj-lt"/>
              </a:rPr>
              <a:t>a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FF3399"/>
                </a:solidFill>
                <a:latin typeface="+mj-lt"/>
              </a:rPr>
              <a:t>concrete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garden</a:t>
            </a:r>
            <a:endParaRPr lang="en-GB" sz="2400" i="1" dirty="0">
              <a:latin typeface="+mj-lt"/>
            </a:endParaRPr>
          </a:p>
          <a:p>
            <a:pPr algn="ctr"/>
            <a:r>
              <a:rPr lang="en-GB" sz="2400" i="1" dirty="0">
                <a:solidFill>
                  <a:srgbClr val="FF0000"/>
                </a:solidFill>
                <a:latin typeface="+mj-lt"/>
              </a:rPr>
              <a:t>the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FF3399"/>
                </a:solidFill>
                <a:latin typeface="+mj-lt"/>
              </a:rPr>
              <a:t>wonderful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unity</a:t>
            </a:r>
            <a:endParaRPr lang="en-GB" sz="2400" i="1" dirty="0">
              <a:latin typeface="+mj-lt"/>
            </a:endParaRPr>
          </a:p>
          <a:p>
            <a:pPr algn="ctr"/>
            <a:r>
              <a:rPr lang="en-GB" sz="2400" i="1" dirty="0">
                <a:solidFill>
                  <a:srgbClr val="FF0000"/>
                </a:solidFill>
                <a:latin typeface="+mj-lt"/>
              </a:rPr>
              <a:t>a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FF3399"/>
                </a:solidFill>
                <a:latin typeface="+mj-lt"/>
              </a:rPr>
              <a:t>powerful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idea</a:t>
            </a:r>
          </a:p>
          <a:p>
            <a:pPr algn="ctr"/>
            <a:r>
              <a:rPr lang="en-GB" sz="2400" i="1" dirty="0">
                <a:solidFill>
                  <a:srgbClr val="FF3399"/>
                </a:solidFill>
                <a:latin typeface="+mj-lt"/>
              </a:rPr>
              <a:t>home-made</a:t>
            </a:r>
            <a:r>
              <a:rPr lang="en-GB" sz="2400" i="1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cookies</a:t>
            </a:r>
            <a:endParaRPr lang="en-GB" sz="2800" i="1" dirty="0">
              <a:solidFill>
                <a:srgbClr val="0000FF"/>
              </a:solidFill>
              <a:latin typeface="+mj-lt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D0E1EF4-F058-48D5-AD81-0C01496674B5}"/>
              </a:ext>
            </a:extLst>
          </p:cNvPr>
          <p:cNvSpPr/>
          <p:nvPr/>
        </p:nvSpPr>
        <p:spPr>
          <a:xfrm>
            <a:off x="7005483" y="4365272"/>
            <a:ext cx="439028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n-GB" sz="2400" b="1" dirty="0">
                <a:ea typeface="Times New Roman" panose="02020603050405020304" pitchFamily="18" charset="0"/>
                <a:cs typeface="Arial" panose="020B0604020202020204" pitchFamily="34" charset="0"/>
              </a:rPr>
              <a:t>noun phrase </a:t>
            </a: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adds extra detail to the head </a:t>
            </a:r>
            <a:r>
              <a:rPr lang="en-GB" sz="24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noun</a:t>
            </a: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dirty="0">
              <a:ea typeface="Times New Roman" panose="02020603050405020304" pitchFamily="18" charset="0"/>
            </a:endParaRPr>
          </a:p>
        </p:txBody>
      </p:sp>
      <p:sp>
        <p:nvSpPr>
          <p:cNvPr id="18" name="Left Brace 17">
            <a:extLst>
              <a:ext uri="{FF2B5EF4-FFF2-40B4-BE49-F238E27FC236}">
                <a16:creationId xmlns:a16="http://schemas.microsoft.com/office/drawing/2014/main" id="{DD85C94F-B67A-42B3-9A50-F0A83CEE312F}"/>
              </a:ext>
            </a:extLst>
          </p:cNvPr>
          <p:cNvSpPr/>
          <p:nvPr/>
        </p:nvSpPr>
        <p:spPr>
          <a:xfrm rot="5400000">
            <a:off x="8939625" y="1185701"/>
            <a:ext cx="196064" cy="2828661"/>
          </a:xfrm>
          <a:prstGeom prst="leftBrac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AFCD2DE-B842-47A3-96FF-F05FFD21A2E1}"/>
              </a:ext>
            </a:extLst>
          </p:cNvPr>
          <p:cNvSpPr txBox="1"/>
          <p:nvPr/>
        </p:nvSpPr>
        <p:spPr>
          <a:xfrm>
            <a:off x="8257508" y="2026213"/>
            <a:ext cx="1523457" cy="36933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noun phrases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04E1412-0EAB-465C-8CAC-A3802ED84645}"/>
              </a:ext>
            </a:extLst>
          </p:cNvPr>
          <p:cNvSpPr txBox="1"/>
          <p:nvPr/>
        </p:nvSpPr>
        <p:spPr>
          <a:xfrm>
            <a:off x="720130" y="2608990"/>
            <a:ext cx="419419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i="1" dirty="0">
                <a:solidFill>
                  <a:srgbClr val="FF0000"/>
                </a:solidFill>
                <a:latin typeface="+mj-lt"/>
              </a:rPr>
              <a:t>a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FF6600"/>
                </a:solidFill>
                <a:latin typeface="+mj-lt"/>
              </a:rPr>
              <a:t>completely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FF3399"/>
                </a:solidFill>
                <a:latin typeface="+mj-lt"/>
              </a:rPr>
              <a:t>concrete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garden</a:t>
            </a:r>
            <a:endParaRPr lang="en-GB" sz="2400" i="1" dirty="0">
              <a:latin typeface="+mj-lt"/>
            </a:endParaRPr>
          </a:p>
          <a:p>
            <a:pPr algn="ctr"/>
            <a:r>
              <a:rPr lang="en-GB" sz="2400" i="1" dirty="0">
                <a:solidFill>
                  <a:srgbClr val="FF0000"/>
                </a:solidFill>
                <a:latin typeface="+mj-lt"/>
              </a:rPr>
              <a:t>the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FF6600"/>
                </a:solidFill>
                <a:latin typeface="+mj-lt"/>
              </a:rPr>
              <a:t>utterly </a:t>
            </a:r>
            <a:r>
              <a:rPr lang="en-GB" sz="2400" i="1" dirty="0">
                <a:solidFill>
                  <a:srgbClr val="FF3399"/>
                </a:solidFill>
                <a:latin typeface="+mj-lt"/>
              </a:rPr>
              <a:t>wonderful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unity</a:t>
            </a:r>
            <a:endParaRPr lang="en-GB" sz="2400" i="1" dirty="0">
              <a:latin typeface="+mj-lt"/>
            </a:endParaRPr>
          </a:p>
          <a:p>
            <a:pPr algn="ctr"/>
            <a:r>
              <a:rPr lang="en-GB" sz="2400" i="1" dirty="0">
                <a:solidFill>
                  <a:srgbClr val="FF0000"/>
                </a:solidFill>
                <a:latin typeface="+mj-lt"/>
              </a:rPr>
              <a:t>a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FF6600"/>
                </a:solidFill>
                <a:latin typeface="+mj-lt"/>
              </a:rPr>
              <a:t>very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FF3399"/>
                </a:solidFill>
                <a:latin typeface="+mj-lt"/>
              </a:rPr>
              <a:t>powerful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idea</a:t>
            </a:r>
          </a:p>
          <a:p>
            <a:pPr algn="ctr"/>
            <a:r>
              <a:rPr lang="en-GB" sz="2400" i="1" dirty="0">
                <a:solidFill>
                  <a:srgbClr val="FF6600"/>
                </a:solidFill>
                <a:latin typeface="+mj-lt"/>
              </a:rPr>
              <a:t>lovingly</a:t>
            </a:r>
            <a:r>
              <a:rPr lang="en-GB" sz="2400" i="1" dirty="0">
                <a:solidFill>
                  <a:srgbClr val="FF3399"/>
                </a:solidFill>
                <a:latin typeface="+mj-lt"/>
              </a:rPr>
              <a:t> home-made</a:t>
            </a:r>
            <a:r>
              <a:rPr lang="en-GB" sz="2400" i="1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cookies</a:t>
            </a:r>
            <a:endParaRPr lang="en-GB" sz="2800" i="1" dirty="0">
              <a:solidFill>
                <a:srgbClr val="0000FF"/>
              </a:solidFill>
              <a:latin typeface="+mj-lt"/>
            </a:endParaRPr>
          </a:p>
        </p:txBody>
      </p:sp>
      <p:sp>
        <p:nvSpPr>
          <p:cNvPr id="15" name="Left Brace 14">
            <a:extLst>
              <a:ext uri="{FF2B5EF4-FFF2-40B4-BE49-F238E27FC236}">
                <a16:creationId xmlns:a16="http://schemas.microsoft.com/office/drawing/2014/main" id="{15E64BFD-CBF6-4399-BC7F-6B083B328405}"/>
              </a:ext>
            </a:extLst>
          </p:cNvPr>
          <p:cNvSpPr/>
          <p:nvPr/>
        </p:nvSpPr>
        <p:spPr>
          <a:xfrm rot="5400000">
            <a:off x="2575543" y="718063"/>
            <a:ext cx="369332" cy="3617823"/>
          </a:xfrm>
          <a:prstGeom prst="leftBrac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6E5F31-B5E7-4454-A935-209590F38ECB}"/>
              </a:ext>
            </a:extLst>
          </p:cNvPr>
          <p:cNvSpPr txBox="1"/>
          <p:nvPr/>
        </p:nvSpPr>
        <p:spPr>
          <a:xfrm>
            <a:off x="1935158" y="1924338"/>
            <a:ext cx="1523457" cy="36933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noun phrases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ED11C68-9F67-4624-AB0A-B8EA60E5262F}"/>
              </a:ext>
            </a:extLst>
          </p:cNvPr>
          <p:cNvSpPr txBox="1"/>
          <p:nvPr/>
        </p:nvSpPr>
        <p:spPr>
          <a:xfrm>
            <a:off x="606945" y="630165"/>
            <a:ext cx="4420571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6600"/>
                </a:solidFill>
              </a:rPr>
              <a:t>Adverbs</a:t>
            </a:r>
            <a:r>
              <a:rPr lang="en-GB" sz="3200" b="1" dirty="0"/>
              <a:t> </a:t>
            </a:r>
          </a:p>
          <a:p>
            <a:pPr algn="ctr">
              <a:spcAft>
                <a:spcPts val="0"/>
              </a:spcAft>
            </a:pP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An </a:t>
            </a:r>
            <a:r>
              <a:rPr lang="en-GB" sz="2400" dirty="0">
                <a:solidFill>
                  <a:srgbClr val="FF66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adverb</a:t>
            </a: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 can modify </a:t>
            </a:r>
            <a:r>
              <a:rPr lang="en-GB" sz="2400" dirty="0">
                <a:solidFill>
                  <a:srgbClr val="FF3399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adjectives</a:t>
            </a:r>
            <a:r>
              <a:rPr lang="en-GB" sz="2800" dirty="0"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800" dirty="0"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800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18DF7602-95AD-4C42-B2C2-95C339DF758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27060" y="2620024"/>
            <a:ext cx="1882263" cy="1279939"/>
          </a:xfrm>
          <a:prstGeom prst="rect">
            <a:avLst/>
          </a:prstGeom>
        </p:spPr>
      </p:pic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FB678176-6EAB-DD4F-B254-1A128585551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224857" y="5382746"/>
            <a:ext cx="812800" cy="812800"/>
          </a:xfrm>
          <a:prstGeom prst="rect">
            <a:avLst/>
          </a:prstGeom>
        </p:spPr>
      </p:pic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D6DA5813-84F7-594D-B1A2-2AFAA0FCDAB8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503610" y="540244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547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3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756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2" grpId="0" uiExpand="1" build="p"/>
      <p:bldP spid="15" grpId="0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D0E1EF4-F058-48D5-AD81-0C01496674B5}"/>
              </a:ext>
            </a:extLst>
          </p:cNvPr>
          <p:cNvSpPr/>
          <p:nvPr/>
        </p:nvSpPr>
        <p:spPr>
          <a:xfrm>
            <a:off x="7307670" y="3533066"/>
            <a:ext cx="439028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n-GB" sz="2400" b="1" dirty="0">
                <a:ea typeface="Times New Roman" panose="02020603050405020304" pitchFamily="18" charset="0"/>
                <a:cs typeface="Arial" panose="020B0604020202020204" pitchFamily="34" charset="0"/>
              </a:rPr>
              <a:t>noun phrase </a:t>
            </a: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adds extra detail to the head </a:t>
            </a:r>
            <a:r>
              <a:rPr lang="en-GB" sz="24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noun</a:t>
            </a: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dirty="0">
              <a:ea typeface="Times New Roman" panose="02020603050405020304" pitchFamily="18" charset="0"/>
            </a:endParaRPr>
          </a:p>
        </p:txBody>
      </p:sp>
      <p:sp>
        <p:nvSpPr>
          <p:cNvPr id="18" name="Left Brace 17">
            <a:extLst>
              <a:ext uri="{FF2B5EF4-FFF2-40B4-BE49-F238E27FC236}">
                <a16:creationId xmlns:a16="http://schemas.microsoft.com/office/drawing/2014/main" id="{DD85C94F-B67A-42B3-9A50-F0A83CEE312F}"/>
              </a:ext>
            </a:extLst>
          </p:cNvPr>
          <p:cNvSpPr/>
          <p:nvPr/>
        </p:nvSpPr>
        <p:spPr>
          <a:xfrm rot="5400000">
            <a:off x="9261157" y="-49147"/>
            <a:ext cx="196066" cy="3617822"/>
          </a:xfrm>
          <a:prstGeom prst="leftBrac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AFCD2DE-B842-47A3-96FF-F05FFD21A2E1}"/>
              </a:ext>
            </a:extLst>
          </p:cNvPr>
          <p:cNvSpPr txBox="1"/>
          <p:nvPr/>
        </p:nvSpPr>
        <p:spPr>
          <a:xfrm>
            <a:off x="8525864" y="1078698"/>
            <a:ext cx="1523457" cy="36933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noun phrases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812AA67-AB54-4EE3-9571-560F6EAA10EE}"/>
              </a:ext>
            </a:extLst>
          </p:cNvPr>
          <p:cNvSpPr/>
          <p:nvPr/>
        </p:nvSpPr>
        <p:spPr>
          <a:xfrm>
            <a:off x="1018385" y="694053"/>
            <a:ext cx="563814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These </a:t>
            </a:r>
            <a:r>
              <a:rPr lang="en-GB" sz="2400" b="1" dirty="0">
                <a:ea typeface="Times New Roman" panose="02020603050405020304" pitchFamily="18" charset="0"/>
                <a:cs typeface="Arial" panose="020B0604020202020204" pitchFamily="34" charset="0"/>
              </a:rPr>
              <a:t>noun phrases </a:t>
            </a: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include </a:t>
            </a:r>
            <a:r>
              <a:rPr lang="en-GB" sz="24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nouns</a:t>
            </a: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GB" sz="2400" dirty="0">
                <a:solidFill>
                  <a:srgbClr val="FF3399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adjectives</a:t>
            </a: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GB" sz="2400" dirty="0">
                <a:solidFill>
                  <a:srgbClr val="FF66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adverbs</a:t>
            </a: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 and </a:t>
            </a:r>
            <a:r>
              <a:rPr lang="en-GB" sz="2400" dirty="0">
                <a:solidFill>
                  <a:srgbClr val="FF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determiners</a:t>
            </a: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dirty="0">
              <a:ea typeface="Times New Roman" panose="02020603050405020304" pitchFamily="18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949725C-B6CD-485F-83D2-D5BE9A7F2653}"/>
              </a:ext>
            </a:extLst>
          </p:cNvPr>
          <p:cNvSpPr txBox="1"/>
          <p:nvPr/>
        </p:nvSpPr>
        <p:spPr>
          <a:xfrm>
            <a:off x="558744" y="1937095"/>
            <a:ext cx="546103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We can test a </a:t>
            </a:r>
            <a:r>
              <a:rPr lang="en-GB" sz="2400" b="1" dirty="0"/>
              <a:t>noun phrase </a:t>
            </a: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by seeing if it can be replaced by a </a:t>
            </a:r>
            <a:r>
              <a:rPr lang="en-GB" sz="2400" dirty="0">
                <a:solidFill>
                  <a:srgbClr val="7030A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pronoun</a:t>
            </a: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dirty="0"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800" dirty="0">
                <a:solidFill>
                  <a:srgbClr val="0000CC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159A97D-7430-4A34-A2C1-4D42D1BC4CF7}"/>
              </a:ext>
            </a:extLst>
          </p:cNvPr>
          <p:cNvSpPr/>
          <p:nvPr/>
        </p:nvSpPr>
        <p:spPr>
          <a:xfrm>
            <a:off x="462602" y="3198167"/>
            <a:ext cx="64281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i="1" dirty="0">
                <a:latin typeface="+mj-lt"/>
              </a:rPr>
              <a:t>She knew that </a:t>
            </a:r>
            <a:r>
              <a:rPr lang="en-GB" sz="2400" i="1" dirty="0">
                <a:solidFill>
                  <a:srgbClr val="FF0000"/>
                </a:solidFill>
                <a:latin typeface="+mj-lt"/>
              </a:rPr>
              <a:t>the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FF6600"/>
                </a:solidFill>
                <a:latin typeface="+mj-lt"/>
              </a:rPr>
              <a:t>utterly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FF3399"/>
                </a:solidFill>
                <a:latin typeface="+mj-lt"/>
              </a:rPr>
              <a:t>wonderful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unity </a:t>
            </a:r>
            <a:r>
              <a:rPr lang="en-GB" sz="2400" i="1" dirty="0">
                <a:latin typeface="+mj-lt"/>
              </a:rPr>
              <a:t>was real.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DA69CD5-7989-4300-9210-78A98CFB2ABA}"/>
              </a:ext>
            </a:extLst>
          </p:cNvPr>
          <p:cNvSpPr/>
          <p:nvPr/>
        </p:nvSpPr>
        <p:spPr>
          <a:xfrm>
            <a:off x="1695455" y="3902398"/>
            <a:ext cx="333309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i="1" dirty="0">
                <a:latin typeface="+mj-lt"/>
              </a:rPr>
              <a:t>She knew that </a:t>
            </a:r>
            <a:r>
              <a:rPr lang="en-GB" sz="2400" b="1" i="1" dirty="0">
                <a:solidFill>
                  <a:srgbClr val="7030A0"/>
                </a:solidFill>
                <a:latin typeface="+mj-lt"/>
              </a:rPr>
              <a:t>it</a:t>
            </a:r>
            <a:r>
              <a:rPr lang="en-GB" sz="2400" i="1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GB" sz="2400" i="1" dirty="0">
                <a:latin typeface="+mj-lt"/>
              </a:rPr>
              <a:t>was real.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6A7AC0-5AF3-4DFD-9CC9-418DBDBF9C5C}"/>
              </a:ext>
            </a:extLst>
          </p:cNvPr>
          <p:cNvSpPr txBox="1"/>
          <p:nvPr/>
        </p:nvSpPr>
        <p:spPr>
          <a:xfrm>
            <a:off x="7372367" y="1857797"/>
            <a:ext cx="426088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i="1" dirty="0">
                <a:solidFill>
                  <a:srgbClr val="FF0000"/>
                </a:solidFill>
                <a:latin typeface="+mj-lt"/>
              </a:rPr>
              <a:t>a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FF6600"/>
                </a:solidFill>
                <a:latin typeface="+mj-lt"/>
              </a:rPr>
              <a:t>completely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FF3399"/>
                </a:solidFill>
                <a:latin typeface="+mj-lt"/>
              </a:rPr>
              <a:t>concrete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garden</a:t>
            </a:r>
            <a:endParaRPr lang="en-GB" sz="2400" i="1" dirty="0">
              <a:latin typeface="+mj-lt"/>
            </a:endParaRPr>
          </a:p>
          <a:p>
            <a:pPr algn="ctr"/>
            <a:r>
              <a:rPr lang="en-GB" sz="2400" i="1" dirty="0">
                <a:solidFill>
                  <a:srgbClr val="FF0000"/>
                </a:solidFill>
                <a:latin typeface="+mj-lt"/>
              </a:rPr>
              <a:t>the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FF6600"/>
                </a:solidFill>
                <a:latin typeface="+mj-lt"/>
              </a:rPr>
              <a:t>utterly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FF3399"/>
                </a:solidFill>
                <a:latin typeface="+mj-lt"/>
              </a:rPr>
              <a:t>wonderful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unity</a:t>
            </a:r>
            <a:endParaRPr lang="en-GB" sz="2400" i="1" dirty="0">
              <a:latin typeface="+mj-lt"/>
            </a:endParaRPr>
          </a:p>
          <a:p>
            <a:pPr algn="ctr"/>
            <a:r>
              <a:rPr lang="en-GB" sz="2400" i="1" dirty="0">
                <a:solidFill>
                  <a:srgbClr val="FF0000"/>
                </a:solidFill>
                <a:latin typeface="+mj-lt"/>
              </a:rPr>
              <a:t>a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FF6600"/>
                </a:solidFill>
                <a:latin typeface="+mj-lt"/>
              </a:rPr>
              <a:t>very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FF3399"/>
                </a:solidFill>
                <a:latin typeface="+mj-lt"/>
              </a:rPr>
              <a:t>powerful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idea</a:t>
            </a:r>
          </a:p>
          <a:p>
            <a:pPr algn="ctr"/>
            <a:r>
              <a:rPr lang="en-GB" sz="2400" i="1" dirty="0">
                <a:solidFill>
                  <a:srgbClr val="FF6600"/>
                </a:solidFill>
                <a:latin typeface="+mj-lt"/>
              </a:rPr>
              <a:t>lovingly</a:t>
            </a:r>
            <a:r>
              <a:rPr lang="en-GB" sz="2400" i="1" dirty="0">
                <a:solidFill>
                  <a:srgbClr val="FF3399"/>
                </a:solidFill>
                <a:latin typeface="+mj-lt"/>
              </a:rPr>
              <a:t> home-made</a:t>
            </a:r>
            <a:r>
              <a:rPr lang="en-GB" sz="2400" i="1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cookies</a:t>
            </a:r>
            <a:endParaRPr lang="en-GB" sz="2800" i="1" dirty="0">
              <a:solidFill>
                <a:srgbClr val="0000FF"/>
              </a:solidFill>
              <a:latin typeface="+mj-lt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DAD21A8-D218-9543-967B-9720FA9CCA6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107649" y="4606629"/>
            <a:ext cx="2363228" cy="1569650"/>
          </a:xfrm>
          <a:prstGeom prst="rect">
            <a:avLst/>
          </a:prstGeom>
        </p:spPr>
      </p:pic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D401B72A-D3E1-1F49-B94A-B95A2F09009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9566961" y="4606629"/>
            <a:ext cx="812800" cy="812800"/>
          </a:xfrm>
          <a:prstGeom prst="rect">
            <a:avLst/>
          </a:prstGeom>
        </p:spPr>
      </p:pic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AB26EFE5-7FBD-5F4D-B523-5CD4BB972E2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9566961" y="5648420"/>
            <a:ext cx="812800" cy="812800"/>
          </a:xfrm>
          <a:prstGeom prst="rect">
            <a:avLst/>
          </a:prstGeom>
        </p:spPr>
      </p:pic>
      <p:pic>
        <p:nvPicPr>
          <p:cNvPr id="8" name="Online Media 7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20F89020-070D-C847-956B-5954E9FEB458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0761701" y="4606629"/>
            <a:ext cx="812800" cy="812800"/>
          </a:xfrm>
          <a:prstGeom prst="rect">
            <a:avLst/>
          </a:prstGeom>
        </p:spPr>
      </p:pic>
      <p:pic>
        <p:nvPicPr>
          <p:cNvPr id="9" name="Online Media 8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81B3E6CE-FEF8-784F-B055-434D2853CD63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0761701" y="5561263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157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592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459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174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2438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6" grpId="0"/>
      <p:bldP spid="20" grpId="0"/>
      <p:bldP spid="3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FEF10D1F-686C-4777-AC06-A49C19258FD3}"/>
              </a:ext>
            </a:extLst>
          </p:cNvPr>
          <p:cNvSpPr txBox="1"/>
          <p:nvPr/>
        </p:nvSpPr>
        <p:spPr>
          <a:xfrm>
            <a:off x="790465" y="610196"/>
            <a:ext cx="1060529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Expanded Noun Phrases </a:t>
            </a:r>
          </a:p>
          <a:p>
            <a:pPr>
              <a:spcAft>
                <a:spcPts val="0"/>
              </a:spcAft>
            </a:pP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You can develop an </a:t>
            </a:r>
            <a:r>
              <a:rPr lang="en-GB" sz="2400" b="1" dirty="0">
                <a:ea typeface="Times New Roman" panose="02020603050405020304" pitchFamily="18" charset="0"/>
                <a:cs typeface="Arial" panose="020B0604020202020204" pitchFamily="34" charset="0"/>
              </a:rPr>
              <a:t>expanded noun phrase </a:t>
            </a: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by adding a </a:t>
            </a:r>
            <a:r>
              <a:rPr lang="en-GB" sz="2400" dirty="0">
                <a:solidFill>
                  <a:srgbClr val="00B0F0"/>
                </a:solidFill>
                <a:uFill>
                  <a:solidFill>
                    <a:srgbClr val="0000FF"/>
                  </a:solidFill>
                </a:uFill>
                <a:ea typeface="Times New Roman" panose="02020603050405020304" pitchFamily="18" charset="0"/>
                <a:cs typeface="Arial" panose="020B0604020202020204" pitchFamily="34" charset="0"/>
              </a:rPr>
              <a:t>prepositional phrase</a:t>
            </a: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dirty="0"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800" dirty="0">
                <a:solidFill>
                  <a:srgbClr val="0000CC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0E753F3-B91A-4EEA-A566-60EBC9FB878F}"/>
              </a:ext>
            </a:extLst>
          </p:cNvPr>
          <p:cNvSpPr txBox="1"/>
          <p:nvPr/>
        </p:nvSpPr>
        <p:spPr>
          <a:xfrm>
            <a:off x="834074" y="1662358"/>
            <a:ext cx="5556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>
                <a:latin typeface="+mj-lt"/>
              </a:rPr>
              <a:t>the home-made </a:t>
            </a:r>
            <a:r>
              <a:rPr lang="en-GB" sz="2400" b="1" i="1" dirty="0">
                <a:latin typeface="+mj-lt"/>
              </a:rPr>
              <a:t>cookies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7690E44-F7CC-42A5-8368-452085C914A7}"/>
              </a:ext>
            </a:extLst>
          </p:cNvPr>
          <p:cNvSpPr txBox="1"/>
          <p:nvPr/>
        </p:nvSpPr>
        <p:spPr>
          <a:xfrm>
            <a:off x="6543370" y="4436491"/>
            <a:ext cx="5269460" cy="120032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Prepositions</a:t>
            </a:r>
          </a:p>
          <a:p>
            <a:pPr algn="ctr"/>
            <a:r>
              <a:rPr lang="en-GB" sz="2400" dirty="0"/>
              <a:t>with, of, b</a:t>
            </a:r>
            <a:r>
              <a:rPr lang="en-GB" sz="2400" dirty="0">
                <a:effectLst/>
              </a:rPr>
              <a:t>y, from, </a:t>
            </a:r>
            <a:r>
              <a:rPr lang="en-GB" sz="2400" dirty="0"/>
              <a:t>o</a:t>
            </a:r>
            <a:r>
              <a:rPr lang="en-GB" sz="2400" dirty="0">
                <a:effectLst/>
              </a:rPr>
              <a:t>n, under, below, between, inside, next to, over, by, in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78A9BD0-142B-4197-8ADE-F000CB3C10C0}"/>
              </a:ext>
            </a:extLst>
          </p:cNvPr>
          <p:cNvSpPr txBox="1"/>
          <p:nvPr/>
        </p:nvSpPr>
        <p:spPr>
          <a:xfrm>
            <a:off x="834073" y="4048043"/>
            <a:ext cx="38582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The </a:t>
            </a:r>
            <a:r>
              <a:rPr lang="en-GB" sz="2400" dirty="0">
                <a:solidFill>
                  <a:srgbClr val="00B0F0"/>
                </a:solidFill>
                <a:uFill>
                  <a:solidFill>
                    <a:srgbClr val="0000FF"/>
                  </a:solidFill>
                </a:uFill>
                <a:ea typeface="Times New Roman" panose="02020603050405020304" pitchFamily="18" charset="0"/>
                <a:cs typeface="Arial" panose="020B0604020202020204" pitchFamily="34" charset="0"/>
              </a:rPr>
              <a:t>prepositional phrase </a:t>
            </a: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modifies the </a:t>
            </a:r>
            <a:r>
              <a:rPr lang="en-GB" sz="2400" b="1" dirty="0">
                <a:ea typeface="Times New Roman" panose="02020603050405020304" pitchFamily="18" charset="0"/>
                <a:cs typeface="Arial" panose="020B0604020202020204" pitchFamily="34" charset="0"/>
              </a:rPr>
              <a:t>noun</a:t>
            </a: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…</a:t>
            </a:r>
            <a:endParaRPr lang="en-GB" sz="2400" dirty="0">
              <a:ea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88202B6-B3D4-4B2C-8362-76438A471B2E}"/>
              </a:ext>
            </a:extLst>
          </p:cNvPr>
          <p:cNvSpPr txBox="1"/>
          <p:nvPr/>
        </p:nvSpPr>
        <p:spPr>
          <a:xfrm>
            <a:off x="834074" y="2201752"/>
            <a:ext cx="5556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>
                <a:latin typeface="+mj-lt"/>
              </a:rPr>
              <a:t>the home-made </a:t>
            </a:r>
            <a:r>
              <a:rPr lang="en-GB" sz="2400" b="1" i="1" dirty="0">
                <a:latin typeface="+mj-lt"/>
              </a:rPr>
              <a:t>cookies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u="sng" dirty="0">
                <a:solidFill>
                  <a:srgbClr val="00B0F0"/>
                </a:solidFill>
                <a:latin typeface="+mj-lt"/>
              </a:rPr>
              <a:t>in</a:t>
            </a:r>
            <a:r>
              <a:rPr lang="en-GB" sz="2400" i="1" dirty="0">
                <a:solidFill>
                  <a:srgbClr val="00B0F0"/>
                </a:solidFill>
                <a:latin typeface="+mj-lt"/>
              </a:rPr>
              <a:t> the biscuit tin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42144B0-37D0-4565-877C-13E4B1A3FE93}"/>
              </a:ext>
            </a:extLst>
          </p:cNvPr>
          <p:cNvSpPr txBox="1"/>
          <p:nvPr/>
        </p:nvSpPr>
        <p:spPr>
          <a:xfrm>
            <a:off x="834073" y="2741146"/>
            <a:ext cx="75147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>
                <a:latin typeface="+mj-lt"/>
              </a:rPr>
              <a:t>the home-made </a:t>
            </a:r>
            <a:r>
              <a:rPr lang="en-GB" sz="2400" b="1" i="1" dirty="0">
                <a:latin typeface="+mj-lt"/>
              </a:rPr>
              <a:t>cookies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u="sng" dirty="0">
                <a:solidFill>
                  <a:srgbClr val="00B0F0"/>
                </a:solidFill>
                <a:latin typeface="+mj-lt"/>
              </a:rPr>
              <a:t>with</a:t>
            </a:r>
            <a:r>
              <a:rPr lang="en-GB" sz="2400" i="1" dirty="0">
                <a:solidFill>
                  <a:srgbClr val="00B0F0"/>
                </a:solidFill>
                <a:latin typeface="+mj-lt"/>
              </a:rPr>
              <a:t> chocolate chips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BE1D875-2A1D-4EBA-A2B9-150A7D788C7F}"/>
              </a:ext>
            </a:extLst>
          </p:cNvPr>
          <p:cNvSpPr txBox="1"/>
          <p:nvPr/>
        </p:nvSpPr>
        <p:spPr>
          <a:xfrm>
            <a:off x="834073" y="3338205"/>
            <a:ext cx="64210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>
                <a:latin typeface="+mj-lt"/>
              </a:rPr>
              <a:t>the home-made </a:t>
            </a:r>
            <a:r>
              <a:rPr lang="en-GB" sz="2400" b="1" i="1" dirty="0">
                <a:latin typeface="+mj-lt"/>
              </a:rPr>
              <a:t>cookies </a:t>
            </a:r>
            <a:r>
              <a:rPr lang="en-GB" sz="2400" i="1" u="sng" dirty="0">
                <a:solidFill>
                  <a:srgbClr val="00B0F0"/>
                </a:solidFill>
                <a:latin typeface="+mj-lt"/>
              </a:rPr>
              <a:t>from</a:t>
            </a:r>
            <a:r>
              <a:rPr lang="en-GB" sz="2400" i="1" dirty="0">
                <a:solidFill>
                  <a:srgbClr val="00B0F0"/>
                </a:solidFill>
                <a:latin typeface="+mj-lt"/>
              </a:rPr>
              <a:t> next-door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6843E34-5AD1-45AB-A64C-B32D61A6ADDB}"/>
              </a:ext>
            </a:extLst>
          </p:cNvPr>
          <p:cNvSpPr txBox="1"/>
          <p:nvPr/>
        </p:nvSpPr>
        <p:spPr>
          <a:xfrm>
            <a:off x="834073" y="5105343"/>
            <a:ext cx="48145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and expands the image of the noun.</a:t>
            </a:r>
            <a:endParaRPr lang="en-GB" sz="2400" dirty="0">
              <a:ea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E51C5FD-1032-8649-B979-C322E0DEC85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53937" y="1537704"/>
            <a:ext cx="3221242" cy="2406883"/>
          </a:xfrm>
          <a:prstGeom prst="rect">
            <a:avLst/>
          </a:prstGeom>
        </p:spPr>
      </p:pic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DCF99E1D-2EA1-D143-B055-37B1F867A5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000030" y="167297"/>
            <a:ext cx="812800" cy="812800"/>
          </a:xfrm>
          <a:prstGeom prst="rect">
            <a:avLst/>
          </a:prstGeom>
        </p:spPr>
      </p:pic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296E0B3A-998F-E447-97B4-FB96AF779850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000030" y="1101006"/>
            <a:ext cx="812800" cy="812800"/>
          </a:xfrm>
          <a:prstGeom prst="rect">
            <a:avLst/>
          </a:prstGeom>
        </p:spPr>
      </p:pic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03CA54BC-02C4-A746-8CC0-C900CF8A7144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790465" y="562044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1589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5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357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9" dur="424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5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5" grpId="0" uiExpand="1" build="p"/>
      <p:bldP spid="16" grpId="0"/>
      <p:bldP spid="21" grpId="0" animBg="1"/>
      <p:bldP spid="25" grpId="0"/>
      <p:bldP spid="17" grpId="0" uiExpand="1" build="p"/>
      <p:bldP spid="20" grpId="0" uiExpand="1" build="p"/>
      <p:bldP spid="26" grpId="0" uiExpand="1" build="p"/>
      <p:bldP spid="2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FEF10D1F-686C-4777-AC06-A49C19258FD3}"/>
              </a:ext>
            </a:extLst>
          </p:cNvPr>
          <p:cNvSpPr txBox="1"/>
          <p:nvPr/>
        </p:nvSpPr>
        <p:spPr>
          <a:xfrm>
            <a:off x="790465" y="610196"/>
            <a:ext cx="106052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Can you spot the </a:t>
            </a:r>
            <a:r>
              <a:rPr lang="en-GB" sz="2400" b="1" dirty="0"/>
              <a:t>head nouns? </a:t>
            </a:r>
            <a:r>
              <a:rPr lang="en-GB" sz="2400" i="1" dirty="0"/>
              <a:t>The noun the phrase is built around </a:t>
            </a:r>
            <a:r>
              <a:rPr lang="en-GB" sz="2800" dirty="0">
                <a:solidFill>
                  <a:srgbClr val="0000CC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2800" dirty="0">
              <a:ea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0E753F3-B91A-4EEA-A566-60EBC9FB878F}"/>
              </a:ext>
            </a:extLst>
          </p:cNvPr>
          <p:cNvSpPr txBox="1"/>
          <p:nvPr/>
        </p:nvSpPr>
        <p:spPr>
          <a:xfrm>
            <a:off x="761047" y="2069334"/>
            <a:ext cx="87376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>
                <a:latin typeface="+mj-lt"/>
              </a:rPr>
              <a:t>It was the weird bellowing noise which first alerted Percy.</a:t>
            </a:r>
            <a:endParaRPr lang="en-GB" sz="2400" b="1" i="1" dirty="0">
              <a:latin typeface="+mj-lt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88202B6-B3D4-4B2C-8362-76438A471B2E}"/>
              </a:ext>
            </a:extLst>
          </p:cNvPr>
          <p:cNvSpPr txBox="1"/>
          <p:nvPr/>
        </p:nvSpPr>
        <p:spPr>
          <a:xfrm>
            <a:off x="761047" y="2608728"/>
            <a:ext cx="95635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>
                <a:latin typeface="+mj-lt"/>
              </a:rPr>
              <a:t>It swung rather huge meaty hands like rocks as it ran. </a:t>
            </a:r>
            <a:endParaRPr lang="en-GB" sz="2400" i="1" dirty="0">
              <a:solidFill>
                <a:srgbClr val="00B0F0"/>
              </a:solidFill>
              <a:latin typeface="+mj-lt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42144B0-37D0-4565-877C-13E4B1A3FE93}"/>
              </a:ext>
            </a:extLst>
          </p:cNvPr>
          <p:cNvSpPr txBox="1"/>
          <p:nvPr/>
        </p:nvSpPr>
        <p:spPr>
          <a:xfrm>
            <a:off x="761047" y="3148122"/>
            <a:ext cx="9773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>
                <a:latin typeface="+mj-lt"/>
              </a:rPr>
              <a:t>A dark silhouette in the storm was following them.</a:t>
            </a:r>
            <a:endParaRPr lang="en-GB" sz="2400" i="1" dirty="0">
              <a:solidFill>
                <a:srgbClr val="00B0F0"/>
              </a:solidFill>
              <a:latin typeface="+mj-lt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BE1D875-2A1D-4EBA-A2B9-150A7D788C7F}"/>
              </a:ext>
            </a:extLst>
          </p:cNvPr>
          <p:cNvSpPr txBox="1"/>
          <p:nvPr/>
        </p:nvSpPr>
        <p:spPr>
          <a:xfrm>
            <a:off x="761047" y="3745181"/>
            <a:ext cx="107034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>
                <a:latin typeface="+mj-lt"/>
              </a:rPr>
              <a:t>It had two deadly, sharp horns and it was getting closer. </a:t>
            </a:r>
            <a:endParaRPr lang="en-GB" sz="2400" i="1" dirty="0">
              <a:solidFill>
                <a:srgbClr val="00B0F0"/>
              </a:solidFill>
              <a:latin typeface="+mj-lt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127681B-D4DC-4E53-9569-201F23F8CFAD}"/>
              </a:ext>
            </a:extLst>
          </p:cNvPr>
          <p:cNvSpPr txBox="1"/>
          <p:nvPr/>
        </p:nvSpPr>
        <p:spPr>
          <a:xfrm>
            <a:off x="761047" y="4342240"/>
            <a:ext cx="107034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>
                <a:latin typeface="+mj-lt"/>
              </a:rPr>
              <a:t>Percy recognised the creature’s very furious face with rolling eyes at the window. </a:t>
            </a:r>
            <a:endParaRPr lang="en-GB" sz="2400" i="1" dirty="0">
              <a:solidFill>
                <a:srgbClr val="00B0F0"/>
              </a:solidFill>
              <a:latin typeface="+mj-lt"/>
            </a:endParaRPr>
          </a:p>
        </p:txBody>
      </p:sp>
      <p:sp>
        <p:nvSpPr>
          <p:cNvPr id="28" name="Rounded Rectangular Callout 2">
            <a:extLst>
              <a:ext uri="{FF2B5EF4-FFF2-40B4-BE49-F238E27FC236}">
                <a16:creationId xmlns:a16="http://schemas.microsoft.com/office/drawing/2014/main" id="{AF4D019A-C007-4A1E-9AA2-1A08951FC7F7}"/>
              </a:ext>
            </a:extLst>
          </p:cNvPr>
          <p:cNvSpPr/>
          <p:nvPr/>
        </p:nvSpPr>
        <p:spPr>
          <a:xfrm>
            <a:off x="10077813" y="5668381"/>
            <a:ext cx="1386685" cy="466278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ysClr val="windowText" lastClr="000000"/>
                </a:solidFill>
              </a:rPr>
              <a:t>ANSWERS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F0CF7FFB-7215-4BA3-9738-E7C9ACA3B493}"/>
              </a:ext>
            </a:extLst>
          </p:cNvPr>
          <p:cNvCxnSpPr>
            <a:cxnSpLocks/>
          </p:cNvCxnSpPr>
          <p:nvPr/>
        </p:nvCxnSpPr>
        <p:spPr>
          <a:xfrm>
            <a:off x="1679186" y="2456706"/>
            <a:ext cx="3060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F1A50C0C-77D1-453B-AB5E-CE2A01792E12}"/>
              </a:ext>
            </a:extLst>
          </p:cNvPr>
          <p:cNvCxnSpPr>
            <a:cxnSpLocks/>
          </p:cNvCxnSpPr>
          <p:nvPr/>
        </p:nvCxnSpPr>
        <p:spPr>
          <a:xfrm>
            <a:off x="1934443" y="2955761"/>
            <a:ext cx="421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8260A046-94C9-44EF-86B3-F922BBF39F1A}"/>
              </a:ext>
            </a:extLst>
          </p:cNvPr>
          <p:cNvCxnSpPr>
            <a:cxnSpLocks/>
          </p:cNvCxnSpPr>
          <p:nvPr/>
        </p:nvCxnSpPr>
        <p:spPr>
          <a:xfrm>
            <a:off x="795436" y="3536131"/>
            <a:ext cx="3600000" cy="8829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00087B9A-9A94-4426-88A0-61128192C433}"/>
              </a:ext>
            </a:extLst>
          </p:cNvPr>
          <p:cNvCxnSpPr>
            <a:cxnSpLocks/>
          </p:cNvCxnSpPr>
          <p:nvPr/>
        </p:nvCxnSpPr>
        <p:spPr>
          <a:xfrm>
            <a:off x="1656964" y="4138606"/>
            <a:ext cx="2844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AE360457-98EB-48E9-A75D-30670F4EBFDE}"/>
              </a:ext>
            </a:extLst>
          </p:cNvPr>
          <p:cNvCxnSpPr>
            <a:cxnSpLocks/>
          </p:cNvCxnSpPr>
          <p:nvPr/>
        </p:nvCxnSpPr>
        <p:spPr>
          <a:xfrm>
            <a:off x="2979308" y="4721476"/>
            <a:ext cx="5724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58A3CE78-52D8-47C1-B09A-A5592059884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703308" y="1809187"/>
            <a:ext cx="3152857" cy="2307013"/>
          </a:xfrm>
          <a:prstGeom prst="ellipse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EFE6A647-FAD5-41A7-936E-A3750CDCAC56}"/>
              </a:ext>
            </a:extLst>
          </p:cNvPr>
          <p:cNvSpPr txBox="1"/>
          <p:nvPr/>
        </p:nvSpPr>
        <p:spPr>
          <a:xfrm>
            <a:off x="790465" y="1078155"/>
            <a:ext cx="111444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Can you spot the </a:t>
            </a:r>
            <a:r>
              <a:rPr lang="en-GB" sz="2400" b="1" dirty="0"/>
              <a:t>noun phrases? </a:t>
            </a:r>
            <a:r>
              <a:rPr lang="en-GB" sz="2400" i="1" dirty="0"/>
              <a:t>The words which work together to expand on the noun </a:t>
            </a:r>
            <a:r>
              <a:rPr lang="en-GB" sz="2800" i="1" dirty="0">
                <a:solidFill>
                  <a:srgbClr val="0000CC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2800" i="1" dirty="0">
              <a:ea typeface="Times New Roman" panose="02020603050405020304" pitchFamily="18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10B9BD6-2878-45A8-AE5F-A2289D43E539}"/>
              </a:ext>
            </a:extLst>
          </p:cNvPr>
          <p:cNvSpPr/>
          <p:nvPr/>
        </p:nvSpPr>
        <p:spPr>
          <a:xfrm>
            <a:off x="4055092" y="2159540"/>
            <a:ext cx="720000" cy="316686"/>
          </a:xfrm>
          <a:prstGeom prst="rect">
            <a:avLst/>
          </a:prstGeom>
          <a:solidFill>
            <a:schemeClr val="accent5">
              <a:lumMod val="60000"/>
              <a:lumOff val="4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C471B49C-83EA-48A8-9F75-EBE56722B17A}"/>
              </a:ext>
            </a:extLst>
          </p:cNvPr>
          <p:cNvSpPr/>
          <p:nvPr/>
        </p:nvSpPr>
        <p:spPr>
          <a:xfrm>
            <a:off x="4258899" y="2641818"/>
            <a:ext cx="828000" cy="316686"/>
          </a:xfrm>
          <a:prstGeom prst="rect">
            <a:avLst/>
          </a:prstGeom>
          <a:solidFill>
            <a:schemeClr val="accent5">
              <a:lumMod val="60000"/>
              <a:lumOff val="4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7CEE8E71-0C20-40F3-82C8-BECBAD45DA13}"/>
              </a:ext>
            </a:extLst>
          </p:cNvPr>
          <p:cNvSpPr/>
          <p:nvPr/>
        </p:nvSpPr>
        <p:spPr>
          <a:xfrm>
            <a:off x="1679186" y="3218142"/>
            <a:ext cx="1224000" cy="316686"/>
          </a:xfrm>
          <a:prstGeom prst="rect">
            <a:avLst/>
          </a:prstGeom>
          <a:solidFill>
            <a:schemeClr val="accent5">
              <a:lumMod val="60000"/>
              <a:lumOff val="4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62E8316E-7EDA-4E25-8412-8C43E8CC3F3A}"/>
              </a:ext>
            </a:extLst>
          </p:cNvPr>
          <p:cNvSpPr/>
          <p:nvPr/>
        </p:nvSpPr>
        <p:spPr>
          <a:xfrm>
            <a:off x="3826105" y="3799514"/>
            <a:ext cx="720000" cy="316686"/>
          </a:xfrm>
          <a:prstGeom prst="rect">
            <a:avLst/>
          </a:prstGeom>
          <a:solidFill>
            <a:schemeClr val="accent5">
              <a:lumMod val="60000"/>
              <a:lumOff val="4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33CA4C4-122A-4B2E-8E93-FF0C2FAEB279}"/>
              </a:ext>
            </a:extLst>
          </p:cNvPr>
          <p:cNvSpPr/>
          <p:nvPr/>
        </p:nvSpPr>
        <p:spPr>
          <a:xfrm>
            <a:off x="6143659" y="4404790"/>
            <a:ext cx="612000" cy="316686"/>
          </a:xfrm>
          <a:prstGeom prst="rect">
            <a:avLst/>
          </a:prstGeom>
          <a:solidFill>
            <a:schemeClr val="accent5">
              <a:lumMod val="60000"/>
              <a:lumOff val="4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7D5697A7-E9A2-4BD5-96F5-2FE782B57F9D}"/>
              </a:ext>
            </a:extLst>
          </p:cNvPr>
          <p:cNvSpPr/>
          <p:nvPr/>
        </p:nvSpPr>
        <p:spPr>
          <a:xfrm>
            <a:off x="2979308" y="696445"/>
            <a:ext cx="1584000" cy="396000"/>
          </a:xfrm>
          <a:prstGeom prst="rect">
            <a:avLst/>
          </a:prstGeom>
          <a:solidFill>
            <a:schemeClr val="accent5">
              <a:lumMod val="60000"/>
              <a:lumOff val="4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Speech Bubble: Rectangle with Corners Rounded 34">
            <a:extLst>
              <a:ext uri="{FF2B5EF4-FFF2-40B4-BE49-F238E27FC236}">
                <a16:creationId xmlns:a16="http://schemas.microsoft.com/office/drawing/2014/main" id="{BBB3484B-7A82-4FD0-A8BF-4FB6668CFE1C}"/>
              </a:ext>
            </a:extLst>
          </p:cNvPr>
          <p:cNvSpPr/>
          <p:nvPr/>
        </p:nvSpPr>
        <p:spPr>
          <a:xfrm>
            <a:off x="4415092" y="5052118"/>
            <a:ext cx="4921824" cy="833402"/>
          </a:xfrm>
          <a:prstGeom prst="wedgeRoundRectCallout">
            <a:avLst>
              <a:gd name="adj1" fmla="val 74278"/>
              <a:gd name="adj2" fmla="val -58975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To test which words make up the </a:t>
            </a:r>
            <a:r>
              <a:rPr lang="en-GB" b="1" dirty="0">
                <a:solidFill>
                  <a:schemeClr val="tx1"/>
                </a:solidFill>
              </a:rPr>
              <a:t>expanded noun phrase</a:t>
            </a:r>
            <a:r>
              <a:rPr lang="en-GB" dirty="0">
                <a:solidFill>
                  <a:schemeClr val="tx1"/>
                </a:solidFill>
              </a:rPr>
              <a:t>, use the pronoun test.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82416A80-2411-4FE1-A7FB-B78550D516A3}"/>
              </a:ext>
            </a:extLst>
          </p:cNvPr>
          <p:cNvSpPr/>
          <p:nvPr/>
        </p:nvSpPr>
        <p:spPr>
          <a:xfrm>
            <a:off x="1656964" y="2069334"/>
            <a:ext cx="3152857" cy="4247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ysClr val="windowText" lastClr="000000"/>
                </a:solidFill>
              </a:rPr>
              <a:t>it</a:t>
            </a:r>
          </a:p>
        </p:txBody>
      </p: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07B60CDF-3884-48E7-99CC-05A9B9358A9F}"/>
              </a:ext>
            </a:extLst>
          </p:cNvPr>
          <p:cNvSpPr/>
          <p:nvPr/>
        </p:nvSpPr>
        <p:spPr>
          <a:xfrm>
            <a:off x="1912263" y="2609106"/>
            <a:ext cx="4320000" cy="4247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ysClr val="windowText" lastClr="000000"/>
                </a:solidFill>
              </a:rPr>
              <a:t>them</a:t>
            </a:r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B8C3CD6C-9EF1-4B44-8A26-9384191A7EAB}"/>
              </a:ext>
            </a:extLst>
          </p:cNvPr>
          <p:cNvSpPr/>
          <p:nvPr/>
        </p:nvSpPr>
        <p:spPr>
          <a:xfrm>
            <a:off x="782876" y="3151167"/>
            <a:ext cx="3718088" cy="4247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ysClr val="windowText" lastClr="000000"/>
                </a:solidFill>
              </a:rPr>
              <a:t>it</a:t>
            </a:r>
          </a:p>
        </p:txBody>
      </p:sp>
      <p:sp>
        <p:nvSpPr>
          <p:cNvPr id="38" name="Rectangle: Rounded Corners 37">
            <a:extLst>
              <a:ext uri="{FF2B5EF4-FFF2-40B4-BE49-F238E27FC236}">
                <a16:creationId xmlns:a16="http://schemas.microsoft.com/office/drawing/2014/main" id="{F566BF7B-7BF7-4D14-8781-3E0B1849F640}"/>
              </a:ext>
            </a:extLst>
          </p:cNvPr>
          <p:cNvSpPr/>
          <p:nvPr/>
        </p:nvSpPr>
        <p:spPr>
          <a:xfrm>
            <a:off x="1622235" y="3727859"/>
            <a:ext cx="2916000" cy="4247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ysClr val="windowText" lastClr="000000"/>
                </a:solidFill>
              </a:rPr>
              <a:t>them</a:t>
            </a:r>
          </a:p>
        </p:txBody>
      </p: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4E2605F9-5858-4FB0-A7E2-F46791D58215}"/>
              </a:ext>
            </a:extLst>
          </p:cNvPr>
          <p:cNvSpPr/>
          <p:nvPr/>
        </p:nvSpPr>
        <p:spPr>
          <a:xfrm>
            <a:off x="2970377" y="4331868"/>
            <a:ext cx="5760000" cy="4247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ysClr val="windowText" lastClr="000000"/>
                </a:solidFill>
              </a:rPr>
              <a:t>it</a:t>
            </a:r>
          </a:p>
        </p:txBody>
      </p:sp>
    </p:spTree>
    <p:extLst>
      <p:ext uri="{BB962C8B-B14F-4D97-AF65-F5344CB8AC3E}">
        <p14:creationId xmlns:p14="http://schemas.microsoft.com/office/powerpoint/2010/main" val="41127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 uiExpand="1" build="p"/>
      <p:bldP spid="20" grpId="0" uiExpand="1" build="p"/>
      <p:bldP spid="26" grpId="0" uiExpand="1" build="p"/>
      <p:bldP spid="22" grpId="0" uiExpand="1" build="p"/>
      <p:bldP spid="28" grpId="0" animBg="1"/>
      <p:bldP spid="21" grpId="0"/>
      <p:bldP spid="8" grpId="0" animBg="1"/>
      <p:bldP spid="25" grpId="0" animBg="1"/>
      <p:bldP spid="27" grpId="0" animBg="1"/>
      <p:bldP spid="33" grpId="0" animBg="1"/>
      <p:bldP spid="34" grpId="0" animBg="1"/>
      <p:bldP spid="35" grpId="0" animBg="1"/>
      <p:bldP spid="2" grpId="0" animBg="1"/>
      <p:bldP spid="2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FEF10D1F-686C-4777-AC06-A49C19258FD3}"/>
              </a:ext>
            </a:extLst>
          </p:cNvPr>
          <p:cNvSpPr txBox="1"/>
          <p:nvPr/>
        </p:nvSpPr>
        <p:spPr>
          <a:xfrm>
            <a:off x="757605" y="504762"/>
            <a:ext cx="106052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So how can we use this knowledge?</a:t>
            </a:r>
          </a:p>
          <a:p>
            <a:r>
              <a:rPr lang="en-GB" sz="2400" dirty="0">
                <a:solidFill>
                  <a:srgbClr val="0000CC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 to help us create impactful images. </a:t>
            </a:r>
            <a:endParaRPr lang="en-GB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0E753F3-B91A-4EEA-A566-60EBC9FB878F}"/>
              </a:ext>
            </a:extLst>
          </p:cNvPr>
          <p:cNvSpPr txBox="1"/>
          <p:nvPr/>
        </p:nvSpPr>
        <p:spPr>
          <a:xfrm>
            <a:off x="860438" y="1712579"/>
            <a:ext cx="87376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i="1" dirty="0">
                <a:latin typeface="+mj-lt"/>
              </a:rPr>
              <a:t>wings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88202B6-B3D4-4B2C-8362-76438A471B2E}"/>
              </a:ext>
            </a:extLst>
          </p:cNvPr>
          <p:cNvSpPr txBox="1"/>
          <p:nvPr/>
        </p:nvSpPr>
        <p:spPr>
          <a:xfrm>
            <a:off x="866105" y="2320231"/>
            <a:ext cx="95635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i="1" dirty="0">
                <a:latin typeface="+mj-lt"/>
              </a:rPr>
              <a:t>eyes</a:t>
            </a:r>
            <a:r>
              <a:rPr lang="en-GB" sz="2400" i="1" dirty="0">
                <a:latin typeface="+mj-lt"/>
              </a:rPr>
              <a:t> </a:t>
            </a:r>
            <a:endParaRPr lang="en-GB" sz="2400" i="1" dirty="0">
              <a:solidFill>
                <a:srgbClr val="00B0F0"/>
              </a:solidFill>
              <a:latin typeface="+mj-lt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42144B0-37D0-4565-877C-13E4B1A3FE93}"/>
              </a:ext>
            </a:extLst>
          </p:cNvPr>
          <p:cNvSpPr txBox="1"/>
          <p:nvPr/>
        </p:nvSpPr>
        <p:spPr>
          <a:xfrm>
            <a:off x="860438" y="2904769"/>
            <a:ext cx="9773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i="1" dirty="0">
                <a:latin typeface="+mj-lt"/>
              </a:rPr>
              <a:t>teeth</a:t>
            </a:r>
            <a:endParaRPr lang="en-GB" sz="2400" b="1" i="1" dirty="0">
              <a:solidFill>
                <a:srgbClr val="00B0F0"/>
              </a:solidFill>
              <a:latin typeface="+mj-lt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BE1D875-2A1D-4EBA-A2B9-150A7D788C7F}"/>
              </a:ext>
            </a:extLst>
          </p:cNvPr>
          <p:cNvSpPr txBox="1"/>
          <p:nvPr/>
        </p:nvSpPr>
        <p:spPr>
          <a:xfrm>
            <a:off x="860438" y="3503755"/>
            <a:ext cx="107034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i="1" dirty="0">
                <a:latin typeface="+mj-lt"/>
              </a:rPr>
              <a:t>claws</a:t>
            </a:r>
            <a:endParaRPr lang="en-GB" sz="2400" b="1" i="1" dirty="0">
              <a:solidFill>
                <a:srgbClr val="00B0F0"/>
              </a:solidFill>
              <a:latin typeface="+mj-lt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127681B-D4DC-4E53-9569-201F23F8CFAD}"/>
              </a:ext>
            </a:extLst>
          </p:cNvPr>
          <p:cNvSpPr txBox="1"/>
          <p:nvPr/>
        </p:nvSpPr>
        <p:spPr>
          <a:xfrm>
            <a:off x="860438" y="4125616"/>
            <a:ext cx="107034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i="1" dirty="0">
                <a:latin typeface="+mj-lt"/>
              </a:rPr>
              <a:t>smile</a:t>
            </a:r>
            <a:endParaRPr lang="en-GB" sz="2400" b="1" i="1" dirty="0">
              <a:solidFill>
                <a:srgbClr val="00B0F0"/>
              </a:solidFill>
              <a:latin typeface="+mj-lt"/>
            </a:endParaRPr>
          </a:p>
        </p:txBody>
      </p:sp>
      <p:sp>
        <p:nvSpPr>
          <p:cNvPr id="19" name="Speech Bubble: Rectangle with Corners Rounded 18">
            <a:extLst>
              <a:ext uri="{FF2B5EF4-FFF2-40B4-BE49-F238E27FC236}">
                <a16:creationId xmlns:a16="http://schemas.microsoft.com/office/drawing/2014/main" id="{E4AAFDC7-2837-422B-83F6-D2EFA34E5550}"/>
              </a:ext>
            </a:extLst>
          </p:cNvPr>
          <p:cNvSpPr/>
          <p:nvPr/>
        </p:nvSpPr>
        <p:spPr>
          <a:xfrm>
            <a:off x="3161654" y="4839306"/>
            <a:ext cx="5562107" cy="1059662"/>
          </a:xfrm>
          <a:prstGeom prst="wedgeRoundRectCallout">
            <a:avLst>
              <a:gd name="adj1" fmla="val 68148"/>
              <a:gd name="adj2" fmla="val -632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Try building some </a:t>
            </a:r>
            <a:r>
              <a:rPr lang="en-GB" b="1" dirty="0">
                <a:solidFill>
                  <a:schemeClr val="tx1"/>
                </a:solidFill>
              </a:rPr>
              <a:t>expanded noun phrases </a:t>
            </a:r>
            <a:r>
              <a:rPr lang="en-GB" dirty="0">
                <a:solidFill>
                  <a:schemeClr val="tx1"/>
                </a:solidFill>
              </a:rPr>
              <a:t>around some of these nouns.</a:t>
            </a:r>
          </a:p>
        </p:txBody>
      </p:sp>
    </p:spTree>
    <p:extLst>
      <p:ext uri="{BB962C8B-B14F-4D97-AF65-F5344CB8AC3E}">
        <p14:creationId xmlns:p14="http://schemas.microsoft.com/office/powerpoint/2010/main" val="937704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uiExpand="1" build="p"/>
      <p:bldP spid="16" grpId="0"/>
      <p:bldP spid="1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4109" y="1922176"/>
            <a:ext cx="8534400" cy="3565124"/>
          </a:xfrm>
        </p:spPr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  <a:p>
            <a:pPr marL="0" indent="0" algn="ctr">
              <a:buNone/>
            </a:pPr>
            <a:r>
              <a:rPr lang="en-GB" dirty="0" smtClean="0"/>
              <a:t>Explore </a:t>
            </a:r>
            <a:r>
              <a:rPr lang="en-GB" dirty="0"/>
              <a:t>more Hamilton Trust Learning Materials at </a:t>
            </a:r>
            <a:r>
              <a:rPr lang="en-GB" dirty="0">
                <a:hlinkClick r:id="rId2"/>
              </a:rPr>
              <a:t>https://wrht.org.uk/hamilton</a:t>
            </a:r>
            <a:r>
              <a:rPr lang="en-GB" dirty="0" smtClean="0">
                <a:hlinkClick r:id="rId3"/>
              </a:rPr>
              <a:t>/</a:t>
            </a:r>
            <a:r>
              <a:rPr lang="en-GB" dirty="0" smtClean="0"/>
              <a:t> </a:t>
            </a:r>
            <a:r>
              <a:rPr lang="en-GB" dirty="0"/>
              <a:t>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212" y="802915"/>
            <a:ext cx="5743575" cy="158115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6771" y="4571158"/>
            <a:ext cx="2370631" cy="14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358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12771</TotalTime>
  <Words>493</Words>
  <Application>Microsoft Office PowerPoint</Application>
  <PresentationFormat>Widescreen</PresentationFormat>
  <Paragraphs>100</Paragraphs>
  <Slides>8</Slides>
  <Notes>7</Notes>
  <HiddenSlides>0</HiddenSlides>
  <MMClips>12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Times New Roman</vt:lpstr>
      <vt:lpstr>Office Theme</vt:lpstr>
      <vt:lpstr>     Expanded Noun Phrases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Pronouns</dc:title>
  <dc:creator>Deidre Holes</dc:creator>
  <cp:lastModifiedBy>StroverP</cp:lastModifiedBy>
  <cp:revision>646</cp:revision>
  <cp:lastPrinted>2017-12-01T10:33:49Z</cp:lastPrinted>
  <dcterms:created xsi:type="dcterms:W3CDTF">2013-08-23T07:43:20Z</dcterms:created>
  <dcterms:modified xsi:type="dcterms:W3CDTF">2020-06-08T09:47:08Z</dcterms:modified>
</cp:coreProperties>
</file>