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300" r:id="rId3"/>
    <p:sldId id="317" r:id="rId4"/>
    <p:sldId id="318" r:id="rId5"/>
    <p:sldId id="319" r:id="rId6"/>
    <p:sldId id="313" r:id="rId7"/>
    <p:sldId id="320" r:id="rId8"/>
    <p:sldId id="312" r:id="rId9"/>
    <p:sldId id="321" r:id="rId10"/>
    <p:sldId id="316" r:id="rId11"/>
    <p:sldId id="32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911" userDrawn="1">
          <p15:clr>
            <a:srgbClr val="A4A3A4"/>
          </p15:clr>
        </p15:guide>
        <p15:guide id="2" pos="724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C8C8"/>
    <a:srgbClr val="70AD47"/>
    <a:srgbClr val="507E32"/>
    <a:srgbClr val="0000FF"/>
    <a:srgbClr val="FF964F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46"/>
      </p:cViewPr>
      <p:guideLst>
        <p:guide orient="horz" pos="1911"/>
        <p:guide pos="724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7672F8-77AB-4352-948E-F620B939F7AD}" type="datetimeFigureOut">
              <a:rPr lang="en-GB" smtClean="0"/>
              <a:t>01/06/2020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656512-AED6-4945-BEAE-C95A5F473B0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83427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13477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91315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91315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57478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57478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08417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57478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57478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57478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8141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13477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7FDC4-4081-4D2B-81D2-CFA86B6CD5FA}" type="datetimeFigureOut">
              <a:rPr lang="en-GB" smtClean="0"/>
              <a:t>01/06/2020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59318-80D3-4BDD-8A5B-B80F9FDE6CA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2048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7FDC4-4081-4D2B-81D2-CFA86B6CD5FA}" type="datetimeFigureOut">
              <a:rPr lang="en-GB" smtClean="0"/>
              <a:t>01/06/2020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59318-80D3-4BDD-8A5B-B80F9FDE6CA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1103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7FDC4-4081-4D2B-81D2-CFA86B6CD5FA}" type="datetimeFigureOut">
              <a:rPr lang="en-GB" smtClean="0"/>
              <a:t>01/06/2020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59318-80D3-4BDD-8A5B-B80F9FDE6CA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5011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7FDC4-4081-4D2B-81D2-CFA86B6CD5FA}" type="datetimeFigureOut">
              <a:rPr lang="en-GB" smtClean="0"/>
              <a:t>01/06/2020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59318-80D3-4BDD-8A5B-B80F9FDE6CA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8263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7FDC4-4081-4D2B-81D2-CFA86B6CD5FA}" type="datetimeFigureOut">
              <a:rPr lang="en-GB" smtClean="0"/>
              <a:t>01/06/2020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59318-80D3-4BDD-8A5B-B80F9FDE6CA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9603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7FDC4-4081-4D2B-81D2-CFA86B6CD5FA}" type="datetimeFigureOut">
              <a:rPr lang="en-GB" smtClean="0"/>
              <a:t>01/06/2020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59318-80D3-4BDD-8A5B-B80F9FDE6CA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9231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7FDC4-4081-4D2B-81D2-CFA86B6CD5FA}" type="datetimeFigureOut">
              <a:rPr lang="en-GB" smtClean="0"/>
              <a:t>01/06/2020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59318-80D3-4BDD-8A5B-B80F9FDE6CA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616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7FDC4-4081-4D2B-81D2-CFA86B6CD5FA}" type="datetimeFigureOut">
              <a:rPr lang="en-GB" smtClean="0"/>
              <a:t>01/06/2020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59318-80D3-4BDD-8A5B-B80F9FDE6CA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6335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7FDC4-4081-4D2B-81D2-CFA86B6CD5FA}" type="datetimeFigureOut">
              <a:rPr lang="en-GB" smtClean="0"/>
              <a:t>01/06/2020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59318-80D3-4BDD-8A5B-B80F9FDE6CA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746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7FDC4-4081-4D2B-81D2-CFA86B6CD5FA}" type="datetimeFigureOut">
              <a:rPr lang="en-GB" smtClean="0"/>
              <a:t>01/06/2020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59318-80D3-4BDD-8A5B-B80F9FDE6CA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2738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7FDC4-4081-4D2B-81D2-CFA86B6CD5FA}" type="datetimeFigureOut">
              <a:rPr lang="en-GB" smtClean="0"/>
              <a:t>01/06/2020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59318-80D3-4BDD-8A5B-B80F9FDE6CA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6266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A7FDC4-4081-4D2B-81D2-CFA86B6CD5FA}" type="datetimeFigureOut">
              <a:rPr lang="en-GB" smtClean="0"/>
              <a:t>01/06/2020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C59318-80D3-4BDD-8A5B-B80F9FDE6CA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9657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tiff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7.m4a"/><Relationship Id="rId7" Type="http://schemas.openxmlformats.org/officeDocument/2006/relationships/image" Target="../media/image3.jpe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7.m4a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0.xml"/><Relationship Id="rId3" Type="http://schemas.microsoft.com/office/2007/relationships/media" Target="../media/media12.m4a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audio" Target="../media/media13.m4a"/><Relationship Id="rId5" Type="http://schemas.microsoft.com/office/2007/relationships/media" Target="../media/media13.m4a"/><Relationship Id="rId10" Type="http://schemas.openxmlformats.org/officeDocument/2006/relationships/image" Target="../media/image2.png"/><Relationship Id="rId4" Type="http://schemas.openxmlformats.org/officeDocument/2006/relationships/audio" Target="../media/media12.m4a"/><Relationship Id="rId9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hyperlink" Target="https://www.hamilton-trust.org.uk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rht.org.uk/hamilton" TargetMode="External"/><Relationship Id="rId5" Type="http://schemas.openxmlformats.org/officeDocument/2006/relationships/image" Target="../media/image7.jp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68533" y="2399697"/>
            <a:ext cx="3657600" cy="2323301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8000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The Lost Thing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95999" y="1174084"/>
            <a:ext cx="44026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/>
              <a:t>Parenthesis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EA9678-A979-3546-868F-DD623D694A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292" y="63499"/>
            <a:ext cx="4991100" cy="67310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8D62EEA-09E5-AC43-BB7B-EB9CD9DD6B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541735" y="19988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75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2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760687" y="5079629"/>
            <a:ext cx="106223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400" dirty="0">
                <a:solidFill>
                  <a:srgbClr val="00B05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Commas</a:t>
            </a:r>
            <a:r>
              <a:rPr lang="en-GB" altLang="en-US" sz="2400" dirty="0"/>
              <a:t> are most commonly used to separate a parenthesis. They don't draw much attention from the reader.</a:t>
            </a:r>
            <a:endParaRPr lang="en-GB" altLang="en-US" dirty="0"/>
          </a:p>
        </p:txBody>
      </p:sp>
      <p:sp>
        <p:nvSpPr>
          <p:cNvPr id="8" name="Rectangle 7"/>
          <p:cNvSpPr/>
          <p:nvPr/>
        </p:nvSpPr>
        <p:spPr>
          <a:xfrm>
            <a:off x="4232021" y="777954"/>
            <a:ext cx="242446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 dirty="0"/>
              <a:t>Parenthesis</a:t>
            </a:r>
            <a:endParaRPr lang="en-GB" altLang="en-US" sz="3600" dirty="0"/>
          </a:p>
        </p:txBody>
      </p:sp>
      <p:sp>
        <p:nvSpPr>
          <p:cNvPr id="18" name="Rectangle 17"/>
          <p:cNvSpPr/>
          <p:nvPr/>
        </p:nvSpPr>
        <p:spPr>
          <a:xfrm>
            <a:off x="642154" y="1458152"/>
            <a:ext cx="1049407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2400" dirty="0">
                <a:ea typeface="Times New Roman" panose="02020603050405020304" pitchFamily="18" charset="0"/>
                <a:cs typeface="Calibri" panose="020F0502020204030204" pitchFamily="34" charset="0"/>
              </a:rPr>
              <a:t>Parenthesis is </a:t>
            </a:r>
            <a:r>
              <a:rPr lang="en-GB" altLang="en-US" sz="2400" dirty="0">
                <a:solidFill>
                  <a:srgbClr val="00B05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extra information</a:t>
            </a:r>
            <a:r>
              <a:rPr lang="en-GB" altLang="en-US" sz="2400" dirty="0">
                <a:ea typeface="Times New Roman" panose="02020603050405020304" pitchFamily="18" charset="0"/>
                <a:cs typeface="Calibri" panose="020F0502020204030204" pitchFamily="34" charset="0"/>
              </a:rPr>
              <a:t> added into a complete sentence.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2400" dirty="0">
                <a:ea typeface="Times New Roman" panose="02020603050405020304" pitchFamily="18" charset="0"/>
                <a:cs typeface="Calibri" panose="020F0502020204030204" pitchFamily="34" charset="0"/>
              </a:rPr>
              <a:t>The original sentence makes sense without it.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2400" dirty="0">
                <a:ea typeface="Times New Roman" panose="02020603050405020304" pitchFamily="18" charset="0"/>
                <a:cs typeface="Calibri" panose="020F0502020204030204" pitchFamily="34" charset="0"/>
              </a:rPr>
              <a:t>The extra information can be separated using </a:t>
            </a:r>
            <a:r>
              <a:rPr lang="en-GB" altLang="en-US" sz="2400" dirty="0">
                <a:solidFill>
                  <a:srgbClr val="00B05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commas</a:t>
            </a:r>
            <a:r>
              <a:rPr lang="en-GB" altLang="en-US" sz="2400" dirty="0">
                <a:ea typeface="Times New Roman" panose="02020603050405020304" pitchFamily="18" charset="0"/>
                <a:cs typeface="Calibri" panose="020F0502020204030204" pitchFamily="34" charset="0"/>
              </a:rPr>
              <a:t>, </a:t>
            </a:r>
            <a:r>
              <a:rPr lang="en-GB" altLang="en-US" sz="2400" dirty="0">
                <a:solidFill>
                  <a:srgbClr val="00B05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brackets</a:t>
            </a:r>
            <a:r>
              <a:rPr lang="en-GB" altLang="en-US" sz="2400" dirty="0">
                <a:ea typeface="Times New Roman" panose="02020603050405020304" pitchFamily="18" charset="0"/>
                <a:cs typeface="Calibri" panose="020F0502020204030204" pitchFamily="34" charset="0"/>
              </a:rPr>
              <a:t> or </a:t>
            </a:r>
            <a:r>
              <a:rPr lang="en-GB" altLang="en-US" sz="2400" dirty="0">
                <a:solidFill>
                  <a:srgbClr val="00B05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dashes</a:t>
            </a:r>
            <a:r>
              <a:rPr lang="en-GB" altLang="en-US" sz="2400" dirty="0"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endParaRPr lang="en-GB" altLang="en-US" sz="2400" dirty="0"/>
          </a:p>
        </p:txBody>
      </p:sp>
      <p:sp>
        <p:nvSpPr>
          <p:cNvPr id="19" name="Rectangle 18"/>
          <p:cNvSpPr/>
          <p:nvPr/>
        </p:nvSpPr>
        <p:spPr>
          <a:xfrm>
            <a:off x="1388533" y="3043148"/>
            <a:ext cx="98662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i="1" dirty="0">
                <a:latin typeface="+mj-lt"/>
              </a:rPr>
              <a:t>The Lost Thing was found on the beach.</a:t>
            </a:r>
          </a:p>
        </p:txBody>
      </p:sp>
      <p:sp>
        <p:nvSpPr>
          <p:cNvPr id="22" name="AutoShape 75"/>
          <p:cNvSpPr>
            <a:spLocks noChangeArrowheads="1"/>
          </p:cNvSpPr>
          <p:nvPr/>
        </p:nvSpPr>
        <p:spPr bwMode="auto">
          <a:xfrm>
            <a:off x="7461251" y="2928649"/>
            <a:ext cx="3131773" cy="461665"/>
          </a:xfrm>
          <a:prstGeom prst="wedgeRectCallout">
            <a:avLst>
              <a:gd name="adj1" fmla="val -83694"/>
              <a:gd name="adj2" fmla="val 22793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 hangingPunct="1">
              <a:lnSpc>
                <a:spcPct val="115000"/>
              </a:lnSpc>
              <a:spcBef>
                <a:spcPts val="500"/>
              </a:spcBef>
              <a:spcAft>
                <a:spcPts val="1000"/>
              </a:spcAft>
            </a:pPr>
            <a:r>
              <a:rPr lang="en-GB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complete sentence</a:t>
            </a:r>
          </a:p>
        </p:txBody>
      </p:sp>
      <p:sp>
        <p:nvSpPr>
          <p:cNvPr id="23" name="AutoShape 76"/>
          <p:cNvSpPr>
            <a:spLocks noChangeArrowheads="1"/>
          </p:cNvSpPr>
          <p:nvPr/>
        </p:nvSpPr>
        <p:spPr bwMode="auto">
          <a:xfrm>
            <a:off x="4896344" y="4274636"/>
            <a:ext cx="2850605" cy="443851"/>
          </a:xfrm>
          <a:prstGeom prst="wedgeRectCallout">
            <a:avLst>
              <a:gd name="adj1" fmla="val -49930"/>
              <a:gd name="adj2" fmla="val -104087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 hangingPunct="1">
              <a:lnSpc>
                <a:spcPct val="115000"/>
              </a:lnSpc>
              <a:spcBef>
                <a:spcPts val="500"/>
              </a:spcBef>
              <a:spcAft>
                <a:spcPts val="1000"/>
              </a:spcAft>
            </a:pPr>
            <a:r>
              <a:rPr lang="en-GB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extra added information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350401" y="3550746"/>
            <a:ext cx="90775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i="1" dirty="0">
                <a:solidFill>
                  <a:prstClr val="black"/>
                </a:solidFill>
                <a:latin typeface="Calibri Light" panose="020F0302020204030204"/>
              </a:rPr>
              <a:t>The Lost Thing</a:t>
            </a:r>
            <a:r>
              <a:rPr lang="en-GB" sz="2400" dirty="0">
                <a:solidFill>
                  <a:srgbClr val="00B05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, a strange red metal creature, </a:t>
            </a:r>
            <a:r>
              <a:rPr lang="en-GB" sz="2400" i="1" dirty="0">
                <a:solidFill>
                  <a:prstClr val="black"/>
                </a:solidFill>
                <a:latin typeface="Calibri Light" panose="020F0302020204030204"/>
              </a:rPr>
              <a:t>was found on the beach.</a:t>
            </a:r>
          </a:p>
        </p:txBody>
      </p:sp>
      <p:pic>
        <p:nvPicPr>
          <p:cNvPr id="13" name="Picture 2" descr="Image result for the lost thing front cover">
            <a:extLst>
              <a:ext uri="{FF2B5EF4-FFF2-40B4-BE49-F238E27FC236}">
                <a16:creationId xmlns:a16="http://schemas.microsoft.com/office/drawing/2014/main" id="{D5533310-F191-BC45-B0A1-5274177D43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60118" y="538430"/>
            <a:ext cx="1357630" cy="18288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9A4E7DE-D58C-FA43-922A-6DF1857ADA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427981" y="406623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771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1307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  <p:bldP spid="18" grpId="0" build="p"/>
      <p:bldP spid="19" grpId="0"/>
      <p:bldP spid="22" grpId="0" animBg="1"/>
      <p:bldP spid="23" grpId="0" animBg="1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692020" y="1523630"/>
            <a:ext cx="77567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400" dirty="0"/>
              <a:t>There are 3 ways to separate the extra information,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400" dirty="0">
                <a:solidFill>
                  <a:srgbClr val="00B05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commas</a:t>
            </a:r>
            <a:r>
              <a:rPr lang="en-GB" altLang="en-US" sz="2400" b="1" dirty="0">
                <a:solidFill>
                  <a:srgbClr val="00B050"/>
                </a:solidFill>
              </a:rPr>
              <a:t>, </a:t>
            </a:r>
            <a:r>
              <a:rPr lang="en-GB" altLang="en-US" sz="2400" b="1" dirty="0">
                <a:solidFill>
                  <a:srgbClr val="0000FF"/>
                </a:solidFill>
              </a:rPr>
              <a:t>brackets</a:t>
            </a:r>
            <a:r>
              <a:rPr lang="en-GB" altLang="en-US" sz="2400" dirty="0"/>
              <a:t> and</a:t>
            </a:r>
            <a:r>
              <a:rPr lang="en-GB" altLang="en-US" sz="2400" b="1" dirty="0">
                <a:solidFill>
                  <a:srgbClr val="00B050"/>
                </a:solidFill>
              </a:rPr>
              <a:t> </a:t>
            </a:r>
            <a:r>
              <a:rPr lang="en-GB" altLang="en-US" sz="2400" b="1" dirty="0">
                <a:solidFill>
                  <a:srgbClr val="FF0000"/>
                </a:solidFill>
              </a:rPr>
              <a:t>dashes</a:t>
            </a:r>
            <a:r>
              <a:rPr lang="en-GB" altLang="en-US" sz="2400" dirty="0"/>
              <a:t>.</a:t>
            </a:r>
            <a:endParaRPr lang="en-GB" altLang="en-US" dirty="0"/>
          </a:p>
        </p:txBody>
      </p:sp>
      <p:sp>
        <p:nvSpPr>
          <p:cNvPr id="8" name="Rectangle 7"/>
          <p:cNvSpPr/>
          <p:nvPr/>
        </p:nvSpPr>
        <p:spPr>
          <a:xfrm>
            <a:off x="4232021" y="777954"/>
            <a:ext cx="242446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 dirty="0"/>
              <a:t>Parenthesis</a:t>
            </a:r>
            <a:endParaRPr lang="en-GB" altLang="en-US" sz="3600" dirty="0"/>
          </a:p>
        </p:txBody>
      </p:sp>
      <p:sp>
        <p:nvSpPr>
          <p:cNvPr id="18" name="Rectangle 17"/>
          <p:cNvSpPr/>
          <p:nvPr/>
        </p:nvSpPr>
        <p:spPr>
          <a:xfrm>
            <a:off x="676021" y="2575752"/>
            <a:ext cx="1049407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u="sng" dirty="0"/>
              <a:t>The choice of which punctuation to use is yours, they all do the same job</a:t>
            </a:r>
            <a:r>
              <a:rPr lang="en-GB" sz="2400" i="1" dirty="0"/>
              <a:t>. </a:t>
            </a:r>
            <a:endParaRPr lang="en-GB" sz="2400" dirty="0"/>
          </a:p>
          <a:p>
            <a:r>
              <a:rPr lang="en-GB" sz="2400" i="1" dirty="0"/>
              <a:t>There is disagreement about when the different punctuation should be used but, in general, you can think of </a:t>
            </a:r>
            <a:r>
              <a:rPr lang="en-GB" altLang="en-US" sz="2400" dirty="0">
                <a:solidFill>
                  <a:srgbClr val="00B05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commas</a:t>
            </a:r>
            <a:r>
              <a:rPr lang="en-GB" sz="2400" i="1" dirty="0"/>
              <a:t>, </a:t>
            </a:r>
            <a:r>
              <a:rPr lang="en-GB" sz="2400" i="1" dirty="0">
                <a:solidFill>
                  <a:srgbClr val="0000FF"/>
                </a:solidFill>
              </a:rPr>
              <a:t>brackets</a:t>
            </a:r>
            <a:r>
              <a:rPr lang="en-GB" sz="2400" i="1" dirty="0"/>
              <a:t>, and </a:t>
            </a:r>
            <a:r>
              <a:rPr lang="en-GB" sz="2400" i="1" dirty="0">
                <a:solidFill>
                  <a:srgbClr val="FF0000"/>
                </a:solidFill>
              </a:rPr>
              <a:t>dashes</a:t>
            </a:r>
            <a:r>
              <a:rPr lang="en-GB" sz="2400" i="1" dirty="0"/>
              <a:t> as being on a line from quite low key to quite high visibility! Commas don’t break up the sentence much, brackets break it up a bit, and dashes really do disrupt the sentence. </a:t>
            </a:r>
            <a:endParaRPr lang="en-GB" sz="2400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2400" dirty="0"/>
          </a:p>
        </p:txBody>
      </p:sp>
      <p:sp>
        <p:nvSpPr>
          <p:cNvPr id="22" name="AutoShape 75"/>
          <p:cNvSpPr>
            <a:spLocks noChangeArrowheads="1"/>
          </p:cNvSpPr>
          <p:nvPr/>
        </p:nvSpPr>
        <p:spPr bwMode="auto">
          <a:xfrm>
            <a:off x="558800" y="4956481"/>
            <a:ext cx="3031067" cy="1139519"/>
          </a:xfrm>
          <a:prstGeom prst="wedgeRectCallout">
            <a:avLst>
              <a:gd name="adj1" fmla="val 76706"/>
              <a:gd name="adj2" fmla="val -59759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/>
            <a:r>
              <a:rPr lang="en-GB" sz="2000" dirty="0">
                <a:solidFill>
                  <a:srgbClr val="00B05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commas are the quiet conversational voice of a friend walking by your desk</a:t>
            </a:r>
          </a:p>
        </p:txBody>
      </p:sp>
      <p:sp>
        <p:nvSpPr>
          <p:cNvPr id="23" name="AutoShape 76"/>
          <p:cNvSpPr>
            <a:spLocks noChangeArrowheads="1"/>
          </p:cNvSpPr>
          <p:nvPr/>
        </p:nvSpPr>
        <p:spPr bwMode="auto">
          <a:xfrm>
            <a:off x="8074321" y="4892417"/>
            <a:ext cx="2864612" cy="1101984"/>
          </a:xfrm>
          <a:prstGeom prst="wedgeRectCallout">
            <a:avLst>
              <a:gd name="adj1" fmla="val 2089"/>
              <a:gd name="adj2" fmla="val -89815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lnSpc>
                <a:spcPct val="115000"/>
              </a:lnSpc>
              <a:spcBef>
                <a:spcPts val="500"/>
              </a:spcBef>
              <a:spcAft>
                <a:spcPts val="1000"/>
              </a:spcAft>
            </a:pPr>
            <a:r>
              <a:rPr lang="en-GB" sz="2000" i="1" u="sng" dirty="0">
                <a:solidFill>
                  <a:srgbClr val="FF0000"/>
                </a:solidFill>
              </a:rPr>
              <a:t>dashes</a:t>
            </a:r>
            <a:r>
              <a:rPr lang="en-GB" sz="2000" i="1" dirty="0">
                <a:solidFill>
                  <a:srgbClr val="FF0000"/>
                </a:solidFill>
              </a:rPr>
              <a:t> are the shout of a pirate dashing into a fight</a:t>
            </a:r>
            <a:r>
              <a:rPr lang="en-GB" sz="2000" dirty="0">
                <a:solidFill>
                  <a:srgbClr val="FF0000"/>
                </a:solidFill>
              </a:rPr>
              <a:t> </a:t>
            </a:r>
            <a:endParaRPr lang="en-GB" sz="2000" dirty="0">
              <a:solidFill>
                <a:srgbClr val="FF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utoShape 76"/>
          <p:cNvSpPr>
            <a:spLocks noChangeArrowheads="1"/>
          </p:cNvSpPr>
          <p:nvPr/>
        </p:nvSpPr>
        <p:spPr bwMode="auto">
          <a:xfrm>
            <a:off x="4673600" y="5012266"/>
            <a:ext cx="2624667" cy="1185333"/>
          </a:xfrm>
          <a:prstGeom prst="wedgeRectCallout">
            <a:avLst>
              <a:gd name="adj1" fmla="val 3634"/>
              <a:gd name="adj2" fmla="val -90169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lnSpc>
                <a:spcPct val="115000"/>
              </a:lnSpc>
              <a:spcBef>
                <a:spcPts val="500"/>
              </a:spcBef>
              <a:spcAft>
                <a:spcPts val="1000"/>
              </a:spcAft>
            </a:pPr>
            <a:r>
              <a:rPr lang="en-GB" sz="2000" i="1" u="sng" dirty="0">
                <a:solidFill>
                  <a:srgbClr val="0000FF"/>
                </a:solidFill>
              </a:rPr>
              <a:t>brackets </a:t>
            </a:r>
            <a:r>
              <a:rPr lang="en-GB" sz="2000" i="1" dirty="0">
                <a:solidFill>
                  <a:srgbClr val="0000FF"/>
                </a:solidFill>
              </a:rPr>
              <a:t>are the behind your hand whisper of an aside</a:t>
            </a:r>
            <a:endParaRPr lang="en-GB" sz="2000" dirty="0">
              <a:solidFill>
                <a:srgbClr val="0000FF"/>
              </a:solidFill>
            </a:endParaRPr>
          </a:p>
          <a:p>
            <a:pPr algn="ctr" hangingPunct="1">
              <a:lnSpc>
                <a:spcPct val="115000"/>
              </a:lnSpc>
              <a:spcBef>
                <a:spcPts val="500"/>
              </a:spcBef>
              <a:spcAft>
                <a:spcPts val="1000"/>
              </a:spcAft>
            </a:pPr>
            <a:endParaRPr lang="en-GB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Image result for the lost thing front cover">
            <a:extLst>
              <a:ext uri="{FF2B5EF4-FFF2-40B4-BE49-F238E27FC236}">
                <a16:creationId xmlns:a16="http://schemas.microsoft.com/office/drawing/2014/main" id="{9BB0A02A-0E74-604F-A8AA-0AE758C38C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60118" y="538430"/>
            <a:ext cx="1357630" cy="18288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91AD8592-E033-7349-AFCC-39F9243BEB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76021" y="47417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676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571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8" grpId="0"/>
      <p:bldP spid="22" grpId="0" animBg="1"/>
      <p:bldP spid="23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760687" y="777954"/>
            <a:ext cx="24071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 dirty="0"/>
              <a:t>Parenthesis</a:t>
            </a:r>
            <a:endParaRPr lang="en-GB" altLang="en-US" sz="3600" dirty="0"/>
          </a:p>
        </p:txBody>
      </p:sp>
      <p:sp>
        <p:nvSpPr>
          <p:cNvPr id="22" name="AutoShape 75"/>
          <p:cNvSpPr>
            <a:spLocks noChangeArrowheads="1"/>
          </p:cNvSpPr>
          <p:nvPr/>
        </p:nvSpPr>
        <p:spPr bwMode="auto">
          <a:xfrm>
            <a:off x="7562467" y="3140718"/>
            <a:ext cx="2892132" cy="461665"/>
          </a:xfrm>
          <a:prstGeom prst="wedgeRectCallout">
            <a:avLst>
              <a:gd name="adj1" fmla="val -89578"/>
              <a:gd name="adj2" fmla="val 25799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 hangingPunct="1">
              <a:lnSpc>
                <a:spcPct val="115000"/>
              </a:lnSpc>
              <a:spcBef>
                <a:spcPts val="500"/>
              </a:spcBef>
              <a:spcAft>
                <a:spcPts val="1000"/>
              </a:spcAft>
            </a:pPr>
            <a:r>
              <a:rPr lang="en-GB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complete sentence</a:t>
            </a:r>
          </a:p>
        </p:txBody>
      </p:sp>
      <p:sp>
        <p:nvSpPr>
          <p:cNvPr id="23" name="AutoShape 76"/>
          <p:cNvSpPr>
            <a:spLocks noChangeArrowheads="1"/>
          </p:cNvSpPr>
          <p:nvPr/>
        </p:nvSpPr>
        <p:spPr bwMode="auto">
          <a:xfrm>
            <a:off x="4933968" y="5115215"/>
            <a:ext cx="3078749" cy="443851"/>
          </a:xfrm>
          <a:prstGeom prst="wedgeRectCallout">
            <a:avLst>
              <a:gd name="adj1" fmla="val -42780"/>
              <a:gd name="adj2" fmla="val -168944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 hangingPunct="1">
              <a:lnSpc>
                <a:spcPct val="115000"/>
              </a:lnSpc>
              <a:spcBef>
                <a:spcPts val="500"/>
              </a:spcBef>
              <a:spcAft>
                <a:spcPts val="1000"/>
              </a:spcAft>
            </a:pPr>
            <a:r>
              <a:rPr lang="en-GB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extra added information</a:t>
            </a:r>
          </a:p>
        </p:txBody>
      </p:sp>
      <p:sp>
        <p:nvSpPr>
          <p:cNvPr id="2" name="Rectangle 1"/>
          <p:cNvSpPr/>
          <p:nvPr/>
        </p:nvSpPr>
        <p:spPr>
          <a:xfrm>
            <a:off x="760687" y="1617810"/>
            <a:ext cx="82478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00B05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Commas</a:t>
            </a:r>
            <a:r>
              <a:rPr lang="en-GB" sz="2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are used very often </a:t>
            </a:r>
            <a:r>
              <a:rPr lang="mr-IN" sz="2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en-GB" sz="2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they do not draw much attention </a:t>
            </a:r>
          </a:p>
          <a:p>
            <a:r>
              <a:rPr lang="en-GB" sz="2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the extra information and hardly break up the sentence at all. </a:t>
            </a:r>
            <a:endParaRPr lang="en-GB" sz="2400" dirty="0"/>
          </a:p>
        </p:txBody>
      </p:sp>
      <p:sp>
        <p:nvSpPr>
          <p:cNvPr id="3" name="Rectangle 2"/>
          <p:cNvSpPr/>
          <p:nvPr/>
        </p:nvSpPr>
        <p:spPr>
          <a:xfrm>
            <a:off x="692953" y="3188775"/>
            <a:ext cx="52625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i="1" dirty="0">
                <a:latin typeface="+mj-lt"/>
              </a:rPr>
              <a:t>The Lost Thing sat surrounded by people.</a:t>
            </a:r>
            <a:endParaRPr lang="en-GB" sz="2400" i="1" dirty="0">
              <a:effectLst/>
              <a:latin typeface="+mj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92953" y="4127054"/>
            <a:ext cx="1045117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i="1" dirty="0">
                <a:latin typeface="+mj-lt"/>
              </a:rPr>
              <a:t>The </a:t>
            </a:r>
            <a:r>
              <a:rPr lang="en-GB" sz="2400" i="1">
                <a:latin typeface="+mj-lt"/>
              </a:rPr>
              <a:t>Lost Thing </a:t>
            </a:r>
            <a:r>
              <a:rPr lang="en-GB" sz="2400" i="1" dirty="0">
                <a:latin typeface="+mj-lt"/>
              </a:rPr>
              <a:t>sat</a:t>
            </a:r>
            <a:r>
              <a:rPr lang="en-GB" sz="2400" i="1" dirty="0">
                <a:solidFill>
                  <a:srgbClr val="00B050"/>
                </a:solidFill>
                <a:latin typeface="+mj-lt"/>
              </a:rPr>
              <a:t>, looking out of place, </a:t>
            </a:r>
            <a:r>
              <a:rPr lang="en-GB" sz="2400" i="1" dirty="0">
                <a:latin typeface="+mj-lt"/>
              </a:rPr>
              <a:t>surrounded by people.</a:t>
            </a:r>
            <a:endParaRPr lang="en-GB" sz="2400" i="1" dirty="0">
              <a:effectLst/>
              <a:latin typeface="+mj-lt"/>
            </a:endParaRPr>
          </a:p>
        </p:txBody>
      </p:sp>
      <p:pic>
        <p:nvPicPr>
          <p:cNvPr id="12" name="Picture 2" descr="Image result for the lost thing front cover">
            <a:extLst>
              <a:ext uri="{FF2B5EF4-FFF2-40B4-BE49-F238E27FC236}">
                <a16:creationId xmlns:a16="http://schemas.microsoft.com/office/drawing/2014/main" id="{64FD78C8-0A36-F344-BE34-B31C53D127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60118" y="538430"/>
            <a:ext cx="1357630" cy="18288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97809087-1C49-8041-A97A-16ABB0B8C25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575538" y="444556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633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804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2" grpId="0" animBg="1"/>
      <p:bldP spid="23" grpId="0" animBg="1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760687" y="777954"/>
            <a:ext cx="24071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 dirty="0"/>
              <a:t>Parenthesis</a:t>
            </a:r>
            <a:endParaRPr lang="en-GB" altLang="en-US" sz="3600" dirty="0"/>
          </a:p>
        </p:txBody>
      </p:sp>
      <p:sp>
        <p:nvSpPr>
          <p:cNvPr id="22" name="AutoShape 75"/>
          <p:cNvSpPr>
            <a:spLocks noChangeArrowheads="1"/>
          </p:cNvSpPr>
          <p:nvPr/>
        </p:nvSpPr>
        <p:spPr bwMode="auto">
          <a:xfrm>
            <a:off x="6967148" y="2675011"/>
            <a:ext cx="3592537" cy="859310"/>
          </a:xfrm>
          <a:prstGeom prst="wedgeRectCallout">
            <a:avLst>
              <a:gd name="adj1" fmla="val 58133"/>
              <a:gd name="adj2" fmla="val 96529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 hangingPunct="1">
              <a:lnSpc>
                <a:spcPct val="115000"/>
              </a:lnSpc>
            </a:pPr>
            <a:r>
              <a:rPr lang="en-GB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Choose some extra information</a:t>
            </a:r>
          </a:p>
          <a:p>
            <a:pPr algn="ctr" hangingPunct="1">
              <a:lnSpc>
                <a:spcPct val="115000"/>
              </a:lnSpc>
            </a:pPr>
            <a:r>
              <a:rPr lang="en-GB" sz="20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about The Lost Thing</a:t>
            </a:r>
            <a:r>
              <a:rPr lang="en-GB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760687" y="1617810"/>
            <a:ext cx="82478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00B05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Commas</a:t>
            </a:r>
            <a:r>
              <a:rPr lang="en-GB" sz="2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are used very often </a:t>
            </a:r>
            <a:r>
              <a:rPr lang="mr-IN" sz="2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en-GB" sz="2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they do not draw much attention </a:t>
            </a:r>
          </a:p>
          <a:p>
            <a:r>
              <a:rPr lang="en-GB" sz="2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the extra information and hardly break up the sentence at all. </a:t>
            </a:r>
            <a:endParaRPr lang="en-GB" sz="2400" dirty="0"/>
          </a:p>
        </p:txBody>
      </p:sp>
      <p:sp>
        <p:nvSpPr>
          <p:cNvPr id="3" name="Rectangle 2"/>
          <p:cNvSpPr/>
          <p:nvPr/>
        </p:nvSpPr>
        <p:spPr>
          <a:xfrm>
            <a:off x="863602" y="2870806"/>
            <a:ext cx="57463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i="1" dirty="0">
                <a:latin typeface="+mj-lt"/>
              </a:rPr>
              <a:t>The Lost Thing turned out to be quite friendly.</a:t>
            </a:r>
            <a:endParaRPr lang="en-GB" sz="2400" i="1" dirty="0">
              <a:effectLst/>
              <a:latin typeface="+mj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92953" y="3915540"/>
            <a:ext cx="3782793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b="1" i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for all its strange appearance</a:t>
            </a:r>
            <a:endParaRPr lang="en-GB" sz="2400" b="1" i="1" dirty="0">
              <a:solidFill>
                <a:schemeClr val="accent6">
                  <a:lumMod val="50000"/>
                </a:schemeClr>
              </a:solidFill>
              <a:effectLst/>
              <a:latin typeface="+mj-lt"/>
            </a:endParaRPr>
          </a:p>
        </p:txBody>
      </p:sp>
      <p:sp>
        <p:nvSpPr>
          <p:cNvPr id="12" name="AutoShape 75"/>
          <p:cNvSpPr>
            <a:spLocks noChangeArrowheads="1"/>
          </p:cNvSpPr>
          <p:nvPr/>
        </p:nvSpPr>
        <p:spPr bwMode="auto">
          <a:xfrm>
            <a:off x="7635453" y="4210025"/>
            <a:ext cx="3236938" cy="753476"/>
          </a:xfrm>
          <a:prstGeom prst="wedgeRectCallout">
            <a:avLst>
              <a:gd name="adj1" fmla="val 38399"/>
              <a:gd name="adj2" fmla="val 110664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-GB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Add it using </a:t>
            </a:r>
            <a:r>
              <a:rPr lang="en-GB" sz="2000" b="1" dirty="0">
                <a:solidFill>
                  <a:srgbClr val="00B05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commas.</a:t>
            </a:r>
            <a:r>
              <a:rPr lang="en-GB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652683" y="4453700"/>
            <a:ext cx="2559582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b="1" i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when I spoke to it</a:t>
            </a:r>
            <a:endParaRPr lang="en-GB" sz="2400" b="1" i="1" dirty="0">
              <a:solidFill>
                <a:schemeClr val="accent6">
                  <a:lumMod val="50000"/>
                </a:schemeClr>
              </a:solidFill>
              <a:effectLst/>
              <a:latin typeface="+mj-lt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92953" y="4915365"/>
            <a:ext cx="3536542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b="1" i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even though it scared me</a:t>
            </a:r>
            <a:endParaRPr lang="en-GB" sz="2400" b="1" i="1" dirty="0">
              <a:solidFill>
                <a:schemeClr val="accent6">
                  <a:lumMod val="50000"/>
                </a:schemeClr>
              </a:solidFill>
              <a:effectLst/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63602" y="5689600"/>
            <a:ext cx="2319866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4">
                    <a:lumMod val="75000"/>
                  </a:schemeClr>
                </a:solidFill>
              </a:rPr>
              <a:t>Possible answer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498629" y="5689600"/>
            <a:ext cx="827364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i="1" dirty="0">
                <a:latin typeface="+mj-lt"/>
              </a:rPr>
              <a:t>The Lost Thing</a:t>
            </a:r>
            <a:r>
              <a:rPr lang="en-GB" sz="2400" b="1" i="1" dirty="0">
                <a:solidFill>
                  <a:srgbClr val="70AD47"/>
                </a:solidFill>
                <a:latin typeface="+mj-lt"/>
              </a:rPr>
              <a:t>, when I spoke to it</a:t>
            </a:r>
            <a:r>
              <a:rPr lang="en-GB" sz="2400" i="1" dirty="0">
                <a:solidFill>
                  <a:srgbClr val="70AD47"/>
                </a:solidFill>
                <a:latin typeface="+mj-lt"/>
              </a:rPr>
              <a:t>,</a:t>
            </a:r>
            <a:r>
              <a:rPr lang="en-GB" sz="2400" i="1" dirty="0">
                <a:latin typeface="+mj-lt"/>
              </a:rPr>
              <a:t> turned out to be quite friendly.</a:t>
            </a:r>
            <a:endParaRPr lang="en-GB" sz="2400" i="1" dirty="0">
              <a:effectLst/>
              <a:latin typeface="+mj-lt"/>
            </a:endParaRPr>
          </a:p>
        </p:txBody>
      </p:sp>
      <p:pic>
        <p:nvPicPr>
          <p:cNvPr id="17" name="Picture 2" descr="Image result for the lost thing front cover">
            <a:extLst>
              <a:ext uri="{FF2B5EF4-FFF2-40B4-BE49-F238E27FC236}">
                <a16:creationId xmlns:a16="http://schemas.microsoft.com/office/drawing/2014/main" id="{2D96761C-1E52-A648-895B-8BDB1AF204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60118" y="538430"/>
            <a:ext cx="1357630" cy="18288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AutoShape 75">
            <a:extLst>
              <a:ext uri="{FF2B5EF4-FFF2-40B4-BE49-F238E27FC236}">
                <a16:creationId xmlns:a16="http://schemas.microsoft.com/office/drawing/2014/main" id="{B8C62CFC-B1D4-3848-8119-CB5F65A9D3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2987" y="2443411"/>
            <a:ext cx="2229826" cy="432792"/>
          </a:xfrm>
          <a:prstGeom prst="wedgeRectCallout">
            <a:avLst>
              <a:gd name="adj1" fmla="val 68325"/>
              <a:gd name="adj2" fmla="val 54759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 hangingPunct="1">
              <a:lnSpc>
                <a:spcPct val="115000"/>
              </a:lnSpc>
              <a:spcBef>
                <a:spcPts val="500"/>
              </a:spcBef>
              <a:spcAft>
                <a:spcPts val="1000"/>
              </a:spcAft>
            </a:pPr>
            <a:r>
              <a:rPr lang="en-GB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complete sentence</a:t>
            </a:r>
          </a:p>
        </p:txBody>
      </p:sp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F58FA38-D524-4448-A358-8899989119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27926" y="59033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882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963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2" grpId="0" animBg="1"/>
      <p:bldP spid="3" grpId="0"/>
      <p:bldP spid="4" grpId="0" animBg="1"/>
      <p:bldP spid="12" grpId="0" animBg="1"/>
      <p:bldP spid="14" grpId="0" animBg="1"/>
      <p:bldP spid="15" grpId="0" animBg="1"/>
      <p:bldP spid="5" grpId="0" animBg="1"/>
      <p:bldP spid="16" grpId="0"/>
      <p:bldP spid="18" grpId="0" animBg="1"/>
      <p:bldP spid="1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754016" y="549291"/>
            <a:ext cx="24071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 dirty="0"/>
              <a:t>Parenthesis</a:t>
            </a:r>
            <a:endParaRPr lang="en-GB" altLang="en-US" sz="3600" dirty="0"/>
          </a:p>
        </p:txBody>
      </p:sp>
      <p:sp>
        <p:nvSpPr>
          <p:cNvPr id="22" name="AutoShape 75"/>
          <p:cNvSpPr>
            <a:spLocks noChangeArrowheads="1"/>
          </p:cNvSpPr>
          <p:nvPr/>
        </p:nvSpPr>
        <p:spPr bwMode="auto">
          <a:xfrm>
            <a:off x="5656260" y="3088754"/>
            <a:ext cx="2229826" cy="432792"/>
          </a:xfrm>
          <a:prstGeom prst="wedgeRectCallout">
            <a:avLst>
              <a:gd name="adj1" fmla="val -50901"/>
              <a:gd name="adj2" fmla="val -93919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 hangingPunct="1">
              <a:lnSpc>
                <a:spcPct val="115000"/>
              </a:lnSpc>
              <a:spcBef>
                <a:spcPts val="500"/>
              </a:spcBef>
              <a:spcAft>
                <a:spcPts val="1000"/>
              </a:spcAft>
            </a:pPr>
            <a:r>
              <a:rPr lang="en-GB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complete sentence</a:t>
            </a:r>
          </a:p>
        </p:txBody>
      </p:sp>
      <p:sp>
        <p:nvSpPr>
          <p:cNvPr id="23" name="AutoShape 76"/>
          <p:cNvSpPr>
            <a:spLocks noChangeArrowheads="1"/>
          </p:cNvSpPr>
          <p:nvPr/>
        </p:nvSpPr>
        <p:spPr bwMode="auto">
          <a:xfrm>
            <a:off x="4487420" y="4552950"/>
            <a:ext cx="3179645" cy="443851"/>
          </a:xfrm>
          <a:prstGeom prst="wedgeRectCallout">
            <a:avLst>
              <a:gd name="adj1" fmla="val -55770"/>
              <a:gd name="adj2" fmla="val -126351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 hangingPunct="1">
              <a:lnSpc>
                <a:spcPct val="115000"/>
              </a:lnSpc>
              <a:spcBef>
                <a:spcPts val="500"/>
              </a:spcBef>
              <a:spcAft>
                <a:spcPts val="1000"/>
              </a:spcAft>
            </a:pPr>
            <a:r>
              <a:rPr lang="en-GB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extra added information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45067" y="1272565"/>
            <a:ext cx="6840554" cy="1200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b="1" dirty="0">
                <a:solidFill>
                  <a:srgbClr val="0000FF"/>
                </a:solidFill>
              </a:rPr>
              <a:t>Brackets</a:t>
            </a:r>
            <a:r>
              <a:rPr lang="en-GB" sz="2400" dirty="0">
                <a:solidFill>
                  <a:srgbClr val="FF0000"/>
                </a:solidFill>
              </a:rPr>
              <a:t> </a:t>
            </a:r>
            <a:r>
              <a:rPr lang="en-GB" sz="2400" dirty="0"/>
              <a:t>are used to draw more attention to the additional information. The reader knows that they are being told something extra.  </a:t>
            </a:r>
          </a:p>
        </p:txBody>
      </p:sp>
      <p:sp>
        <p:nvSpPr>
          <p:cNvPr id="6" name="Rectangle 5"/>
          <p:cNvSpPr/>
          <p:nvPr/>
        </p:nvSpPr>
        <p:spPr>
          <a:xfrm>
            <a:off x="754014" y="2624488"/>
            <a:ext cx="95922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i="1" dirty="0">
                <a:latin typeface="+mj-lt"/>
              </a:rPr>
              <a:t>The Lost Thing sat on the roof with us. </a:t>
            </a:r>
            <a:endParaRPr lang="en-GB" sz="2400" i="1" dirty="0">
              <a:effectLst/>
              <a:latin typeface="+mj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89035" y="3792909"/>
            <a:ext cx="103354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i="1" dirty="0">
                <a:latin typeface="+mj-lt"/>
              </a:rPr>
              <a:t>The Lost Thing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(making itself at home)</a:t>
            </a:r>
            <a:r>
              <a:rPr lang="en-GB" sz="2400" i="1" dirty="0">
                <a:latin typeface="+mj-lt"/>
              </a:rPr>
              <a:t> sat on the roof with us</a:t>
            </a:r>
            <a:r>
              <a:rPr lang="en-GB" sz="2000" i="1" dirty="0">
                <a:latin typeface="+mj-lt"/>
              </a:rPr>
              <a:t>.</a:t>
            </a:r>
            <a:endParaRPr lang="en-GB" sz="2000" i="1" dirty="0">
              <a:effectLst/>
              <a:latin typeface="+mj-lt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54012" y="5167769"/>
            <a:ext cx="103354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dirty="0"/>
              <a:t>The writer might want to draw attention to important or funny extra information.</a:t>
            </a:r>
            <a:endParaRPr lang="en-GB" sz="2400" dirty="0">
              <a:effectLst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4012" y="5603162"/>
            <a:ext cx="103354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i="1" dirty="0">
                <a:latin typeface="+mj-lt"/>
              </a:rPr>
              <a:t>The Lost Thing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(looking like a giant tea-pot) </a:t>
            </a:r>
            <a:r>
              <a:rPr lang="en-GB" sz="2400" i="1" dirty="0">
                <a:latin typeface="+mj-lt"/>
              </a:rPr>
              <a:t>sat on the roof with us.</a:t>
            </a:r>
          </a:p>
        </p:txBody>
      </p:sp>
      <p:pic>
        <p:nvPicPr>
          <p:cNvPr id="13" name="Picture 2" descr="Image result for the lost thing front cover">
            <a:extLst>
              <a:ext uri="{FF2B5EF4-FFF2-40B4-BE49-F238E27FC236}">
                <a16:creationId xmlns:a16="http://schemas.microsoft.com/office/drawing/2014/main" id="{C6629872-1B00-3A4F-A86F-C4B4CFC7AE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60118" y="538430"/>
            <a:ext cx="1357630" cy="18288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AD42CCD-21CB-F041-B591-DEB71CC7FE5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276703" y="2653791"/>
            <a:ext cx="812800" cy="812800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64BC1C2-C0AD-E04C-AF45-33A561F8E07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293785" y="379290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399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30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666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2" grpId="0" animBg="1"/>
      <p:bldP spid="23" grpId="0" animBg="1"/>
      <p:bldP spid="6" grpId="0"/>
      <p:bldP spid="10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760687" y="777954"/>
            <a:ext cx="24071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 dirty="0"/>
              <a:t>Parenthesis</a:t>
            </a:r>
            <a:endParaRPr lang="en-GB" altLang="en-US" sz="3600" dirty="0"/>
          </a:p>
        </p:txBody>
      </p:sp>
      <p:sp>
        <p:nvSpPr>
          <p:cNvPr id="22" name="AutoShape 75"/>
          <p:cNvSpPr>
            <a:spLocks noChangeArrowheads="1"/>
          </p:cNvSpPr>
          <p:nvPr/>
        </p:nvSpPr>
        <p:spPr bwMode="auto">
          <a:xfrm>
            <a:off x="8057596" y="2633191"/>
            <a:ext cx="3592537" cy="753476"/>
          </a:xfrm>
          <a:prstGeom prst="wedgeRectCallout">
            <a:avLst>
              <a:gd name="adj1" fmla="val -66774"/>
              <a:gd name="adj2" fmla="val 4549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 hangingPunct="1">
              <a:lnSpc>
                <a:spcPct val="115000"/>
              </a:lnSpc>
            </a:pPr>
            <a:r>
              <a:rPr lang="en-GB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Choose some extra information</a:t>
            </a:r>
          </a:p>
          <a:p>
            <a:pPr algn="ctr" hangingPunct="1">
              <a:lnSpc>
                <a:spcPct val="115000"/>
              </a:lnSpc>
            </a:pPr>
            <a:r>
              <a:rPr lang="en-GB" sz="20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about The Lost Thing</a:t>
            </a:r>
            <a:r>
              <a:rPr lang="en-GB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760687" y="1617810"/>
            <a:ext cx="91283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b="1" dirty="0">
                <a:solidFill>
                  <a:srgbClr val="0000FF"/>
                </a:solidFill>
              </a:rPr>
              <a:t>Brackets</a:t>
            </a:r>
            <a:r>
              <a:rPr lang="en-GB" sz="2400" dirty="0">
                <a:solidFill>
                  <a:srgbClr val="FF0000"/>
                </a:solidFill>
              </a:rPr>
              <a:t> </a:t>
            </a:r>
            <a:r>
              <a:rPr lang="en-GB" sz="2400" dirty="0"/>
              <a:t>are used to draw more attention to the additional information. The reader knows that they are being told something extra.  </a:t>
            </a:r>
          </a:p>
        </p:txBody>
      </p:sp>
      <p:sp>
        <p:nvSpPr>
          <p:cNvPr id="3" name="Rectangle 2"/>
          <p:cNvSpPr/>
          <p:nvPr/>
        </p:nvSpPr>
        <p:spPr>
          <a:xfrm>
            <a:off x="2131043" y="2892075"/>
            <a:ext cx="43019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i="1" dirty="0">
                <a:latin typeface="+mj-lt"/>
              </a:rPr>
              <a:t>The Lost Thing stayed in the shed.</a:t>
            </a:r>
            <a:endParaRPr lang="en-GB" sz="2400" i="1" dirty="0">
              <a:effectLst/>
              <a:latin typeface="+mj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60399" y="3797008"/>
            <a:ext cx="3318933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400" b="1" i="1" dirty="0">
                <a:solidFill>
                  <a:srgbClr val="0000FF"/>
                </a:solidFill>
                <a:latin typeface="+mj-lt"/>
              </a:rPr>
              <a:t>now full of food</a:t>
            </a:r>
          </a:p>
        </p:txBody>
      </p:sp>
      <p:sp>
        <p:nvSpPr>
          <p:cNvPr id="12" name="AutoShape 75"/>
          <p:cNvSpPr>
            <a:spLocks noChangeArrowheads="1"/>
          </p:cNvSpPr>
          <p:nvPr/>
        </p:nvSpPr>
        <p:spPr bwMode="auto">
          <a:xfrm>
            <a:off x="8142262" y="3666125"/>
            <a:ext cx="3236938" cy="753476"/>
          </a:xfrm>
          <a:prstGeom prst="wedgeRectCallout">
            <a:avLst>
              <a:gd name="adj1" fmla="val -69888"/>
              <a:gd name="adj2" fmla="val -60136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-GB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Add it using </a:t>
            </a:r>
            <a:r>
              <a:rPr lang="en-GB" sz="2000" b="1" dirty="0">
                <a:solidFill>
                  <a:srgbClr val="0000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brackets.</a:t>
            </a:r>
            <a:endParaRPr lang="en-GB" sz="2000" dirty="0">
              <a:solidFill>
                <a:srgbClr val="0000FF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80534" y="4863807"/>
            <a:ext cx="2992237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b="1" i="1" dirty="0">
                <a:solidFill>
                  <a:srgbClr val="0000FF"/>
                </a:solidFill>
                <a:latin typeface="+mj-lt"/>
              </a:rPr>
              <a:t>who still seemed sad</a:t>
            </a:r>
            <a:endParaRPr lang="en-GB" sz="2400" b="1" i="1" dirty="0">
              <a:solidFill>
                <a:srgbClr val="0000FF"/>
              </a:solidFill>
              <a:effectLst/>
              <a:latin typeface="+mj-lt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419601" y="4186474"/>
            <a:ext cx="2546683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b="1" i="1" dirty="0">
                <a:solidFill>
                  <a:srgbClr val="0000FF"/>
                </a:solidFill>
                <a:latin typeface="+mj-lt"/>
              </a:rPr>
              <a:t>after having eaten</a:t>
            </a:r>
            <a:endParaRPr lang="en-GB" sz="2400" b="1" i="1" dirty="0">
              <a:solidFill>
                <a:srgbClr val="0000FF"/>
              </a:solidFill>
              <a:effectLst/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63602" y="5689600"/>
            <a:ext cx="2319866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4">
                    <a:lumMod val="75000"/>
                  </a:schemeClr>
                </a:solidFill>
              </a:rPr>
              <a:t>Possible answer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604553" y="5423976"/>
            <a:ext cx="64664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i="1" dirty="0">
                <a:latin typeface="+mj-lt"/>
              </a:rPr>
              <a:t>The Lost Thing</a:t>
            </a:r>
            <a:r>
              <a:rPr lang="en-GB" sz="2400" i="1" dirty="0">
                <a:solidFill>
                  <a:srgbClr val="70AD47"/>
                </a:solidFill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(now full of food)</a:t>
            </a:r>
            <a:r>
              <a:rPr lang="en-GB" sz="2400" i="1" dirty="0">
                <a:latin typeface="+mj-lt"/>
              </a:rPr>
              <a:t> stayed in the shed.</a:t>
            </a:r>
            <a:endParaRPr lang="en-GB" sz="2400" i="1" dirty="0">
              <a:effectLst/>
              <a:latin typeface="+mj-lt"/>
            </a:endParaRPr>
          </a:p>
        </p:txBody>
      </p:sp>
      <p:pic>
        <p:nvPicPr>
          <p:cNvPr id="17" name="Picture 2" descr="Image result for the lost thing front cover">
            <a:extLst>
              <a:ext uri="{FF2B5EF4-FFF2-40B4-BE49-F238E27FC236}">
                <a16:creationId xmlns:a16="http://schemas.microsoft.com/office/drawing/2014/main" id="{E1FB3146-9E44-264B-80AE-D5AAFAFFCA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60118" y="538430"/>
            <a:ext cx="1357630" cy="18288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DEFBFCC-0AA7-FF4E-AF90-D02D27A23D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89067" y="462965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848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919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2" grpId="0" animBg="1"/>
      <p:bldP spid="3" grpId="0"/>
      <p:bldP spid="4" grpId="0" animBg="1"/>
      <p:bldP spid="12" grpId="0" animBg="1"/>
      <p:bldP spid="14" grpId="0" animBg="1"/>
      <p:bldP spid="15" grpId="0" animBg="1"/>
      <p:bldP spid="5" grpId="0" animBg="1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760687" y="777954"/>
            <a:ext cx="24071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 dirty="0"/>
              <a:t>Parenthesis</a:t>
            </a:r>
            <a:endParaRPr lang="en-GB" altLang="en-US" sz="3600" dirty="0"/>
          </a:p>
        </p:txBody>
      </p:sp>
      <p:sp>
        <p:nvSpPr>
          <p:cNvPr id="22" name="AutoShape 75"/>
          <p:cNvSpPr>
            <a:spLocks noChangeArrowheads="1"/>
          </p:cNvSpPr>
          <p:nvPr/>
        </p:nvSpPr>
        <p:spPr bwMode="auto">
          <a:xfrm>
            <a:off x="9496930" y="2887190"/>
            <a:ext cx="1140549" cy="770633"/>
          </a:xfrm>
          <a:prstGeom prst="wedgeRectCallout">
            <a:avLst>
              <a:gd name="adj1" fmla="val -110144"/>
              <a:gd name="adj2" fmla="val 41546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 hangingPunct="1">
              <a:lnSpc>
                <a:spcPct val="115000"/>
              </a:lnSpc>
              <a:spcBef>
                <a:spcPts val="500"/>
              </a:spcBef>
              <a:spcAft>
                <a:spcPts val="1000"/>
              </a:spcAft>
            </a:pPr>
            <a:r>
              <a:rPr lang="en-GB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complete sentence</a:t>
            </a:r>
          </a:p>
        </p:txBody>
      </p:sp>
      <p:sp>
        <p:nvSpPr>
          <p:cNvPr id="23" name="AutoShape 76"/>
          <p:cNvSpPr>
            <a:spLocks noChangeArrowheads="1"/>
          </p:cNvSpPr>
          <p:nvPr/>
        </p:nvSpPr>
        <p:spPr bwMode="auto">
          <a:xfrm>
            <a:off x="6085434" y="5436948"/>
            <a:ext cx="3078749" cy="443851"/>
          </a:xfrm>
          <a:prstGeom prst="wedgeRectCallout">
            <a:avLst>
              <a:gd name="adj1" fmla="val -33980"/>
              <a:gd name="adj2" fmla="val -157498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 hangingPunct="1">
              <a:lnSpc>
                <a:spcPct val="115000"/>
              </a:lnSpc>
              <a:spcBef>
                <a:spcPts val="500"/>
              </a:spcBef>
              <a:spcAft>
                <a:spcPts val="1000"/>
              </a:spcAft>
            </a:pPr>
            <a:r>
              <a:rPr lang="en-GB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extra added information</a:t>
            </a:r>
          </a:p>
        </p:txBody>
      </p:sp>
      <p:sp>
        <p:nvSpPr>
          <p:cNvPr id="2" name="Rectangle 1"/>
          <p:cNvSpPr/>
          <p:nvPr/>
        </p:nvSpPr>
        <p:spPr>
          <a:xfrm>
            <a:off x="760687" y="1617810"/>
            <a:ext cx="7570513" cy="1200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Dashes</a:t>
            </a:r>
            <a:r>
              <a:rPr lang="en-GB" sz="2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are commonly used in informal writing. They break up the sentence more than commas or brackets, and therefore draw attention to the extra information.</a:t>
            </a:r>
            <a:endParaRPr lang="en-GB" sz="2400" dirty="0"/>
          </a:p>
        </p:txBody>
      </p:sp>
      <p:sp>
        <p:nvSpPr>
          <p:cNvPr id="3" name="Rectangle 2"/>
          <p:cNvSpPr/>
          <p:nvPr/>
        </p:nvSpPr>
        <p:spPr>
          <a:xfrm>
            <a:off x="963887" y="3408909"/>
            <a:ext cx="75051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i="1" dirty="0">
                <a:latin typeface="+mj-lt"/>
              </a:rPr>
              <a:t>People walked past The Lost Thing without a second glance .</a:t>
            </a:r>
            <a:endParaRPr lang="en-GB" sz="2400" i="1" dirty="0">
              <a:effectLst/>
              <a:latin typeface="+mj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43951" y="4575941"/>
            <a:ext cx="1131326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i="1" dirty="0">
                <a:latin typeface="+mj-lt"/>
              </a:rPr>
              <a:t>People walked past The Lost Thing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—as it clanked and creaked— </a:t>
            </a:r>
            <a:r>
              <a:rPr lang="en-GB" sz="2400" i="1" dirty="0">
                <a:latin typeface="+mj-lt"/>
              </a:rPr>
              <a:t>without a second glance.</a:t>
            </a:r>
            <a:endParaRPr lang="en-GB" sz="2400" i="1" dirty="0">
              <a:effectLst/>
              <a:latin typeface="+mj-lt"/>
            </a:endParaRPr>
          </a:p>
        </p:txBody>
      </p:sp>
      <p:pic>
        <p:nvPicPr>
          <p:cNvPr id="12" name="Picture 2" descr="Image result for the lost thing front cover">
            <a:extLst>
              <a:ext uri="{FF2B5EF4-FFF2-40B4-BE49-F238E27FC236}">
                <a16:creationId xmlns:a16="http://schemas.microsoft.com/office/drawing/2014/main" id="{D99EC8B7-FA92-F94E-8CF8-A1B80FAECA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60118" y="538430"/>
            <a:ext cx="1357630" cy="18288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5D4CBB4-8BC9-9949-89D0-C29B9933BA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231079" y="503760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420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095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2" grpId="0" animBg="1"/>
      <p:bldP spid="23" grpId="0" animBg="1"/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760687" y="777954"/>
            <a:ext cx="24071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 dirty="0"/>
              <a:t>Parenthesis</a:t>
            </a:r>
            <a:endParaRPr lang="en-GB" altLang="en-US" sz="3600" dirty="0"/>
          </a:p>
        </p:txBody>
      </p:sp>
      <p:sp>
        <p:nvSpPr>
          <p:cNvPr id="22" name="AutoShape 75"/>
          <p:cNvSpPr>
            <a:spLocks noChangeArrowheads="1"/>
          </p:cNvSpPr>
          <p:nvPr/>
        </p:nvSpPr>
        <p:spPr bwMode="auto">
          <a:xfrm>
            <a:off x="7138735" y="2737277"/>
            <a:ext cx="3592537" cy="753476"/>
          </a:xfrm>
          <a:prstGeom prst="wedgeRectCallout">
            <a:avLst>
              <a:gd name="adj1" fmla="val 67089"/>
              <a:gd name="adj2" fmla="val 18522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 hangingPunct="1">
              <a:lnSpc>
                <a:spcPct val="115000"/>
              </a:lnSpc>
            </a:pPr>
            <a:r>
              <a:rPr lang="en-GB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Choose some extra information</a:t>
            </a:r>
          </a:p>
          <a:p>
            <a:pPr algn="ctr" hangingPunct="1">
              <a:lnSpc>
                <a:spcPct val="115000"/>
              </a:lnSpc>
            </a:pPr>
            <a:r>
              <a:rPr lang="en-GB" sz="20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about The Lost Thing</a:t>
            </a:r>
            <a:r>
              <a:rPr lang="en-GB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760687" y="1617810"/>
            <a:ext cx="9128380" cy="1200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Dashes</a:t>
            </a:r>
            <a:r>
              <a:rPr lang="en-GB" sz="2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are commonly used in informal writing. They break up the sentence more than commas or brackets, and therefore draw </a:t>
            </a:r>
          </a:p>
          <a:p>
            <a:r>
              <a:rPr lang="en-GB" sz="2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attention to the extra information.</a:t>
            </a:r>
            <a:endParaRPr lang="en-GB" sz="2400" dirty="0"/>
          </a:p>
        </p:txBody>
      </p:sp>
      <p:sp>
        <p:nvSpPr>
          <p:cNvPr id="3" name="Rectangle 2"/>
          <p:cNvSpPr/>
          <p:nvPr/>
        </p:nvSpPr>
        <p:spPr>
          <a:xfrm>
            <a:off x="1628494" y="3148475"/>
            <a:ext cx="50742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i="1" dirty="0">
                <a:latin typeface="+mj-lt"/>
              </a:rPr>
              <a:t>The Lost Thing looked sad as we waited.</a:t>
            </a:r>
            <a:endParaRPr lang="en-GB" sz="2400" i="1" dirty="0">
              <a:effectLst/>
              <a:latin typeface="+mj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14400" y="3712824"/>
            <a:ext cx="3505201" cy="461665"/>
          </a:xfrm>
          <a:prstGeom prst="rect">
            <a:avLst/>
          </a:prstGeom>
          <a:solidFill>
            <a:srgbClr val="F1C8C8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400" b="1" i="1" dirty="0">
                <a:solidFill>
                  <a:srgbClr val="FF0000"/>
                </a:solidFill>
                <a:latin typeface="+mj-lt"/>
              </a:rPr>
              <a:t>getting on my nerves a bit</a:t>
            </a:r>
          </a:p>
        </p:txBody>
      </p:sp>
      <p:sp>
        <p:nvSpPr>
          <p:cNvPr id="12" name="AutoShape 75"/>
          <p:cNvSpPr>
            <a:spLocks noChangeArrowheads="1"/>
          </p:cNvSpPr>
          <p:nvPr/>
        </p:nvSpPr>
        <p:spPr bwMode="auto">
          <a:xfrm>
            <a:off x="8142262" y="3666125"/>
            <a:ext cx="3236938" cy="753476"/>
          </a:xfrm>
          <a:prstGeom prst="wedgeRectCallout">
            <a:avLst>
              <a:gd name="adj1" fmla="val 38922"/>
              <a:gd name="adj2" fmla="val 124147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-GB" sz="20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Add it using </a:t>
            </a:r>
            <a:r>
              <a:rPr lang="en-GB" sz="20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dashes.</a:t>
            </a:r>
            <a:endParaRPr lang="en-GB" sz="2000" dirty="0">
              <a:solidFill>
                <a:srgbClr val="FF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415220" y="4750823"/>
            <a:ext cx="3505201" cy="461665"/>
          </a:xfrm>
          <a:prstGeom prst="rect">
            <a:avLst/>
          </a:prstGeom>
          <a:solidFill>
            <a:srgbClr val="F1C8C8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400" b="1" i="1" dirty="0">
                <a:solidFill>
                  <a:srgbClr val="FF0000"/>
                </a:solidFill>
                <a:latin typeface="+mj-lt"/>
              </a:rPr>
              <a:t>my new best friend</a:t>
            </a:r>
            <a:endParaRPr lang="en-GB" sz="2400" b="1" i="1" dirty="0">
              <a:solidFill>
                <a:srgbClr val="FF0000"/>
              </a:solidFill>
              <a:effectLst/>
              <a:latin typeface="+mj-lt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165599" y="4235764"/>
            <a:ext cx="3505201" cy="461665"/>
          </a:xfrm>
          <a:prstGeom prst="rect">
            <a:avLst/>
          </a:prstGeom>
          <a:solidFill>
            <a:srgbClr val="F1C8C8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b="1" i="1" dirty="0">
                <a:solidFill>
                  <a:srgbClr val="FF0000"/>
                </a:solidFill>
                <a:latin typeface="+mj-lt"/>
              </a:rPr>
              <a:t>whatever on earth it was</a:t>
            </a:r>
            <a:endParaRPr lang="en-GB" sz="2400" b="1" i="1" dirty="0">
              <a:solidFill>
                <a:srgbClr val="FF0000"/>
              </a:solidFill>
              <a:effectLst/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63602" y="5689600"/>
            <a:ext cx="2319866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4">
                    <a:lumMod val="75000"/>
                  </a:schemeClr>
                </a:solidFill>
              </a:rPr>
              <a:t>Possible answer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183468" y="5687766"/>
            <a:ext cx="80690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i="1" dirty="0">
                <a:latin typeface="+mj-lt"/>
              </a:rPr>
              <a:t>The Lost Thing</a:t>
            </a:r>
            <a:r>
              <a:rPr lang="en-GB" sz="2400" i="1" dirty="0">
                <a:solidFill>
                  <a:srgbClr val="70AD47"/>
                </a:solidFill>
                <a:latin typeface="+mj-lt"/>
              </a:rPr>
              <a:t> </a:t>
            </a:r>
            <a:r>
              <a:rPr lang="en-GB" sz="2400" i="1" dirty="0">
                <a:solidFill>
                  <a:srgbClr val="FF0000"/>
                </a:solidFill>
              </a:rPr>
              <a:t>—my new best friend— </a:t>
            </a:r>
            <a:r>
              <a:rPr lang="en-GB" sz="2400" i="1" dirty="0">
                <a:latin typeface="+mj-lt"/>
              </a:rPr>
              <a:t>looked sad as we waited.</a:t>
            </a:r>
            <a:endParaRPr lang="en-GB" sz="2400" i="1" dirty="0">
              <a:effectLst/>
              <a:latin typeface="+mj-lt"/>
            </a:endParaRPr>
          </a:p>
        </p:txBody>
      </p:sp>
      <p:pic>
        <p:nvPicPr>
          <p:cNvPr id="17" name="Picture 2" descr="Image result for the lost thing front cover">
            <a:extLst>
              <a:ext uri="{FF2B5EF4-FFF2-40B4-BE49-F238E27FC236}">
                <a16:creationId xmlns:a16="http://schemas.microsoft.com/office/drawing/2014/main" id="{A6D08EBF-E738-3947-A4E1-C45DCC25FB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60118" y="538430"/>
            <a:ext cx="1357630" cy="18288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57A8065-2E9A-0648-B89B-57768FCB92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447318" y="467009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76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184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2" grpId="0" animBg="1"/>
      <p:bldP spid="3" grpId="0"/>
      <p:bldP spid="4" grpId="0" animBg="1"/>
      <p:bldP spid="12" grpId="0" animBg="1"/>
      <p:bldP spid="14" grpId="0" animBg="1"/>
      <p:bldP spid="15" grpId="0" animBg="1"/>
      <p:bldP spid="5" grpId="0" animBg="1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Image result for the lost thing front cover">
            <a:extLst>
              <a:ext uri="{FF2B5EF4-FFF2-40B4-BE49-F238E27FC236}">
                <a16:creationId xmlns:a16="http://schemas.microsoft.com/office/drawing/2014/main" id="{56704722-DF6C-D443-AEFA-891F4CB186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9581" y="1239597"/>
            <a:ext cx="2932769" cy="39505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824810" y="651282"/>
            <a:ext cx="242446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 dirty="0"/>
              <a:t>Parenthesis</a:t>
            </a:r>
            <a:endParaRPr lang="en-GB" altLang="en-US" sz="3600" dirty="0"/>
          </a:p>
        </p:txBody>
      </p:sp>
      <p:sp>
        <p:nvSpPr>
          <p:cNvPr id="19" name="Rectangle 18"/>
          <p:cNvSpPr/>
          <p:nvPr/>
        </p:nvSpPr>
        <p:spPr>
          <a:xfrm>
            <a:off x="4262274" y="989793"/>
            <a:ext cx="699839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dirty="0"/>
              <a:t>To add parenthesis (extra information) to a sentence, we can use </a:t>
            </a:r>
            <a:r>
              <a:rPr lang="en-GB" sz="2400" b="1" dirty="0"/>
              <a:t>commas, brackets or dashes</a:t>
            </a:r>
            <a:r>
              <a:rPr lang="en-GB" sz="2400" dirty="0"/>
              <a:t>.</a:t>
            </a:r>
          </a:p>
          <a:p>
            <a:pPr>
              <a:spcAft>
                <a:spcPts val="0"/>
              </a:spcAft>
            </a:pPr>
            <a:r>
              <a:rPr lang="en-GB" sz="2400" dirty="0"/>
              <a:t>Each indicates that we are telling the reader something extra!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602051" y="2829170"/>
            <a:ext cx="45039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The Lost Thing is often on my mind.</a:t>
            </a:r>
            <a:endParaRPr lang="en-GB" sz="2400" i="1" dirty="0">
              <a:latin typeface="+mj-lt"/>
            </a:endParaRPr>
          </a:p>
        </p:txBody>
      </p:sp>
      <p:sp>
        <p:nvSpPr>
          <p:cNvPr id="14" name="Arrow: Left 13"/>
          <p:cNvSpPr/>
          <p:nvPr/>
        </p:nvSpPr>
        <p:spPr>
          <a:xfrm rot="7705988">
            <a:off x="11824897" y="255307"/>
            <a:ext cx="331480" cy="251073"/>
          </a:xfrm>
          <a:prstGeom prst="lef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515765" y="5548291"/>
            <a:ext cx="11083567" cy="40011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000" dirty="0"/>
              <a:t>When using parenthesis, it’s your choice how much attention you want to draw to the extra information.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554767" y="3344681"/>
            <a:ext cx="826251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The Lost Thing</a:t>
            </a:r>
            <a:r>
              <a:rPr lang="en-GB" sz="2400" b="1" i="1" dirty="0">
                <a:solidFill>
                  <a:srgbClr val="70AD47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though I’ve not seen it since, </a:t>
            </a:r>
            <a:r>
              <a:rPr lang="en-GB" sz="2400" i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is often on my mind. </a:t>
            </a:r>
            <a:endParaRPr lang="en-GB" sz="2400" i="1" dirty="0">
              <a:latin typeface="+mj-lt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630211" y="3914037"/>
            <a:ext cx="827293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The Lost Thing 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GB" sz="2400" b="1" i="1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my forever friend) </a:t>
            </a:r>
            <a:r>
              <a:rPr lang="en-GB" sz="2400" i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is often on my mind.</a:t>
            </a:r>
            <a:endParaRPr lang="en-GB" sz="2400" i="1" dirty="0">
              <a:latin typeface="+mj-lt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582350" y="4445778"/>
            <a:ext cx="79136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The Lost Thing </a:t>
            </a:r>
            <a:r>
              <a:rPr lang="en-GB" sz="2400" i="1" dirty="0">
                <a:solidFill>
                  <a:srgbClr val="FF0000"/>
                </a:solidFill>
              </a:rPr>
              <a:t>—that weird red teapot—</a:t>
            </a:r>
            <a:r>
              <a:rPr lang="en-GB" sz="2400" i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is often on my mind. </a:t>
            </a:r>
            <a:endParaRPr lang="en-GB" sz="2400" i="1" dirty="0">
              <a:latin typeface="+mj-lt"/>
            </a:endParaRPr>
          </a:p>
        </p:txBody>
      </p:sp>
      <p:sp>
        <p:nvSpPr>
          <p:cNvPr id="23" name="AutoShape 76"/>
          <p:cNvSpPr>
            <a:spLocks noChangeArrowheads="1"/>
          </p:cNvSpPr>
          <p:nvPr/>
        </p:nvSpPr>
        <p:spPr bwMode="auto">
          <a:xfrm>
            <a:off x="7469432" y="2115420"/>
            <a:ext cx="2370665" cy="999066"/>
          </a:xfrm>
          <a:prstGeom prst="wedgeRectCallout">
            <a:avLst>
              <a:gd name="adj1" fmla="val -63353"/>
              <a:gd name="adj2" fmla="val 78281"/>
            </a:avLst>
          </a:prstGeom>
          <a:solidFill>
            <a:schemeClr val="accent6">
              <a:lumMod val="40000"/>
              <a:lumOff val="60000"/>
            </a:schemeClr>
          </a:solidFill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 hangingPunct="1">
              <a:lnSpc>
                <a:spcPct val="115000"/>
              </a:lnSpc>
              <a:spcBef>
                <a:spcPts val="500"/>
              </a:spcBef>
              <a:spcAft>
                <a:spcPts val="1000"/>
              </a:spcAft>
            </a:pPr>
            <a:r>
              <a:rPr lang="en-GB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Not drawing much attention to the extra informatio</a:t>
            </a: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GB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AutoShape 76"/>
          <p:cNvSpPr>
            <a:spLocks noChangeArrowheads="1"/>
          </p:cNvSpPr>
          <p:nvPr/>
        </p:nvSpPr>
        <p:spPr bwMode="auto">
          <a:xfrm>
            <a:off x="9306758" y="3263915"/>
            <a:ext cx="1777998" cy="903210"/>
          </a:xfrm>
          <a:prstGeom prst="wedgeRectCallout">
            <a:avLst>
              <a:gd name="adj1" fmla="val -132639"/>
              <a:gd name="adj2" fmla="val 42840"/>
            </a:avLst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 hangingPunct="1">
              <a:lnSpc>
                <a:spcPct val="115000"/>
              </a:lnSpc>
              <a:spcBef>
                <a:spcPts val="500"/>
              </a:spcBef>
              <a:spcAft>
                <a:spcPts val="1000"/>
              </a:spcAft>
            </a:pPr>
            <a:r>
              <a:rPr lang="en-GB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Drawing more attention to it</a:t>
            </a:r>
          </a:p>
        </p:txBody>
      </p:sp>
      <p:sp>
        <p:nvSpPr>
          <p:cNvPr id="25" name="AutoShape 76"/>
          <p:cNvSpPr>
            <a:spLocks noChangeArrowheads="1"/>
          </p:cNvSpPr>
          <p:nvPr/>
        </p:nvSpPr>
        <p:spPr bwMode="auto">
          <a:xfrm>
            <a:off x="3405881" y="2919021"/>
            <a:ext cx="1811866" cy="1185332"/>
          </a:xfrm>
          <a:prstGeom prst="wedgeRectCallout">
            <a:avLst>
              <a:gd name="adj1" fmla="val 98363"/>
              <a:gd name="adj2" fmla="val 86406"/>
            </a:avLst>
          </a:prstGeom>
          <a:solidFill>
            <a:srgbClr val="F1C8C8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 hangingPunct="1">
              <a:lnSpc>
                <a:spcPct val="115000"/>
              </a:lnSpc>
              <a:spcBef>
                <a:spcPts val="500"/>
              </a:spcBef>
              <a:spcAft>
                <a:spcPts val="1000"/>
              </a:spcAft>
            </a:pPr>
            <a:r>
              <a:rPr lang="en-GB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Drawing lots of attention to the extra information </a:t>
            </a:r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B4E0A1A-F241-D74F-B34C-248BB89180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786532" y="4773898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0E098BA-720E-DC4A-A0E7-A0510AE88D2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382957" y="4798909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B2BFE25-2F79-CE4A-9FEA-38442539BFC0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248364" y="478379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562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19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1170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638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3" grpId="0"/>
      <p:bldP spid="20" grpId="0" animBg="1"/>
      <p:bldP spid="16" grpId="0"/>
      <p:bldP spid="21" grpId="0"/>
      <p:bldP spid="22" grpId="0"/>
      <p:bldP spid="23" grpId="0" animBg="1"/>
      <p:bldP spid="24" grpId="0" animBg="1"/>
      <p:bldP spid="2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BC9EFE1-D8CB-4668-9980-DB108327A79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5" y="0"/>
            <a:ext cx="6271569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CBAE1BD-B8E4-4029-8AA2-C77E4FED986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Freeform 49">
            <a:extLst>
              <a:ext uri="{FF2B5EF4-FFF2-40B4-BE49-F238E27FC236}">
                <a16:creationId xmlns:a16="http://schemas.microsoft.com/office/drawing/2014/main" id="{77DA6D33-2D62-458C-BF5D-DBF612FD557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590635"/>
            <a:ext cx="5478085" cy="6276841"/>
          </a:xfrm>
          <a:custGeom>
            <a:avLst/>
            <a:gdLst>
              <a:gd name="connsiteX0" fmla="*/ 2178155 w 5478085"/>
              <a:gd name="connsiteY0" fmla="*/ 0 h 6276841"/>
              <a:gd name="connsiteX1" fmla="*/ 5478085 w 5478085"/>
              <a:gd name="connsiteY1" fmla="*/ 3299930 h 6276841"/>
              <a:gd name="connsiteX2" fmla="*/ 3751098 w 5478085"/>
              <a:gd name="connsiteY2" fmla="*/ 6201577 h 6276841"/>
              <a:gd name="connsiteX3" fmla="*/ 3594858 w 5478085"/>
              <a:gd name="connsiteY3" fmla="*/ 6276841 h 6276841"/>
              <a:gd name="connsiteX4" fmla="*/ 761453 w 5478085"/>
              <a:gd name="connsiteY4" fmla="*/ 6276841 h 6276841"/>
              <a:gd name="connsiteX5" fmla="*/ 605213 w 5478085"/>
              <a:gd name="connsiteY5" fmla="*/ 6201577 h 6276841"/>
              <a:gd name="connsiteX6" fmla="*/ 79093 w 5478085"/>
              <a:gd name="connsiteY6" fmla="*/ 5846317 h 6276841"/>
              <a:gd name="connsiteX7" fmla="*/ 0 w 5478085"/>
              <a:gd name="connsiteY7" fmla="*/ 5774432 h 6276841"/>
              <a:gd name="connsiteX8" fmla="*/ 0 w 5478085"/>
              <a:gd name="connsiteY8" fmla="*/ 825429 h 6276841"/>
              <a:gd name="connsiteX9" fmla="*/ 79093 w 5478085"/>
              <a:gd name="connsiteY9" fmla="*/ 753544 h 6276841"/>
              <a:gd name="connsiteX10" fmla="*/ 2178155 w 5478085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78085" h="6276841">
                <a:moveTo>
                  <a:pt x="2178155" y="0"/>
                </a:moveTo>
                <a:cubicBezTo>
                  <a:pt x="4000656" y="0"/>
                  <a:pt x="5478085" y="1477429"/>
                  <a:pt x="5478085" y="3299930"/>
                </a:cubicBezTo>
                <a:cubicBezTo>
                  <a:pt x="5478085" y="4552900"/>
                  <a:pt x="4779769" y="5642769"/>
                  <a:pt x="3751098" y="6201577"/>
                </a:cubicBezTo>
                <a:lnTo>
                  <a:pt x="3594858" y="6276841"/>
                </a:lnTo>
                <a:lnTo>
                  <a:pt x="761453" y="6276841"/>
                </a:lnTo>
                <a:lnTo>
                  <a:pt x="605213" y="6201577"/>
                </a:lnTo>
                <a:cubicBezTo>
                  <a:pt x="418182" y="6099975"/>
                  <a:pt x="242071" y="5980818"/>
                  <a:pt x="79093" y="5846317"/>
                </a:cubicBezTo>
                <a:lnTo>
                  <a:pt x="0" y="5774432"/>
                </a:lnTo>
                <a:lnTo>
                  <a:pt x="0" y="825429"/>
                </a:lnTo>
                <a:lnTo>
                  <a:pt x="79093" y="753544"/>
                </a:lnTo>
                <a:cubicBezTo>
                  <a:pt x="649516" y="282789"/>
                  <a:pt x="1380811" y="0"/>
                  <a:pt x="2178155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accent3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2" descr="Image result for the lost thing front cover">
            <a:extLst>
              <a:ext uri="{FF2B5EF4-FFF2-40B4-BE49-F238E27FC236}">
                <a16:creationId xmlns:a16="http://schemas.microsoft.com/office/drawing/2014/main" id="{66E2C1F6-E966-D540-9DF1-725B1AE309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hq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" y="770037"/>
            <a:ext cx="5298683" cy="6097438"/>
          </a:xfrm>
          <a:custGeom>
            <a:avLst/>
            <a:gdLst>
              <a:gd name="connsiteX0" fmla="*/ 2178155 w 5298683"/>
              <a:gd name="connsiteY0" fmla="*/ 0 h 6097438"/>
              <a:gd name="connsiteX1" fmla="*/ 5298683 w 5298683"/>
              <a:gd name="connsiteY1" fmla="*/ 3120527 h 6097438"/>
              <a:gd name="connsiteX2" fmla="*/ 3392805 w 5298683"/>
              <a:gd name="connsiteY2" fmla="*/ 5995828 h 6097438"/>
              <a:gd name="connsiteX3" fmla="*/ 3115184 w 5298683"/>
              <a:gd name="connsiteY3" fmla="*/ 6097438 h 6097438"/>
              <a:gd name="connsiteX4" fmla="*/ 1241127 w 5298683"/>
              <a:gd name="connsiteY4" fmla="*/ 6097438 h 6097438"/>
              <a:gd name="connsiteX5" fmla="*/ 963506 w 5298683"/>
              <a:gd name="connsiteY5" fmla="*/ 5995828 h 6097438"/>
              <a:gd name="connsiteX6" fmla="*/ 193210 w 5298683"/>
              <a:gd name="connsiteY6" fmla="*/ 5528477 h 6097438"/>
              <a:gd name="connsiteX7" fmla="*/ 0 w 5298683"/>
              <a:gd name="connsiteY7" fmla="*/ 5352876 h 6097438"/>
              <a:gd name="connsiteX8" fmla="*/ 0 w 5298683"/>
              <a:gd name="connsiteY8" fmla="*/ 888178 h 6097438"/>
              <a:gd name="connsiteX9" fmla="*/ 193210 w 5298683"/>
              <a:gd name="connsiteY9" fmla="*/ 712577 h 6097438"/>
              <a:gd name="connsiteX10" fmla="*/ 2178155 w 5298683"/>
              <a:gd name="connsiteY10" fmla="*/ 0 h 6097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298683" h="6097438">
                <a:moveTo>
                  <a:pt x="2178155" y="0"/>
                </a:moveTo>
                <a:cubicBezTo>
                  <a:pt x="3901575" y="0"/>
                  <a:pt x="5298683" y="1397108"/>
                  <a:pt x="5298683" y="3120527"/>
                </a:cubicBezTo>
                <a:cubicBezTo>
                  <a:pt x="5298683" y="4413092"/>
                  <a:pt x="4512810" y="5522106"/>
                  <a:pt x="3392805" y="5995828"/>
                </a:cubicBezTo>
                <a:lnTo>
                  <a:pt x="3115184" y="6097438"/>
                </a:lnTo>
                <a:lnTo>
                  <a:pt x="1241127" y="6097438"/>
                </a:lnTo>
                <a:lnTo>
                  <a:pt x="963506" y="5995828"/>
                </a:lnTo>
                <a:cubicBezTo>
                  <a:pt x="683504" y="5877397"/>
                  <a:pt x="424387" y="5719261"/>
                  <a:pt x="193210" y="5528477"/>
                </a:cubicBezTo>
                <a:lnTo>
                  <a:pt x="0" y="5352876"/>
                </a:lnTo>
                <a:lnTo>
                  <a:pt x="0" y="888178"/>
                </a:lnTo>
                <a:lnTo>
                  <a:pt x="193210" y="712577"/>
                </a:lnTo>
                <a:cubicBezTo>
                  <a:pt x="732621" y="267415"/>
                  <a:pt x="1424159" y="0"/>
                  <a:pt x="2178155" y="0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3381" y="1412515"/>
            <a:ext cx="4315447" cy="1188000"/>
          </a:xfrm>
          <a:prstGeom prst="rect">
            <a:avLst/>
          </a:prstGeom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7148945" y="2362579"/>
            <a:ext cx="4742000" cy="27329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Explore more Hamilton Trust Learning Materials at </a:t>
            </a:r>
            <a:r>
              <a:rPr lang="en-GB" dirty="0" smtClean="0">
                <a:hlinkClick r:id="rId6"/>
              </a:rPr>
              <a:t>https://wrht.org.uk/hamilton</a:t>
            </a:r>
            <a:r>
              <a:rPr lang="en-GB" dirty="0" smtClean="0">
                <a:hlinkClick r:id="rId7"/>
              </a:rPr>
              <a:t>/</a:t>
            </a:r>
            <a:r>
              <a:rPr lang="en-GB" dirty="0" smtClean="0"/>
              <a:t> 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425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1300</TotalTime>
  <Words>803</Words>
  <Application>Microsoft Office PowerPoint</Application>
  <PresentationFormat>Widescreen</PresentationFormat>
  <Paragraphs>101</Paragraphs>
  <Slides>11</Slides>
  <Notes>11</Notes>
  <HiddenSlides>0</HiddenSlides>
  <MMClips>13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Office Theme</vt:lpstr>
      <vt:lpstr>The Lost Thing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Lost Thing</dc:title>
  <dc:creator>Microsoft Office User</dc:creator>
  <cp:lastModifiedBy>StroverP</cp:lastModifiedBy>
  <cp:revision>13</cp:revision>
  <dcterms:created xsi:type="dcterms:W3CDTF">2019-02-12T18:17:18Z</dcterms:created>
  <dcterms:modified xsi:type="dcterms:W3CDTF">2020-06-01T10:10:22Z</dcterms:modified>
</cp:coreProperties>
</file>