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60" r:id="rId5"/>
    <p:sldId id="259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97C6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3" d="100"/>
          <a:sy n="73" d="100"/>
        </p:scale>
        <p:origin x="58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7/14/2020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7/14/2020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7/14/2020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7/14/2020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7/14/2020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8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7/14/2020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embed/tAftJ26Su_4?feature=oembed" TargetMode="External"/><Relationship Id="rId5" Type="http://schemas.openxmlformats.org/officeDocument/2006/relationships/image" Target="../media/image7.jpe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6D286B-914D-496F-BA6B-EC7AF7EAB28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>
                <a:latin typeface="Abadi" panose="020B0604020104020204" pitchFamily="34" charset="0"/>
              </a:rPr>
              <a:t>Dangers of  Deforestation</a:t>
            </a:r>
            <a:br>
              <a:rPr lang="en-US" dirty="0">
                <a:latin typeface="Abadi" panose="020B0604020104020204" pitchFamily="34" charset="0"/>
              </a:rPr>
            </a:br>
            <a:endParaRPr lang="en-GB" dirty="0">
              <a:latin typeface="Abadi" panose="020B0604020104020204" pitchFamily="34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9DA55A8-AF1D-4F23-81A3-581DDA13987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>
                <a:latin typeface="Abadi" panose="020B0604020104020204" pitchFamily="34" charset="0"/>
              </a:rPr>
              <a:t>By GABRIY’EL </a:t>
            </a:r>
            <a:r>
              <a:rPr lang="en-US" dirty="0">
                <a:latin typeface="Abadi" panose="020B0604020104020204" pitchFamily="34" charset="0"/>
                <a:sym typeface="Wingdings" panose="05000000000000000000" pitchFamily="2" charset="2"/>
              </a:rPr>
              <a:t>  .</a:t>
            </a:r>
            <a:endParaRPr lang="en-GB" dirty="0">
              <a:latin typeface="Abadi" panose="020B0604020104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104330A-A4F0-43E4-88F5-1FCA1D42F2F5}"/>
              </a:ext>
            </a:extLst>
          </p:cNvPr>
          <p:cNvSpPr/>
          <p:nvPr/>
        </p:nvSpPr>
        <p:spPr>
          <a:xfrm>
            <a:off x="476216" y="2771856"/>
            <a:ext cx="1017767" cy="2846567"/>
          </a:xfrm>
          <a:prstGeom prst="rect">
            <a:avLst/>
          </a:prstGeom>
          <a:solidFill>
            <a:srgbClr val="797C6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C00000"/>
              </a:solidFill>
            </a:endParaRPr>
          </a:p>
        </p:txBody>
      </p:sp>
      <p:sp>
        <p:nvSpPr>
          <p:cNvPr id="5" name="Cloud 4">
            <a:extLst>
              <a:ext uri="{FF2B5EF4-FFF2-40B4-BE49-F238E27FC236}">
                <a16:creationId xmlns:a16="http://schemas.microsoft.com/office/drawing/2014/main" id="{07907FEE-A963-4811-BF7C-312FA52EF47F}"/>
              </a:ext>
            </a:extLst>
          </p:cNvPr>
          <p:cNvSpPr/>
          <p:nvPr/>
        </p:nvSpPr>
        <p:spPr>
          <a:xfrm>
            <a:off x="580445" y="930305"/>
            <a:ext cx="1844703" cy="1800967"/>
          </a:xfrm>
          <a:prstGeom prst="cloud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Cloud 5">
            <a:extLst>
              <a:ext uri="{FF2B5EF4-FFF2-40B4-BE49-F238E27FC236}">
                <a16:creationId xmlns:a16="http://schemas.microsoft.com/office/drawing/2014/main" id="{01864BB3-DC69-4AB0-A41A-A0E78540F473}"/>
              </a:ext>
            </a:extLst>
          </p:cNvPr>
          <p:cNvSpPr/>
          <p:nvPr/>
        </p:nvSpPr>
        <p:spPr>
          <a:xfrm>
            <a:off x="-389612" y="889721"/>
            <a:ext cx="2814760" cy="2107093"/>
          </a:xfrm>
          <a:prstGeom prst="cloud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Arrow: Left 6">
            <a:extLst>
              <a:ext uri="{FF2B5EF4-FFF2-40B4-BE49-F238E27FC236}">
                <a16:creationId xmlns:a16="http://schemas.microsoft.com/office/drawing/2014/main" id="{91FBDACD-48FA-4F39-8C15-DF76E00544F5}"/>
              </a:ext>
            </a:extLst>
          </p:cNvPr>
          <p:cNvSpPr/>
          <p:nvPr/>
        </p:nvSpPr>
        <p:spPr>
          <a:xfrm>
            <a:off x="1570383" y="3213235"/>
            <a:ext cx="1709530" cy="1007827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599451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0000"/>
                <a:lumMod val="110000"/>
              </a:schemeClr>
            </a:gs>
            <a:gs pos="100000">
              <a:schemeClr val="bg1">
                <a:shade val="64000"/>
                <a:lumMod val="8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9903F35F-971C-455E-A8E1-D6B34D9EC57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66800" y="-9523"/>
            <a:ext cx="10058400" cy="6867522"/>
          </a:xfrm>
          <a:custGeom>
            <a:avLst/>
            <a:gdLst>
              <a:gd name="connsiteX0" fmla="*/ 1263465 w 10058400"/>
              <a:gd name="connsiteY0" fmla="*/ 0 h 6867522"/>
              <a:gd name="connsiteX1" fmla="*/ 8794935 w 10058400"/>
              <a:gd name="connsiteY1" fmla="*/ 0 h 6867522"/>
              <a:gd name="connsiteX2" fmla="*/ 8909975 w 10058400"/>
              <a:gd name="connsiteY2" fmla="*/ 132807 h 6867522"/>
              <a:gd name="connsiteX3" fmla="*/ 10058400 w 10058400"/>
              <a:gd name="connsiteY3" fmla="*/ 3331845 h 6867522"/>
              <a:gd name="connsiteX4" fmla="*/ 8751905 w 10058400"/>
              <a:gd name="connsiteY4" fmla="*/ 6713366 h 6867522"/>
              <a:gd name="connsiteX5" fmla="*/ 8604930 w 10058400"/>
              <a:gd name="connsiteY5" fmla="*/ 6867522 h 6867522"/>
              <a:gd name="connsiteX6" fmla="*/ 1453470 w 10058400"/>
              <a:gd name="connsiteY6" fmla="*/ 6867522 h 6867522"/>
              <a:gd name="connsiteX7" fmla="*/ 1306495 w 10058400"/>
              <a:gd name="connsiteY7" fmla="*/ 6713366 h 6867522"/>
              <a:gd name="connsiteX8" fmla="*/ 0 w 10058400"/>
              <a:gd name="connsiteY8" fmla="*/ 3331845 h 6867522"/>
              <a:gd name="connsiteX9" fmla="*/ 1148425 w 10058400"/>
              <a:gd name="connsiteY9" fmla="*/ 132807 h 68675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0058400" h="6867522">
                <a:moveTo>
                  <a:pt x="1263465" y="0"/>
                </a:moveTo>
                <a:lnTo>
                  <a:pt x="8794935" y="0"/>
                </a:lnTo>
                <a:lnTo>
                  <a:pt x="8909975" y="132807"/>
                </a:lnTo>
                <a:cubicBezTo>
                  <a:pt x="9627420" y="1002149"/>
                  <a:pt x="10058400" y="2116667"/>
                  <a:pt x="10058400" y="3331845"/>
                </a:cubicBezTo>
                <a:cubicBezTo>
                  <a:pt x="10058400" y="4633822"/>
                  <a:pt x="9563653" y="5820244"/>
                  <a:pt x="8751905" y="6713366"/>
                </a:cubicBezTo>
                <a:lnTo>
                  <a:pt x="8604930" y="6867522"/>
                </a:lnTo>
                <a:lnTo>
                  <a:pt x="1453470" y="6867522"/>
                </a:lnTo>
                <a:lnTo>
                  <a:pt x="1306495" y="6713366"/>
                </a:lnTo>
                <a:cubicBezTo>
                  <a:pt x="494747" y="5820244"/>
                  <a:pt x="0" y="4633822"/>
                  <a:pt x="0" y="3331845"/>
                </a:cubicBezTo>
                <a:cubicBezTo>
                  <a:pt x="0" y="2116667"/>
                  <a:pt x="430980" y="1002149"/>
                  <a:pt x="1148425" y="13280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FA62AE0B-31FB-41D5-A233-3C6DCDF2EA8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4A0F0EDD-0C18-4DC7-A0B1-4EF2CE9EF65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096000" y="1253067"/>
            <a:ext cx="0" cy="4210755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>
            <a:extLst>
              <a:ext uri="{FF2B5EF4-FFF2-40B4-BE49-F238E27FC236}">
                <a16:creationId xmlns:a16="http://schemas.microsoft.com/office/drawing/2014/main" id="{AB363BE6-0BDC-48F3-89B8-45CBA3F4189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89239" y="2240796"/>
            <a:ext cx="3545894" cy="2366884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E969CBB5-F667-48D3-992E-F5EB487D96B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56866" y="2272152"/>
            <a:ext cx="3545894" cy="231369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A7E70CA-3577-4E4D-A817-3DE8CD13CC9E}"/>
              </a:ext>
            </a:extLst>
          </p:cNvPr>
          <p:cNvSpPr txBox="1"/>
          <p:nvPr/>
        </p:nvSpPr>
        <p:spPr>
          <a:xfrm>
            <a:off x="2496710" y="1971923"/>
            <a:ext cx="34384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See this it’s Pretty right?</a:t>
            </a:r>
            <a:endParaRPr lang="en-GB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7438BC1-E83D-4C07-B894-B74A76644294}"/>
              </a:ext>
            </a:extLst>
          </p:cNvPr>
          <p:cNvSpPr txBox="1"/>
          <p:nvPr/>
        </p:nvSpPr>
        <p:spPr>
          <a:xfrm>
            <a:off x="6095989" y="2051437"/>
            <a:ext cx="3867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You know these are both the Amazon!</a:t>
            </a:r>
            <a:endParaRPr lang="en-GB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D28B6FA-3667-4EA8-A253-F9A59EFD5971}"/>
              </a:ext>
            </a:extLst>
          </p:cNvPr>
          <p:cNvSpPr txBox="1"/>
          <p:nvPr/>
        </p:nvSpPr>
        <p:spPr>
          <a:xfrm>
            <a:off x="6491244" y="1067477"/>
            <a:ext cx="30771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+mj-lt"/>
              </a:rPr>
              <a:t>After </a:t>
            </a:r>
            <a:r>
              <a:rPr lang="en-US" dirty="0">
                <a:latin typeface="+mj-lt"/>
                <a:sym typeface="Wingdings" panose="05000000000000000000" pitchFamily="2" charset="2"/>
              </a:rPr>
              <a:t></a:t>
            </a:r>
            <a:endParaRPr lang="en-GB" dirty="0">
              <a:latin typeface="+mj-lt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64B2B3E-14A8-4963-B07F-C0220A1A32C8}"/>
              </a:ext>
            </a:extLst>
          </p:cNvPr>
          <p:cNvSpPr txBox="1"/>
          <p:nvPr/>
        </p:nvSpPr>
        <p:spPr>
          <a:xfrm>
            <a:off x="2894275" y="1101659"/>
            <a:ext cx="29022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Before </a:t>
            </a:r>
            <a:r>
              <a:rPr lang="en-US" dirty="0">
                <a:sym typeface="Wingdings" panose="05000000000000000000" pitchFamily="2" charset="2"/>
              </a:rPr>
              <a:t></a:t>
            </a:r>
            <a:endParaRPr lang="en-GB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2888779-337E-432B-9D92-67CF2C5E0F2D}"/>
              </a:ext>
            </a:extLst>
          </p:cNvPr>
          <p:cNvSpPr/>
          <p:nvPr/>
        </p:nvSpPr>
        <p:spPr>
          <a:xfrm>
            <a:off x="2568633" y="5295207"/>
            <a:ext cx="133003" cy="432262"/>
          </a:xfrm>
          <a:prstGeom prst="rect">
            <a:avLst/>
          </a:prstGeom>
          <a:solidFill>
            <a:srgbClr val="797C6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7" name="Cloud 16">
            <a:extLst>
              <a:ext uri="{FF2B5EF4-FFF2-40B4-BE49-F238E27FC236}">
                <a16:creationId xmlns:a16="http://schemas.microsoft.com/office/drawing/2014/main" id="{D55B0742-A372-4CFE-9EF8-78FF2F5F8318}"/>
              </a:ext>
            </a:extLst>
          </p:cNvPr>
          <p:cNvSpPr/>
          <p:nvPr/>
        </p:nvSpPr>
        <p:spPr>
          <a:xfrm>
            <a:off x="2407768" y="4962697"/>
            <a:ext cx="486487" cy="332509"/>
          </a:xfrm>
          <a:prstGeom prst="cloud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57019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0000"/>
                <a:lumMod val="110000"/>
              </a:schemeClr>
            </a:gs>
            <a:gs pos="100000">
              <a:schemeClr val="bg1">
                <a:shade val="64000"/>
                <a:lumMod val="8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: Shape 6">
            <a:extLst>
              <a:ext uri="{FF2B5EF4-FFF2-40B4-BE49-F238E27FC236}">
                <a16:creationId xmlns:a16="http://schemas.microsoft.com/office/drawing/2014/main" id="{DDDE267B-E820-4910-868D-BA40CFB936D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66800" y="-9523"/>
            <a:ext cx="10058400" cy="6867522"/>
          </a:xfrm>
          <a:custGeom>
            <a:avLst/>
            <a:gdLst>
              <a:gd name="connsiteX0" fmla="*/ 1263465 w 10058400"/>
              <a:gd name="connsiteY0" fmla="*/ 0 h 6867522"/>
              <a:gd name="connsiteX1" fmla="*/ 8794935 w 10058400"/>
              <a:gd name="connsiteY1" fmla="*/ 0 h 6867522"/>
              <a:gd name="connsiteX2" fmla="*/ 8909975 w 10058400"/>
              <a:gd name="connsiteY2" fmla="*/ 132807 h 6867522"/>
              <a:gd name="connsiteX3" fmla="*/ 10058400 w 10058400"/>
              <a:gd name="connsiteY3" fmla="*/ 3331845 h 6867522"/>
              <a:gd name="connsiteX4" fmla="*/ 8751905 w 10058400"/>
              <a:gd name="connsiteY4" fmla="*/ 6713366 h 6867522"/>
              <a:gd name="connsiteX5" fmla="*/ 8604930 w 10058400"/>
              <a:gd name="connsiteY5" fmla="*/ 6867522 h 6867522"/>
              <a:gd name="connsiteX6" fmla="*/ 1453470 w 10058400"/>
              <a:gd name="connsiteY6" fmla="*/ 6867522 h 6867522"/>
              <a:gd name="connsiteX7" fmla="*/ 1306495 w 10058400"/>
              <a:gd name="connsiteY7" fmla="*/ 6713366 h 6867522"/>
              <a:gd name="connsiteX8" fmla="*/ 0 w 10058400"/>
              <a:gd name="connsiteY8" fmla="*/ 3331845 h 6867522"/>
              <a:gd name="connsiteX9" fmla="*/ 1148425 w 10058400"/>
              <a:gd name="connsiteY9" fmla="*/ 132807 h 68675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0058400" h="6867522">
                <a:moveTo>
                  <a:pt x="1263465" y="0"/>
                </a:moveTo>
                <a:lnTo>
                  <a:pt x="8794935" y="0"/>
                </a:lnTo>
                <a:lnTo>
                  <a:pt x="8909975" y="132807"/>
                </a:lnTo>
                <a:cubicBezTo>
                  <a:pt x="9627420" y="1002149"/>
                  <a:pt x="10058400" y="2116667"/>
                  <a:pt x="10058400" y="3331845"/>
                </a:cubicBezTo>
                <a:cubicBezTo>
                  <a:pt x="10058400" y="4633822"/>
                  <a:pt x="9563653" y="5820244"/>
                  <a:pt x="8751905" y="6713366"/>
                </a:cubicBezTo>
                <a:lnTo>
                  <a:pt x="8604930" y="6867522"/>
                </a:lnTo>
                <a:lnTo>
                  <a:pt x="1453470" y="6867522"/>
                </a:lnTo>
                <a:lnTo>
                  <a:pt x="1306495" y="6713366"/>
                </a:lnTo>
                <a:cubicBezTo>
                  <a:pt x="494747" y="5820244"/>
                  <a:pt x="0" y="4633822"/>
                  <a:pt x="0" y="3331845"/>
                </a:cubicBezTo>
                <a:cubicBezTo>
                  <a:pt x="0" y="2116667"/>
                  <a:pt x="430980" y="1002149"/>
                  <a:pt x="1148425" y="13280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F3E25D7-C2F8-445D-AA42-C1163028DA6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Picture 1" descr="A screenshot of a cell phone&#10;&#10;Description automatically generated">
            <a:extLst>
              <a:ext uri="{FF2B5EF4-FFF2-40B4-BE49-F238E27FC236}">
                <a16:creationId xmlns:a16="http://schemas.microsoft.com/office/drawing/2014/main" id="{A5015F5C-D5AA-4A45-9691-94DBD8080E4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89440" y="292153"/>
            <a:ext cx="6557432" cy="5427648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30525B4-C5BC-40CB-882C-0D9001AAFECE}"/>
              </a:ext>
            </a:extLst>
          </p:cNvPr>
          <p:cNvSpPr txBox="1"/>
          <p:nvPr/>
        </p:nvSpPr>
        <p:spPr>
          <a:xfrm>
            <a:off x="3307743" y="5565913"/>
            <a:ext cx="51206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.</a:t>
            </a:r>
            <a:endParaRPr lang="en-GB" sz="14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9C31D71-2F77-4A7B-B7F5-8C5A07EDB98B}"/>
              </a:ext>
            </a:extLst>
          </p:cNvPr>
          <p:cNvSpPr txBox="1"/>
          <p:nvPr/>
        </p:nvSpPr>
        <p:spPr>
          <a:xfrm>
            <a:off x="955964" y="2152996"/>
            <a:ext cx="433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endParaRPr lang="en-GB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8" name="Online Media 7" title="Footage captures Amazon rainforest Awa tribe under threat from loggers">
            <a:hlinkClick r:id="" action="ppaction://media"/>
            <a:extLst>
              <a:ext uri="{FF2B5EF4-FFF2-40B4-BE49-F238E27FC236}">
                <a16:creationId xmlns:a16="http://schemas.microsoft.com/office/drawing/2014/main" id="{52CC2504-7858-4213-BD4A-F54A3D036ED5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5"/>
          <a:stretch>
            <a:fillRect/>
          </a:stretch>
        </p:blipFill>
        <p:spPr>
          <a:xfrm>
            <a:off x="1279096" y="2947272"/>
            <a:ext cx="3951650" cy="222280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1F0E9436-F578-42F1-943E-04E2D74919E4}"/>
              </a:ext>
            </a:extLst>
          </p:cNvPr>
          <p:cNvSpPr txBox="1"/>
          <p:nvPr/>
        </p:nvSpPr>
        <p:spPr>
          <a:xfrm>
            <a:off x="1845425" y="5565913"/>
            <a:ext cx="36077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Here’s a clip!</a:t>
            </a:r>
            <a:endParaRPr lang="en-GB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D21A7CCF-7636-485C-AF6D-0B50C9C1644A}"/>
              </a:ext>
            </a:extLst>
          </p:cNvPr>
          <p:cNvSpPr txBox="1"/>
          <p:nvPr/>
        </p:nvSpPr>
        <p:spPr>
          <a:xfrm>
            <a:off x="7913716" y="2799327"/>
            <a:ext cx="9559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along</a:t>
            </a:r>
            <a:endParaRPr lang="en-GB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BBFC2EE2-6736-4227-92CF-61B8B7993FAA}"/>
              </a:ext>
            </a:extLst>
          </p:cNvPr>
          <p:cNvSpPr txBox="1"/>
          <p:nvPr/>
        </p:nvSpPr>
        <p:spPr>
          <a:xfrm>
            <a:off x="1587731" y="1429789"/>
            <a:ext cx="369843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It causes some of the Indigenous tribes to find new homes and that’s not easy</a:t>
            </a:r>
          </a:p>
          <a:p>
            <a:r>
              <a:rPr lang="en-US"/>
              <a:t>🔎🏠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6699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8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1D34232-9107-40CB-897C-E9B6D1367904}"/>
              </a:ext>
            </a:extLst>
          </p:cNvPr>
          <p:cNvSpPr/>
          <p:nvPr/>
        </p:nvSpPr>
        <p:spPr>
          <a:xfrm>
            <a:off x="3048000" y="2690336"/>
            <a:ext cx="6096000" cy="203132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/>
              <a:t>It increases carbon dioxide in the atmosphere.</a:t>
            </a:r>
          </a:p>
          <a:p>
            <a:r>
              <a:rPr lang="en-GB" dirty="0"/>
              <a:t>It further promotes the development of drought.</a:t>
            </a:r>
          </a:p>
          <a:p>
            <a:r>
              <a:rPr lang="en-GB" dirty="0"/>
              <a:t>It focuses only on short-term gains.</a:t>
            </a:r>
          </a:p>
          <a:p>
            <a:r>
              <a:rPr lang="en-GB" dirty="0"/>
              <a:t>It is a limited resource.</a:t>
            </a:r>
          </a:p>
          <a:p>
            <a:r>
              <a:rPr lang="en-GB" dirty="0"/>
              <a:t>It contributes to the extinction of wildlife. </a:t>
            </a:r>
            <a:r>
              <a:rPr lang="en-GB" dirty="0">
                <a:sym typeface="Wingdings" panose="05000000000000000000" pitchFamily="2" charset="2"/>
              </a:rPr>
              <a:t>T_T</a:t>
            </a:r>
          </a:p>
          <a:p>
            <a:r>
              <a:rPr lang="en-GB" dirty="0">
                <a:sym typeface="Wingdings" panose="05000000000000000000" pitchFamily="2" charset="2"/>
              </a:rPr>
              <a:t>😥😥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01754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0000"/>
                <a:lumMod val="110000"/>
              </a:schemeClr>
            </a:gs>
            <a:gs pos="100000">
              <a:schemeClr val="bg1">
                <a:shade val="64000"/>
                <a:lumMod val="8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picture containing food&#10;&#10;Description automatically generated">
            <a:extLst>
              <a:ext uri="{FF2B5EF4-FFF2-40B4-BE49-F238E27FC236}">
                <a16:creationId xmlns:a16="http://schemas.microsoft.com/office/drawing/2014/main" id="{81D441E2-CD8B-4C4E-9B00-87E8B145260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6167" b="4547"/>
          <a:stretch/>
        </p:blipFill>
        <p:spPr>
          <a:xfrm>
            <a:off x="-398991" y="365760"/>
            <a:ext cx="12191980" cy="7032567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27BCCC27-E6A8-4111-BA81-988A187B3E0B}"/>
              </a:ext>
            </a:extLst>
          </p:cNvPr>
          <p:cNvSpPr/>
          <p:nvPr/>
        </p:nvSpPr>
        <p:spPr>
          <a:xfrm>
            <a:off x="0" y="4721628"/>
            <a:ext cx="249382" cy="573579"/>
          </a:xfrm>
          <a:prstGeom prst="rect">
            <a:avLst/>
          </a:prstGeom>
          <a:solidFill>
            <a:srgbClr val="797C6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Cloud 3">
            <a:extLst>
              <a:ext uri="{FF2B5EF4-FFF2-40B4-BE49-F238E27FC236}">
                <a16:creationId xmlns:a16="http://schemas.microsoft.com/office/drawing/2014/main" id="{2C24AB66-1A59-40E9-9D1E-3D4E112A4255}"/>
              </a:ext>
            </a:extLst>
          </p:cNvPr>
          <p:cNvSpPr/>
          <p:nvPr/>
        </p:nvSpPr>
        <p:spPr>
          <a:xfrm>
            <a:off x="-99753" y="4530436"/>
            <a:ext cx="423949" cy="324196"/>
          </a:xfrm>
          <a:prstGeom prst="cloud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451469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Droplet">
  <a:themeElements>
    <a:clrScheme name="Droplet">
      <a:dk1>
        <a:sysClr val="windowText" lastClr="000000"/>
      </a:dk1>
      <a:lt1>
        <a:sysClr val="window" lastClr="FFFFFF"/>
      </a:lt1>
      <a:dk2>
        <a:srgbClr val="27537E"/>
      </a:dk2>
      <a:lt2>
        <a:srgbClr val="AABED7"/>
      </a:lt2>
      <a:accent1>
        <a:srgbClr val="E34B7A"/>
      </a:accent1>
      <a:accent2>
        <a:srgbClr val="AC339A"/>
      </a:accent2>
      <a:accent3>
        <a:srgbClr val="6953B7"/>
      </a:accent3>
      <a:accent4>
        <a:srgbClr val="1D7EAB"/>
      </a:accent4>
      <a:accent5>
        <a:srgbClr val="43AFD6"/>
      </a:accent5>
      <a:accent6>
        <a:srgbClr val="DE85E1"/>
      </a:accent6>
      <a:hlink>
        <a:srgbClr val="ED87A6"/>
      </a:hlink>
      <a:folHlink>
        <a:srgbClr val="C99EAC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8000"/>
                <a:shade val="100000"/>
                <a:hueMod val="136000"/>
                <a:satMod val="160000"/>
                <a:lumMod val="105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C71B277C-C29A-4BA0-A7BA-43502DF21AB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</TotalTime>
  <Words>89</Words>
  <Application>Microsoft Office PowerPoint</Application>
  <PresentationFormat>Widescreen</PresentationFormat>
  <Paragraphs>18</Paragraphs>
  <Slides>5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Abadi</vt:lpstr>
      <vt:lpstr>Arial</vt:lpstr>
      <vt:lpstr>Tw Cen MT</vt:lpstr>
      <vt:lpstr>Wingdings</vt:lpstr>
      <vt:lpstr>Droplet</vt:lpstr>
      <vt:lpstr>Dangers of  Deforestation 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Dangers of  Deforestation</dc:title>
  <dc:creator>James Perry</dc:creator>
  <cp:lastModifiedBy>StroverP</cp:lastModifiedBy>
  <cp:revision>7</cp:revision>
  <dcterms:created xsi:type="dcterms:W3CDTF">2020-07-14T12:51:36Z</dcterms:created>
  <dcterms:modified xsi:type="dcterms:W3CDTF">2020-07-14T15:02:12Z</dcterms:modified>
</cp:coreProperties>
</file>