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ink/ink2.xml" ContentType="application/inkml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notesMasterIdLst>
    <p:notesMasterId r:id="rId8"/>
  </p:notesMasterIdLst>
  <p:sldIdLst>
    <p:sldId id="256" r:id="rId2"/>
    <p:sldId id="257" r:id="rId3"/>
    <p:sldId id="258" r:id="rId4"/>
    <p:sldId id="261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88"/>
    <p:restoredTop sz="94699"/>
  </p:normalViewPr>
  <p:slideViewPr>
    <p:cSldViewPr snapToGrid="0" snapToObjects="1">
      <p:cViewPr varScale="1">
        <p:scale>
          <a:sx n="69" d="100"/>
          <a:sy n="69" d="100"/>
        </p:scale>
        <p:origin x="8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F13D15-316A-4587-AF5E-84426D037E56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84053B4-C4C2-4854-8DFC-CEBB56DF2D62}">
      <dgm:prSet/>
      <dgm:spPr/>
      <dgm:t>
        <a:bodyPr/>
        <a:lstStyle/>
        <a:p>
          <a:r>
            <a:rPr lang="en-US" dirty="0">
              <a:solidFill>
                <a:schemeClr val="accent3">
                  <a:lumMod val="75000"/>
                </a:schemeClr>
              </a:solidFill>
            </a:rPr>
            <a:t>Loggers, farmers, cattle ranchers, disease and road building is what is making the </a:t>
          </a:r>
          <a:r>
            <a:rPr lang="en-US" dirty="0" err="1">
              <a:solidFill>
                <a:schemeClr val="accent3">
                  <a:lumMod val="75000"/>
                </a:schemeClr>
              </a:solidFill>
            </a:rPr>
            <a:t>Awá</a:t>
          </a:r>
          <a:r>
            <a:rPr lang="en-US" dirty="0">
              <a:solidFill>
                <a:schemeClr val="accent3">
                  <a:lumMod val="75000"/>
                </a:schemeClr>
              </a:solidFill>
            </a:rPr>
            <a:t> endangered</a:t>
          </a:r>
          <a:r>
            <a:rPr lang="en-US" dirty="0"/>
            <a:t>.</a:t>
          </a:r>
        </a:p>
      </dgm:t>
    </dgm:pt>
    <dgm:pt modelId="{320F016A-E1C8-4F81-A929-82F914F70C96}" type="parTrans" cxnId="{48422A8F-47E6-49F7-B554-2284B775D7E9}">
      <dgm:prSet/>
      <dgm:spPr/>
      <dgm:t>
        <a:bodyPr/>
        <a:lstStyle/>
        <a:p>
          <a:endParaRPr lang="en-US"/>
        </a:p>
      </dgm:t>
    </dgm:pt>
    <dgm:pt modelId="{E6A3FD4C-9A11-4689-84C8-227A78C15EBA}" type="sibTrans" cxnId="{48422A8F-47E6-49F7-B554-2284B775D7E9}">
      <dgm:prSet/>
      <dgm:spPr/>
      <dgm:t>
        <a:bodyPr/>
        <a:lstStyle/>
        <a:p>
          <a:endParaRPr lang="en-US"/>
        </a:p>
      </dgm:t>
    </dgm:pt>
    <dgm:pt modelId="{A99E6DEF-22CA-4FB8-96E8-0612EDEECEDE}">
      <dgm:prSet/>
      <dgm:spPr/>
      <dgm:t>
        <a:bodyPr/>
        <a:lstStyle/>
        <a:p>
          <a:r>
            <a:rPr lang="en-US" dirty="0">
              <a:solidFill>
                <a:schemeClr val="accent3">
                  <a:lumMod val="75000"/>
                </a:schemeClr>
              </a:solidFill>
            </a:rPr>
            <a:t>Diseases have killed thousands of people in the tribe and also people from the </a:t>
          </a:r>
          <a:r>
            <a:rPr lang="en-US" dirty="0" err="1">
              <a:solidFill>
                <a:schemeClr val="accent3">
                  <a:lumMod val="75000"/>
                </a:schemeClr>
              </a:solidFill>
            </a:rPr>
            <a:t>Awá</a:t>
          </a:r>
          <a:r>
            <a:rPr lang="en-US" dirty="0">
              <a:solidFill>
                <a:schemeClr val="accent3">
                  <a:lumMod val="75000"/>
                </a:schemeClr>
              </a:solidFill>
            </a:rPr>
            <a:t> Tribe have been killed by the loggers and farmers.</a:t>
          </a:r>
        </a:p>
      </dgm:t>
    </dgm:pt>
    <dgm:pt modelId="{B63C7E80-26D1-440A-8504-7C8B2786DC00}" type="parTrans" cxnId="{93F07EF0-8C20-4C01-B8B6-4552CA6A0D53}">
      <dgm:prSet/>
      <dgm:spPr/>
      <dgm:t>
        <a:bodyPr/>
        <a:lstStyle/>
        <a:p>
          <a:endParaRPr lang="en-US"/>
        </a:p>
      </dgm:t>
    </dgm:pt>
    <dgm:pt modelId="{A2D26288-C489-4E16-ACBC-88546F320A3B}" type="sibTrans" cxnId="{93F07EF0-8C20-4C01-B8B6-4552CA6A0D53}">
      <dgm:prSet/>
      <dgm:spPr/>
      <dgm:t>
        <a:bodyPr/>
        <a:lstStyle/>
        <a:p>
          <a:endParaRPr lang="en-US"/>
        </a:p>
      </dgm:t>
    </dgm:pt>
    <dgm:pt modelId="{4E24E9F8-3169-6543-ABA2-7FD6CC4BF1B8}" type="pres">
      <dgm:prSet presAssocID="{42F13D15-316A-4587-AF5E-84426D037E56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4945685-2518-534F-A2B9-B1C79E2CAA1F}" type="pres">
      <dgm:prSet presAssocID="{884053B4-C4C2-4854-8DFC-CEBB56DF2D62}" presName="thickLine" presStyleLbl="alignNode1" presStyleIdx="0" presStyleCnt="2"/>
      <dgm:spPr/>
    </dgm:pt>
    <dgm:pt modelId="{9976DA2B-4ADB-1E47-B620-D39C262C7A95}" type="pres">
      <dgm:prSet presAssocID="{884053B4-C4C2-4854-8DFC-CEBB56DF2D62}" presName="horz1" presStyleCnt="0"/>
      <dgm:spPr/>
    </dgm:pt>
    <dgm:pt modelId="{5B699ABE-5B19-3641-8E9B-742D8AB27D75}" type="pres">
      <dgm:prSet presAssocID="{884053B4-C4C2-4854-8DFC-CEBB56DF2D62}" presName="tx1" presStyleLbl="revTx" presStyleIdx="0" presStyleCnt="2"/>
      <dgm:spPr/>
      <dgm:t>
        <a:bodyPr/>
        <a:lstStyle/>
        <a:p>
          <a:endParaRPr lang="en-US"/>
        </a:p>
      </dgm:t>
    </dgm:pt>
    <dgm:pt modelId="{D53071D8-9BF1-254C-99DF-391D01E1C6FA}" type="pres">
      <dgm:prSet presAssocID="{884053B4-C4C2-4854-8DFC-CEBB56DF2D62}" presName="vert1" presStyleCnt="0"/>
      <dgm:spPr/>
    </dgm:pt>
    <dgm:pt modelId="{FCD1E6DD-F85A-5845-8FE8-FBB0A2FBCA5E}" type="pres">
      <dgm:prSet presAssocID="{A99E6DEF-22CA-4FB8-96E8-0612EDEECEDE}" presName="thickLine" presStyleLbl="alignNode1" presStyleIdx="1" presStyleCnt="2"/>
      <dgm:spPr/>
    </dgm:pt>
    <dgm:pt modelId="{4D92BD36-68CB-FA43-9FB7-DEEC8902E415}" type="pres">
      <dgm:prSet presAssocID="{A99E6DEF-22CA-4FB8-96E8-0612EDEECEDE}" presName="horz1" presStyleCnt="0"/>
      <dgm:spPr/>
    </dgm:pt>
    <dgm:pt modelId="{9538ECBB-1111-B24D-B216-0DB4FD1D8C16}" type="pres">
      <dgm:prSet presAssocID="{A99E6DEF-22CA-4FB8-96E8-0612EDEECEDE}" presName="tx1" presStyleLbl="revTx" presStyleIdx="1" presStyleCnt="2"/>
      <dgm:spPr/>
      <dgm:t>
        <a:bodyPr/>
        <a:lstStyle/>
        <a:p>
          <a:endParaRPr lang="en-US"/>
        </a:p>
      </dgm:t>
    </dgm:pt>
    <dgm:pt modelId="{C4531826-0FD0-824F-A58C-6A086E1F5F6E}" type="pres">
      <dgm:prSet presAssocID="{A99E6DEF-22CA-4FB8-96E8-0612EDEECEDE}" presName="vert1" presStyleCnt="0"/>
      <dgm:spPr/>
    </dgm:pt>
  </dgm:ptLst>
  <dgm:cxnLst>
    <dgm:cxn modelId="{098190D8-471D-DF40-98F0-888064663CA8}" type="presOf" srcId="{884053B4-C4C2-4854-8DFC-CEBB56DF2D62}" destId="{5B699ABE-5B19-3641-8E9B-742D8AB27D75}" srcOrd="0" destOrd="0" presId="urn:microsoft.com/office/officeart/2008/layout/LinedList"/>
    <dgm:cxn modelId="{48422A8F-47E6-49F7-B554-2284B775D7E9}" srcId="{42F13D15-316A-4587-AF5E-84426D037E56}" destId="{884053B4-C4C2-4854-8DFC-CEBB56DF2D62}" srcOrd="0" destOrd="0" parTransId="{320F016A-E1C8-4F81-A929-82F914F70C96}" sibTransId="{E6A3FD4C-9A11-4689-84C8-227A78C15EBA}"/>
    <dgm:cxn modelId="{FD7BB679-9CEC-8D4A-BB20-1CDB3CD0AF15}" type="presOf" srcId="{A99E6DEF-22CA-4FB8-96E8-0612EDEECEDE}" destId="{9538ECBB-1111-B24D-B216-0DB4FD1D8C16}" srcOrd="0" destOrd="0" presId="urn:microsoft.com/office/officeart/2008/layout/LinedList"/>
    <dgm:cxn modelId="{93F07EF0-8C20-4C01-B8B6-4552CA6A0D53}" srcId="{42F13D15-316A-4587-AF5E-84426D037E56}" destId="{A99E6DEF-22CA-4FB8-96E8-0612EDEECEDE}" srcOrd="1" destOrd="0" parTransId="{B63C7E80-26D1-440A-8504-7C8B2786DC00}" sibTransId="{A2D26288-C489-4E16-ACBC-88546F320A3B}"/>
    <dgm:cxn modelId="{9CC91B32-3A70-7D44-AB76-B1E4DD95D764}" type="presOf" srcId="{42F13D15-316A-4587-AF5E-84426D037E56}" destId="{4E24E9F8-3169-6543-ABA2-7FD6CC4BF1B8}" srcOrd="0" destOrd="0" presId="urn:microsoft.com/office/officeart/2008/layout/LinedList"/>
    <dgm:cxn modelId="{6B933876-2BDA-5E48-85F1-6BC22A5A183F}" type="presParOf" srcId="{4E24E9F8-3169-6543-ABA2-7FD6CC4BF1B8}" destId="{F4945685-2518-534F-A2B9-B1C79E2CAA1F}" srcOrd="0" destOrd="0" presId="urn:microsoft.com/office/officeart/2008/layout/LinedList"/>
    <dgm:cxn modelId="{4B8715C4-1273-534F-9148-F90E28D64EB8}" type="presParOf" srcId="{4E24E9F8-3169-6543-ABA2-7FD6CC4BF1B8}" destId="{9976DA2B-4ADB-1E47-B620-D39C262C7A95}" srcOrd="1" destOrd="0" presId="urn:microsoft.com/office/officeart/2008/layout/LinedList"/>
    <dgm:cxn modelId="{3422AD8E-4C07-2A4F-AAB9-B444BA312BB5}" type="presParOf" srcId="{9976DA2B-4ADB-1E47-B620-D39C262C7A95}" destId="{5B699ABE-5B19-3641-8E9B-742D8AB27D75}" srcOrd="0" destOrd="0" presId="urn:microsoft.com/office/officeart/2008/layout/LinedList"/>
    <dgm:cxn modelId="{5C9B0DA8-3838-CE45-8ACC-1E4D4309AD87}" type="presParOf" srcId="{9976DA2B-4ADB-1E47-B620-D39C262C7A95}" destId="{D53071D8-9BF1-254C-99DF-391D01E1C6FA}" srcOrd="1" destOrd="0" presId="urn:microsoft.com/office/officeart/2008/layout/LinedList"/>
    <dgm:cxn modelId="{335FB16C-8D05-5D48-82D7-28399EA3EC36}" type="presParOf" srcId="{4E24E9F8-3169-6543-ABA2-7FD6CC4BF1B8}" destId="{FCD1E6DD-F85A-5845-8FE8-FBB0A2FBCA5E}" srcOrd="2" destOrd="0" presId="urn:microsoft.com/office/officeart/2008/layout/LinedList"/>
    <dgm:cxn modelId="{B57BB8E7-0B52-4945-B4DF-6634A3E7D7E3}" type="presParOf" srcId="{4E24E9F8-3169-6543-ABA2-7FD6CC4BF1B8}" destId="{4D92BD36-68CB-FA43-9FB7-DEEC8902E415}" srcOrd="3" destOrd="0" presId="urn:microsoft.com/office/officeart/2008/layout/LinedList"/>
    <dgm:cxn modelId="{D42783DD-69F1-2A4E-A539-CAFD09541FED}" type="presParOf" srcId="{4D92BD36-68CB-FA43-9FB7-DEEC8902E415}" destId="{9538ECBB-1111-B24D-B216-0DB4FD1D8C16}" srcOrd="0" destOrd="0" presId="urn:microsoft.com/office/officeart/2008/layout/LinedList"/>
    <dgm:cxn modelId="{F289B38F-790F-5043-BA64-266EC9C2EC05}" type="presParOf" srcId="{4D92BD36-68CB-FA43-9FB7-DEEC8902E415}" destId="{C4531826-0FD0-824F-A58C-6A086E1F5F6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516137-73C4-4F37-8A50-EE1AD696952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B7A48B6-E0EB-4845-87EE-983F2DF8745B}">
      <dgm:prSet/>
      <dgm:spPr/>
      <dgm:t>
        <a:bodyPr/>
        <a:lstStyle/>
        <a:p>
          <a:r>
            <a:rPr lang="en-US" dirty="0"/>
            <a:t>The </a:t>
          </a:r>
          <a:r>
            <a:rPr lang="en-US" dirty="0" err="1"/>
            <a:t>Awá</a:t>
          </a:r>
          <a:r>
            <a:rPr lang="en-US" dirty="0"/>
            <a:t> Tribe speaks their own language .</a:t>
          </a:r>
        </a:p>
      </dgm:t>
    </dgm:pt>
    <dgm:pt modelId="{91B9DB79-8255-45B5-A318-2ABD83E47221}" type="parTrans" cxnId="{10873032-3B14-463A-B827-CDBAF36D46F3}">
      <dgm:prSet/>
      <dgm:spPr/>
      <dgm:t>
        <a:bodyPr/>
        <a:lstStyle/>
        <a:p>
          <a:endParaRPr lang="en-US"/>
        </a:p>
      </dgm:t>
    </dgm:pt>
    <dgm:pt modelId="{0BC4B258-EAFE-4E13-9FB1-20AE9BEDFCB0}" type="sibTrans" cxnId="{10873032-3B14-463A-B827-CDBAF36D46F3}">
      <dgm:prSet/>
      <dgm:spPr/>
      <dgm:t>
        <a:bodyPr/>
        <a:lstStyle/>
        <a:p>
          <a:endParaRPr lang="en-US"/>
        </a:p>
      </dgm:t>
    </dgm:pt>
    <dgm:pt modelId="{E612512B-5D24-49B9-8269-8A5B4EC4B518}">
      <dgm:prSet/>
      <dgm:spPr/>
      <dgm:t>
        <a:bodyPr/>
        <a:lstStyle/>
        <a:p>
          <a:r>
            <a:rPr lang="en-US"/>
            <a:t>Their language is Guajá. </a:t>
          </a:r>
        </a:p>
      </dgm:t>
    </dgm:pt>
    <dgm:pt modelId="{4BAAB17D-2276-4CEF-9919-492B34F9D235}" type="parTrans" cxnId="{C74505AB-8456-4A30-A8AA-131DB63BB351}">
      <dgm:prSet/>
      <dgm:spPr/>
      <dgm:t>
        <a:bodyPr/>
        <a:lstStyle/>
        <a:p>
          <a:endParaRPr lang="en-US"/>
        </a:p>
      </dgm:t>
    </dgm:pt>
    <dgm:pt modelId="{877A34F0-192F-42D7-ABC4-8E1740B8B6CE}" type="sibTrans" cxnId="{C74505AB-8456-4A30-A8AA-131DB63BB351}">
      <dgm:prSet/>
      <dgm:spPr/>
      <dgm:t>
        <a:bodyPr/>
        <a:lstStyle/>
        <a:p>
          <a:endParaRPr lang="en-US"/>
        </a:p>
      </dgm:t>
    </dgm:pt>
    <dgm:pt modelId="{70B6F3AD-EB4A-4458-8F81-FB498C7105DC}">
      <dgm:prSet/>
      <dgm:spPr/>
      <dgm:t>
        <a:bodyPr/>
        <a:lstStyle/>
        <a:p>
          <a:r>
            <a:rPr lang="en-US"/>
            <a:t>Even though they are a Brazilian tribe they do not speak Portuguese.</a:t>
          </a:r>
        </a:p>
      </dgm:t>
    </dgm:pt>
    <dgm:pt modelId="{DC989273-84A5-4BF1-91A3-3D414A82403F}" type="parTrans" cxnId="{86E3063F-FBDB-4D39-8F37-CB93CBA3808E}">
      <dgm:prSet/>
      <dgm:spPr/>
      <dgm:t>
        <a:bodyPr/>
        <a:lstStyle/>
        <a:p>
          <a:endParaRPr lang="en-US"/>
        </a:p>
      </dgm:t>
    </dgm:pt>
    <dgm:pt modelId="{87EFF48C-52DD-4587-9C31-3528361B0E9C}" type="sibTrans" cxnId="{86E3063F-FBDB-4D39-8F37-CB93CBA3808E}">
      <dgm:prSet/>
      <dgm:spPr/>
      <dgm:t>
        <a:bodyPr/>
        <a:lstStyle/>
        <a:p>
          <a:endParaRPr lang="en-US"/>
        </a:p>
      </dgm:t>
    </dgm:pt>
    <dgm:pt modelId="{44D99963-BCE2-0943-ABC6-BA238D2A9622}" type="pres">
      <dgm:prSet presAssocID="{E4516137-73C4-4F37-8A50-EE1AD69695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55D59C-C266-1E4D-A208-98BE41B88DF7}" type="pres">
      <dgm:prSet presAssocID="{6B7A48B6-E0EB-4845-87EE-983F2DF8745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04C25A-5749-B748-BE05-F31DF3E89D16}" type="pres">
      <dgm:prSet presAssocID="{0BC4B258-EAFE-4E13-9FB1-20AE9BEDFCB0}" presName="spacer" presStyleCnt="0"/>
      <dgm:spPr/>
    </dgm:pt>
    <dgm:pt modelId="{CD86DC69-E801-7A45-92B5-9288C895477B}" type="pres">
      <dgm:prSet presAssocID="{E612512B-5D24-49B9-8269-8A5B4EC4B51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EC4FFC-F27A-A048-B7CE-9976281FDE83}" type="pres">
      <dgm:prSet presAssocID="{877A34F0-192F-42D7-ABC4-8E1740B8B6CE}" presName="spacer" presStyleCnt="0"/>
      <dgm:spPr/>
    </dgm:pt>
    <dgm:pt modelId="{1752A6BE-F178-D449-B5AE-629E4EC317A9}" type="pres">
      <dgm:prSet presAssocID="{70B6F3AD-EB4A-4458-8F81-FB498C7105D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13809CF-47E5-7F40-BBA5-6ADF67EBBD2C}" type="presOf" srcId="{E612512B-5D24-49B9-8269-8A5B4EC4B518}" destId="{CD86DC69-E801-7A45-92B5-9288C895477B}" srcOrd="0" destOrd="0" presId="urn:microsoft.com/office/officeart/2005/8/layout/vList2"/>
    <dgm:cxn modelId="{86E3063F-FBDB-4D39-8F37-CB93CBA3808E}" srcId="{E4516137-73C4-4F37-8A50-EE1AD696952C}" destId="{70B6F3AD-EB4A-4458-8F81-FB498C7105DC}" srcOrd="2" destOrd="0" parTransId="{DC989273-84A5-4BF1-91A3-3D414A82403F}" sibTransId="{87EFF48C-52DD-4587-9C31-3528361B0E9C}"/>
    <dgm:cxn modelId="{CE1A8B3C-724E-3D4C-B309-2D35888F5E7C}" type="presOf" srcId="{E4516137-73C4-4F37-8A50-EE1AD696952C}" destId="{44D99963-BCE2-0943-ABC6-BA238D2A9622}" srcOrd="0" destOrd="0" presId="urn:microsoft.com/office/officeart/2005/8/layout/vList2"/>
    <dgm:cxn modelId="{717F438C-68F3-7B44-A851-D44CFA34C0D9}" type="presOf" srcId="{70B6F3AD-EB4A-4458-8F81-FB498C7105DC}" destId="{1752A6BE-F178-D449-B5AE-629E4EC317A9}" srcOrd="0" destOrd="0" presId="urn:microsoft.com/office/officeart/2005/8/layout/vList2"/>
    <dgm:cxn modelId="{C74505AB-8456-4A30-A8AA-131DB63BB351}" srcId="{E4516137-73C4-4F37-8A50-EE1AD696952C}" destId="{E612512B-5D24-49B9-8269-8A5B4EC4B518}" srcOrd="1" destOrd="0" parTransId="{4BAAB17D-2276-4CEF-9919-492B34F9D235}" sibTransId="{877A34F0-192F-42D7-ABC4-8E1740B8B6CE}"/>
    <dgm:cxn modelId="{10873032-3B14-463A-B827-CDBAF36D46F3}" srcId="{E4516137-73C4-4F37-8A50-EE1AD696952C}" destId="{6B7A48B6-E0EB-4845-87EE-983F2DF8745B}" srcOrd="0" destOrd="0" parTransId="{91B9DB79-8255-45B5-A318-2ABD83E47221}" sibTransId="{0BC4B258-EAFE-4E13-9FB1-20AE9BEDFCB0}"/>
    <dgm:cxn modelId="{5945EEB1-1A0C-4A46-91F1-7BD8942D9E67}" type="presOf" srcId="{6B7A48B6-E0EB-4845-87EE-983F2DF8745B}" destId="{D355D59C-C266-1E4D-A208-98BE41B88DF7}" srcOrd="0" destOrd="0" presId="urn:microsoft.com/office/officeart/2005/8/layout/vList2"/>
    <dgm:cxn modelId="{C5F0A30A-A630-3144-8810-710BF47D523C}" type="presParOf" srcId="{44D99963-BCE2-0943-ABC6-BA238D2A9622}" destId="{D355D59C-C266-1E4D-A208-98BE41B88DF7}" srcOrd="0" destOrd="0" presId="urn:microsoft.com/office/officeart/2005/8/layout/vList2"/>
    <dgm:cxn modelId="{1706A08E-5686-2242-B774-8A179EF7CB5A}" type="presParOf" srcId="{44D99963-BCE2-0943-ABC6-BA238D2A9622}" destId="{FF04C25A-5749-B748-BE05-F31DF3E89D16}" srcOrd="1" destOrd="0" presId="urn:microsoft.com/office/officeart/2005/8/layout/vList2"/>
    <dgm:cxn modelId="{5A827960-489D-EC49-9743-51245DA2B840}" type="presParOf" srcId="{44D99963-BCE2-0943-ABC6-BA238D2A9622}" destId="{CD86DC69-E801-7A45-92B5-9288C895477B}" srcOrd="2" destOrd="0" presId="urn:microsoft.com/office/officeart/2005/8/layout/vList2"/>
    <dgm:cxn modelId="{CE08F141-8D04-B64E-970B-9E82DE6586AA}" type="presParOf" srcId="{44D99963-BCE2-0943-ABC6-BA238D2A9622}" destId="{2BEC4FFC-F27A-A048-B7CE-9976281FDE83}" srcOrd="3" destOrd="0" presId="urn:microsoft.com/office/officeart/2005/8/layout/vList2"/>
    <dgm:cxn modelId="{BA727218-5A3A-1D46-B486-B98D21F46EC2}" type="presParOf" srcId="{44D99963-BCE2-0943-ABC6-BA238D2A9622}" destId="{1752A6BE-F178-D449-B5AE-629E4EC317A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945685-2518-534F-A2B9-B1C79E2CAA1F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699ABE-5B19-3641-8E9B-742D8AB27D75}">
      <dsp:nvSpPr>
        <dsp:cNvPr id="0" name=""/>
        <dsp:cNvSpPr/>
      </dsp:nvSpPr>
      <dsp:spPr>
        <a:xfrm>
          <a:off x="0" y="0"/>
          <a:ext cx="6900512" cy="2768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>
              <a:solidFill>
                <a:schemeClr val="accent3">
                  <a:lumMod val="75000"/>
                </a:schemeClr>
              </a:solidFill>
            </a:rPr>
            <a:t>Loggers, farmers, cattle ranchers, disease and road building is what is making the </a:t>
          </a:r>
          <a:r>
            <a:rPr lang="en-US" sz="3700" kern="1200" dirty="0" err="1">
              <a:solidFill>
                <a:schemeClr val="accent3">
                  <a:lumMod val="75000"/>
                </a:schemeClr>
              </a:solidFill>
            </a:rPr>
            <a:t>Awá</a:t>
          </a:r>
          <a:r>
            <a:rPr lang="en-US" sz="3700" kern="1200" dirty="0">
              <a:solidFill>
                <a:schemeClr val="accent3">
                  <a:lumMod val="75000"/>
                </a:schemeClr>
              </a:solidFill>
            </a:rPr>
            <a:t> endangered</a:t>
          </a:r>
          <a:r>
            <a:rPr lang="en-US" sz="3700" kern="1200" dirty="0"/>
            <a:t>.</a:t>
          </a:r>
        </a:p>
      </dsp:txBody>
      <dsp:txXfrm>
        <a:off x="0" y="0"/>
        <a:ext cx="6900512" cy="2768070"/>
      </dsp:txXfrm>
    </dsp:sp>
    <dsp:sp modelId="{FCD1E6DD-F85A-5845-8FE8-FBB0A2FBCA5E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38ECBB-1111-B24D-B216-0DB4FD1D8C16}">
      <dsp:nvSpPr>
        <dsp:cNvPr id="0" name=""/>
        <dsp:cNvSpPr/>
      </dsp:nvSpPr>
      <dsp:spPr>
        <a:xfrm>
          <a:off x="0" y="2768070"/>
          <a:ext cx="6900512" cy="2768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>
              <a:solidFill>
                <a:schemeClr val="accent3">
                  <a:lumMod val="75000"/>
                </a:schemeClr>
              </a:solidFill>
            </a:rPr>
            <a:t>Diseases have killed thousands of people in the tribe and also people from the </a:t>
          </a:r>
          <a:r>
            <a:rPr lang="en-US" sz="3700" kern="1200" dirty="0" err="1">
              <a:solidFill>
                <a:schemeClr val="accent3">
                  <a:lumMod val="75000"/>
                </a:schemeClr>
              </a:solidFill>
            </a:rPr>
            <a:t>Awá</a:t>
          </a:r>
          <a:r>
            <a:rPr lang="en-US" sz="3700" kern="1200" dirty="0">
              <a:solidFill>
                <a:schemeClr val="accent3">
                  <a:lumMod val="75000"/>
                </a:schemeClr>
              </a:solidFill>
            </a:rPr>
            <a:t> Tribe have been killed by the loggers and farmers.</a:t>
          </a:r>
        </a:p>
      </dsp:txBody>
      <dsp:txXfrm>
        <a:off x="0" y="2768070"/>
        <a:ext cx="6900512" cy="27680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55D59C-C266-1E4D-A208-98BE41B88DF7}">
      <dsp:nvSpPr>
        <dsp:cNvPr id="0" name=""/>
        <dsp:cNvSpPr/>
      </dsp:nvSpPr>
      <dsp:spPr>
        <a:xfrm>
          <a:off x="0" y="7615"/>
          <a:ext cx="6900512" cy="17539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/>
            <a:t>The </a:t>
          </a:r>
          <a:r>
            <a:rPr lang="en-US" sz="4500" kern="1200" dirty="0" err="1"/>
            <a:t>Awá</a:t>
          </a:r>
          <a:r>
            <a:rPr lang="en-US" sz="4500" kern="1200" dirty="0"/>
            <a:t> Tribe speaks their own language .</a:t>
          </a:r>
        </a:p>
      </dsp:txBody>
      <dsp:txXfrm>
        <a:off x="85618" y="93233"/>
        <a:ext cx="6729276" cy="1582667"/>
      </dsp:txXfrm>
    </dsp:sp>
    <dsp:sp modelId="{CD86DC69-E801-7A45-92B5-9288C895477B}">
      <dsp:nvSpPr>
        <dsp:cNvPr id="0" name=""/>
        <dsp:cNvSpPr/>
      </dsp:nvSpPr>
      <dsp:spPr>
        <a:xfrm>
          <a:off x="0" y="1891118"/>
          <a:ext cx="6900512" cy="1753903"/>
        </a:xfrm>
        <a:prstGeom prst="roundRect">
          <a:avLst/>
        </a:prstGeom>
        <a:solidFill>
          <a:schemeClr val="accent2">
            <a:hueOff val="-1224775"/>
            <a:satOff val="-5657"/>
            <a:lumOff val="-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/>
            <a:t>Their language is Guajá. </a:t>
          </a:r>
        </a:p>
      </dsp:txBody>
      <dsp:txXfrm>
        <a:off x="85618" y="1976736"/>
        <a:ext cx="6729276" cy="1582667"/>
      </dsp:txXfrm>
    </dsp:sp>
    <dsp:sp modelId="{1752A6BE-F178-D449-B5AE-629E4EC317A9}">
      <dsp:nvSpPr>
        <dsp:cNvPr id="0" name=""/>
        <dsp:cNvSpPr/>
      </dsp:nvSpPr>
      <dsp:spPr>
        <a:xfrm>
          <a:off x="0" y="3774622"/>
          <a:ext cx="6900512" cy="1753903"/>
        </a:xfrm>
        <a:prstGeom prst="roundRect">
          <a:avLst/>
        </a:prstGeom>
        <a:solidFill>
          <a:schemeClr val="accent2">
            <a:hueOff val="-2449550"/>
            <a:satOff val="-11314"/>
            <a:lumOff val="-235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/>
            <a:t>Even though they are a Brazilian tribe they do not speak Portuguese.</a:t>
          </a:r>
        </a:p>
      </dsp:txBody>
      <dsp:txXfrm>
        <a:off x="85618" y="3860240"/>
        <a:ext cx="6729276" cy="1582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1T10:37:38.733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1T10:57:53.837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0 128,'0'6'0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8190C9-4C87-8F48-8000-E0E54E961308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CF3FF5-6C29-CA4E-8762-B626B7B254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089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CF3FF5-6C29-CA4E-8762-B626B7B254B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1013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139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648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267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140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763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081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008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105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477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232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630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070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72" r:id="rId6"/>
    <p:sldLayoutId id="2147483667" r:id="rId7"/>
    <p:sldLayoutId id="2147483668" r:id="rId8"/>
    <p:sldLayoutId id="2147483669" r:id="rId9"/>
    <p:sldLayoutId id="2147483671" r:id="rId10"/>
    <p:sldLayoutId id="2147483670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D35AE2F-5E3A-49D9-8DE1-8A333BA408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standing next to a body of water&#10;&#10;Description automatically generated">
            <a:extLst>
              <a:ext uri="{FF2B5EF4-FFF2-40B4-BE49-F238E27FC236}">
                <a16:creationId xmlns:a16="http://schemas.microsoft.com/office/drawing/2014/main" id="{FC5AC3A5-3F4D-5544-9378-E96C1BEA2B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7214" r="-1" b="8494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976A35-F171-944C-B3A8-BDA0219A68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pPr algn="ctr"/>
            <a:r>
              <a:rPr lang="en-US" dirty="0" err="1"/>
              <a:t>Awá</a:t>
            </a:r>
            <a:r>
              <a:rPr lang="en-US" dirty="0"/>
              <a:t> Tribe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B97E5B-38C2-014B-91F0-9EF0C67E4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99432"/>
            <a:ext cx="9144000" cy="1225296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By Lucy Owen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04D8AD8F-EF7F-481F-B99A-B8513897050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41942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6">
            <a:extLst>
              <a:ext uri="{FF2B5EF4-FFF2-40B4-BE49-F238E27FC236}">
                <a16:creationId xmlns:a16="http://schemas.microsoft.com/office/drawing/2014/main" id="{79EB4626-023C-436D-9F57-9EB4608090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onnsiteX0" fmla="*/ 0 w 10515600"/>
              <a:gd name="connsiteY0" fmla="*/ 902700 h 5416094"/>
              <a:gd name="connsiteX1" fmla="*/ 902700 w 10515600"/>
              <a:gd name="connsiteY1" fmla="*/ 0 h 5416094"/>
              <a:gd name="connsiteX2" fmla="*/ 1746919 w 10515600"/>
              <a:gd name="connsiteY2" fmla="*/ 0 h 5416094"/>
              <a:gd name="connsiteX3" fmla="*/ 2329833 w 10515600"/>
              <a:gd name="connsiteY3" fmla="*/ 0 h 5416094"/>
              <a:gd name="connsiteX4" fmla="*/ 2825644 w 10515600"/>
              <a:gd name="connsiteY4" fmla="*/ 0 h 5416094"/>
              <a:gd name="connsiteX5" fmla="*/ 3582762 w 10515600"/>
              <a:gd name="connsiteY5" fmla="*/ 0 h 5416094"/>
              <a:gd name="connsiteX6" fmla="*/ 4165675 w 10515600"/>
              <a:gd name="connsiteY6" fmla="*/ 0 h 5416094"/>
              <a:gd name="connsiteX7" fmla="*/ 5009894 w 10515600"/>
              <a:gd name="connsiteY7" fmla="*/ 0 h 5416094"/>
              <a:gd name="connsiteX8" fmla="*/ 5505706 w 10515600"/>
              <a:gd name="connsiteY8" fmla="*/ 0 h 5416094"/>
              <a:gd name="connsiteX9" fmla="*/ 6349925 w 10515600"/>
              <a:gd name="connsiteY9" fmla="*/ 0 h 5416094"/>
              <a:gd name="connsiteX10" fmla="*/ 6758634 w 10515600"/>
              <a:gd name="connsiteY10" fmla="*/ 0 h 5416094"/>
              <a:gd name="connsiteX11" fmla="*/ 7428650 w 10515600"/>
              <a:gd name="connsiteY11" fmla="*/ 0 h 5416094"/>
              <a:gd name="connsiteX12" fmla="*/ 8098665 w 10515600"/>
              <a:gd name="connsiteY12" fmla="*/ 0 h 5416094"/>
              <a:gd name="connsiteX13" fmla="*/ 8681579 w 10515600"/>
              <a:gd name="connsiteY13" fmla="*/ 0 h 5416094"/>
              <a:gd name="connsiteX14" fmla="*/ 9612900 w 10515600"/>
              <a:gd name="connsiteY14" fmla="*/ 0 h 5416094"/>
              <a:gd name="connsiteX15" fmla="*/ 10515600 w 10515600"/>
              <a:gd name="connsiteY15" fmla="*/ 902700 h 5416094"/>
              <a:gd name="connsiteX16" fmla="*/ 10515600 w 10515600"/>
              <a:gd name="connsiteY16" fmla="*/ 1504482 h 5416094"/>
              <a:gd name="connsiteX17" fmla="*/ 10515600 w 10515600"/>
              <a:gd name="connsiteY17" fmla="*/ 2178479 h 5416094"/>
              <a:gd name="connsiteX18" fmla="*/ 10515600 w 10515600"/>
              <a:gd name="connsiteY18" fmla="*/ 2780261 h 5416094"/>
              <a:gd name="connsiteX19" fmla="*/ 10515600 w 10515600"/>
              <a:gd name="connsiteY19" fmla="*/ 3273722 h 5416094"/>
              <a:gd name="connsiteX20" fmla="*/ 10515600 w 10515600"/>
              <a:gd name="connsiteY20" fmla="*/ 3803291 h 5416094"/>
              <a:gd name="connsiteX21" fmla="*/ 10515600 w 10515600"/>
              <a:gd name="connsiteY21" fmla="*/ 4513394 h 5416094"/>
              <a:gd name="connsiteX22" fmla="*/ 9612900 w 10515600"/>
              <a:gd name="connsiteY22" fmla="*/ 5416094 h 5416094"/>
              <a:gd name="connsiteX23" fmla="*/ 9117089 w 10515600"/>
              <a:gd name="connsiteY23" fmla="*/ 5416094 h 5416094"/>
              <a:gd name="connsiteX24" fmla="*/ 8708379 w 10515600"/>
              <a:gd name="connsiteY24" fmla="*/ 5416094 h 5416094"/>
              <a:gd name="connsiteX25" fmla="*/ 8299670 w 10515600"/>
              <a:gd name="connsiteY25" fmla="*/ 5416094 h 5416094"/>
              <a:gd name="connsiteX26" fmla="*/ 7629654 w 10515600"/>
              <a:gd name="connsiteY26" fmla="*/ 5416094 h 5416094"/>
              <a:gd name="connsiteX27" fmla="*/ 7133843 w 10515600"/>
              <a:gd name="connsiteY27" fmla="*/ 5416094 h 5416094"/>
              <a:gd name="connsiteX28" fmla="*/ 6376726 w 10515600"/>
              <a:gd name="connsiteY28" fmla="*/ 5416094 h 5416094"/>
              <a:gd name="connsiteX29" fmla="*/ 5880914 w 10515600"/>
              <a:gd name="connsiteY29" fmla="*/ 5416094 h 5416094"/>
              <a:gd name="connsiteX30" fmla="*/ 5123797 w 10515600"/>
              <a:gd name="connsiteY30" fmla="*/ 5416094 h 5416094"/>
              <a:gd name="connsiteX31" fmla="*/ 4715088 w 10515600"/>
              <a:gd name="connsiteY31" fmla="*/ 5416094 h 5416094"/>
              <a:gd name="connsiteX32" fmla="*/ 3957970 w 10515600"/>
              <a:gd name="connsiteY32" fmla="*/ 5416094 h 5416094"/>
              <a:gd name="connsiteX33" fmla="*/ 3462159 w 10515600"/>
              <a:gd name="connsiteY33" fmla="*/ 5416094 h 5416094"/>
              <a:gd name="connsiteX34" fmla="*/ 3053449 w 10515600"/>
              <a:gd name="connsiteY34" fmla="*/ 5416094 h 5416094"/>
              <a:gd name="connsiteX35" fmla="*/ 2557638 w 10515600"/>
              <a:gd name="connsiteY35" fmla="*/ 5416094 h 5416094"/>
              <a:gd name="connsiteX36" fmla="*/ 1800521 w 10515600"/>
              <a:gd name="connsiteY36" fmla="*/ 5416094 h 5416094"/>
              <a:gd name="connsiteX37" fmla="*/ 902700 w 10515600"/>
              <a:gd name="connsiteY37" fmla="*/ 5416094 h 5416094"/>
              <a:gd name="connsiteX38" fmla="*/ 0 w 10515600"/>
              <a:gd name="connsiteY38" fmla="*/ 4513394 h 5416094"/>
              <a:gd name="connsiteX39" fmla="*/ 0 w 10515600"/>
              <a:gd name="connsiteY39" fmla="*/ 3911612 h 5416094"/>
              <a:gd name="connsiteX40" fmla="*/ 0 w 10515600"/>
              <a:gd name="connsiteY40" fmla="*/ 3309829 h 5416094"/>
              <a:gd name="connsiteX41" fmla="*/ 0 w 10515600"/>
              <a:gd name="connsiteY41" fmla="*/ 2780261 h 5416094"/>
              <a:gd name="connsiteX42" fmla="*/ 0 w 10515600"/>
              <a:gd name="connsiteY42" fmla="*/ 2106265 h 5416094"/>
              <a:gd name="connsiteX43" fmla="*/ 0 w 10515600"/>
              <a:gd name="connsiteY43" fmla="*/ 1504482 h 5416094"/>
              <a:gd name="connsiteX44" fmla="*/ 0 w 10515600"/>
              <a:gd name="connsiteY44" fmla="*/ 902700 h 5416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0515600" h="5416094" extrusionOk="0">
                <a:moveTo>
                  <a:pt x="0" y="902700"/>
                </a:moveTo>
                <a:cubicBezTo>
                  <a:pt x="-57306" y="368805"/>
                  <a:pt x="305054" y="37193"/>
                  <a:pt x="902700" y="0"/>
                </a:cubicBezTo>
                <a:cubicBezTo>
                  <a:pt x="1280419" y="-35006"/>
                  <a:pt x="1407743" y="-35339"/>
                  <a:pt x="1746919" y="0"/>
                </a:cubicBezTo>
                <a:cubicBezTo>
                  <a:pt x="2086095" y="35339"/>
                  <a:pt x="2146539" y="-12333"/>
                  <a:pt x="2329833" y="0"/>
                </a:cubicBezTo>
                <a:cubicBezTo>
                  <a:pt x="2513127" y="12333"/>
                  <a:pt x="2706706" y="12952"/>
                  <a:pt x="2825644" y="0"/>
                </a:cubicBezTo>
                <a:cubicBezTo>
                  <a:pt x="2944582" y="-12952"/>
                  <a:pt x="3420817" y="-27100"/>
                  <a:pt x="3582762" y="0"/>
                </a:cubicBezTo>
                <a:cubicBezTo>
                  <a:pt x="3744707" y="27100"/>
                  <a:pt x="4023584" y="-9167"/>
                  <a:pt x="4165675" y="0"/>
                </a:cubicBezTo>
                <a:cubicBezTo>
                  <a:pt x="4307766" y="9167"/>
                  <a:pt x="4770188" y="27031"/>
                  <a:pt x="5009894" y="0"/>
                </a:cubicBezTo>
                <a:cubicBezTo>
                  <a:pt x="5249600" y="-27031"/>
                  <a:pt x="5349881" y="-194"/>
                  <a:pt x="5505706" y="0"/>
                </a:cubicBezTo>
                <a:cubicBezTo>
                  <a:pt x="5661531" y="194"/>
                  <a:pt x="6129254" y="-29363"/>
                  <a:pt x="6349925" y="0"/>
                </a:cubicBezTo>
                <a:cubicBezTo>
                  <a:pt x="6570596" y="29363"/>
                  <a:pt x="6581199" y="-14617"/>
                  <a:pt x="6758634" y="0"/>
                </a:cubicBezTo>
                <a:cubicBezTo>
                  <a:pt x="6936069" y="14617"/>
                  <a:pt x="7246491" y="25675"/>
                  <a:pt x="7428650" y="0"/>
                </a:cubicBezTo>
                <a:cubicBezTo>
                  <a:pt x="7610809" y="-25675"/>
                  <a:pt x="7825190" y="-17078"/>
                  <a:pt x="8098665" y="0"/>
                </a:cubicBezTo>
                <a:cubicBezTo>
                  <a:pt x="8372141" y="17078"/>
                  <a:pt x="8559625" y="-21568"/>
                  <a:pt x="8681579" y="0"/>
                </a:cubicBezTo>
                <a:cubicBezTo>
                  <a:pt x="8803533" y="21568"/>
                  <a:pt x="9307226" y="-46066"/>
                  <a:pt x="9612900" y="0"/>
                </a:cubicBezTo>
                <a:cubicBezTo>
                  <a:pt x="10119954" y="-10560"/>
                  <a:pt x="10418674" y="366684"/>
                  <a:pt x="10515600" y="902700"/>
                </a:cubicBezTo>
                <a:cubicBezTo>
                  <a:pt x="10494548" y="1140809"/>
                  <a:pt x="10524881" y="1252168"/>
                  <a:pt x="10515600" y="1504482"/>
                </a:cubicBezTo>
                <a:cubicBezTo>
                  <a:pt x="10506319" y="1756796"/>
                  <a:pt x="10494309" y="1995078"/>
                  <a:pt x="10515600" y="2178479"/>
                </a:cubicBezTo>
                <a:cubicBezTo>
                  <a:pt x="10536891" y="2361880"/>
                  <a:pt x="10522845" y="2487483"/>
                  <a:pt x="10515600" y="2780261"/>
                </a:cubicBezTo>
                <a:cubicBezTo>
                  <a:pt x="10508355" y="3073039"/>
                  <a:pt x="10533694" y="3138252"/>
                  <a:pt x="10515600" y="3273722"/>
                </a:cubicBezTo>
                <a:cubicBezTo>
                  <a:pt x="10497506" y="3409192"/>
                  <a:pt x="10514952" y="3569910"/>
                  <a:pt x="10515600" y="3803291"/>
                </a:cubicBezTo>
                <a:cubicBezTo>
                  <a:pt x="10516248" y="4036672"/>
                  <a:pt x="10499126" y="4317688"/>
                  <a:pt x="10515600" y="4513394"/>
                </a:cubicBezTo>
                <a:cubicBezTo>
                  <a:pt x="10585499" y="4997151"/>
                  <a:pt x="10115437" y="5453981"/>
                  <a:pt x="9612900" y="5416094"/>
                </a:cubicBezTo>
                <a:cubicBezTo>
                  <a:pt x="9473271" y="5418358"/>
                  <a:pt x="9316384" y="5423764"/>
                  <a:pt x="9117089" y="5416094"/>
                </a:cubicBezTo>
                <a:cubicBezTo>
                  <a:pt x="8917794" y="5408424"/>
                  <a:pt x="8902141" y="5433256"/>
                  <a:pt x="8708379" y="5416094"/>
                </a:cubicBezTo>
                <a:cubicBezTo>
                  <a:pt x="8514617" y="5398933"/>
                  <a:pt x="8454700" y="5422387"/>
                  <a:pt x="8299670" y="5416094"/>
                </a:cubicBezTo>
                <a:cubicBezTo>
                  <a:pt x="8144640" y="5409801"/>
                  <a:pt x="7907022" y="5398388"/>
                  <a:pt x="7629654" y="5416094"/>
                </a:cubicBezTo>
                <a:cubicBezTo>
                  <a:pt x="7352286" y="5433800"/>
                  <a:pt x="7244777" y="5409877"/>
                  <a:pt x="7133843" y="5416094"/>
                </a:cubicBezTo>
                <a:cubicBezTo>
                  <a:pt x="7022909" y="5422311"/>
                  <a:pt x="6748865" y="5379753"/>
                  <a:pt x="6376726" y="5416094"/>
                </a:cubicBezTo>
                <a:cubicBezTo>
                  <a:pt x="6004587" y="5452435"/>
                  <a:pt x="5991442" y="5438860"/>
                  <a:pt x="5880914" y="5416094"/>
                </a:cubicBezTo>
                <a:cubicBezTo>
                  <a:pt x="5770386" y="5393328"/>
                  <a:pt x="5294303" y="5440618"/>
                  <a:pt x="5123797" y="5416094"/>
                </a:cubicBezTo>
                <a:cubicBezTo>
                  <a:pt x="4953291" y="5391570"/>
                  <a:pt x="4828705" y="5430421"/>
                  <a:pt x="4715088" y="5416094"/>
                </a:cubicBezTo>
                <a:cubicBezTo>
                  <a:pt x="4601471" y="5401767"/>
                  <a:pt x="4227806" y="5381491"/>
                  <a:pt x="3957970" y="5416094"/>
                </a:cubicBezTo>
                <a:cubicBezTo>
                  <a:pt x="3688134" y="5450697"/>
                  <a:pt x="3670638" y="5425309"/>
                  <a:pt x="3462159" y="5416094"/>
                </a:cubicBezTo>
                <a:cubicBezTo>
                  <a:pt x="3253680" y="5406879"/>
                  <a:pt x="3167443" y="5432031"/>
                  <a:pt x="3053449" y="5416094"/>
                </a:cubicBezTo>
                <a:cubicBezTo>
                  <a:pt x="2939455" y="5400158"/>
                  <a:pt x="2701485" y="5433995"/>
                  <a:pt x="2557638" y="5416094"/>
                </a:cubicBezTo>
                <a:cubicBezTo>
                  <a:pt x="2413791" y="5398193"/>
                  <a:pt x="2168647" y="5424510"/>
                  <a:pt x="1800521" y="5416094"/>
                </a:cubicBezTo>
                <a:cubicBezTo>
                  <a:pt x="1432395" y="5407678"/>
                  <a:pt x="1261364" y="5454497"/>
                  <a:pt x="902700" y="5416094"/>
                </a:cubicBezTo>
                <a:cubicBezTo>
                  <a:pt x="519468" y="5419760"/>
                  <a:pt x="63003" y="5077223"/>
                  <a:pt x="0" y="4513394"/>
                </a:cubicBezTo>
                <a:cubicBezTo>
                  <a:pt x="-20265" y="4243495"/>
                  <a:pt x="27650" y="4053844"/>
                  <a:pt x="0" y="3911612"/>
                </a:cubicBezTo>
                <a:cubicBezTo>
                  <a:pt x="-27650" y="3769380"/>
                  <a:pt x="24988" y="3469350"/>
                  <a:pt x="0" y="3309829"/>
                </a:cubicBezTo>
                <a:cubicBezTo>
                  <a:pt x="-24988" y="3150308"/>
                  <a:pt x="-16973" y="2933511"/>
                  <a:pt x="0" y="2780261"/>
                </a:cubicBezTo>
                <a:cubicBezTo>
                  <a:pt x="16973" y="2627011"/>
                  <a:pt x="-11552" y="2315258"/>
                  <a:pt x="0" y="2106265"/>
                </a:cubicBezTo>
                <a:cubicBezTo>
                  <a:pt x="11552" y="1897272"/>
                  <a:pt x="-9167" y="1726905"/>
                  <a:pt x="0" y="1504482"/>
                </a:cubicBezTo>
                <a:cubicBezTo>
                  <a:pt x="9167" y="1282059"/>
                  <a:pt x="10972" y="1160784"/>
                  <a:pt x="0" y="902700"/>
                </a:cubicBezTo>
                <a:close/>
              </a:path>
            </a:pathLst>
          </a:custGeom>
          <a:noFill/>
          <a:ln w="60325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ound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0005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AE6A207B-97BE-4DE3-B7BA-6EB713664F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C8F3D0-262A-134B-8CBC-A71EC3048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9016" y="640080"/>
            <a:ext cx="3432048" cy="1714065"/>
          </a:xfrm>
        </p:spPr>
        <p:txBody>
          <a:bodyPr anchor="b">
            <a:normAutofit/>
          </a:bodyPr>
          <a:lstStyle/>
          <a:p>
            <a:r>
              <a:rPr lang="en-US"/>
              <a:t>Food</a:t>
            </a:r>
          </a:p>
        </p:txBody>
      </p:sp>
      <p:sp>
        <p:nvSpPr>
          <p:cNvPr id="39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9016" y="2529151"/>
            <a:ext cx="3376602" cy="18288"/>
          </a:xfrm>
          <a:custGeom>
            <a:avLst/>
            <a:gdLst>
              <a:gd name="connsiteX0" fmla="*/ 0 w 3376602"/>
              <a:gd name="connsiteY0" fmla="*/ 0 h 18288"/>
              <a:gd name="connsiteX1" fmla="*/ 641554 w 3376602"/>
              <a:gd name="connsiteY1" fmla="*/ 0 h 18288"/>
              <a:gd name="connsiteX2" fmla="*/ 1316875 w 3376602"/>
              <a:gd name="connsiteY2" fmla="*/ 0 h 18288"/>
              <a:gd name="connsiteX3" fmla="*/ 2025961 w 3376602"/>
              <a:gd name="connsiteY3" fmla="*/ 0 h 18288"/>
              <a:gd name="connsiteX4" fmla="*/ 2735048 w 3376602"/>
              <a:gd name="connsiteY4" fmla="*/ 0 h 18288"/>
              <a:gd name="connsiteX5" fmla="*/ 3376602 w 3376602"/>
              <a:gd name="connsiteY5" fmla="*/ 0 h 18288"/>
              <a:gd name="connsiteX6" fmla="*/ 3376602 w 3376602"/>
              <a:gd name="connsiteY6" fmla="*/ 18288 h 18288"/>
              <a:gd name="connsiteX7" fmla="*/ 2633750 w 3376602"/>
              <a:gd name="connsiteY7" fmla="*/ 18288 h 18288"/>
              <a:gd name="connsiteX8" fmla="*/ 1890897 w 3376602"/>
              <a:gd name="connsiteY8" fmla="*/ 18288 h 18288"/>
              <a:gd name="connsiteX9" fmla="*/ 1215577 w 3376602"/>
              <a:gd name="connsiteY9" fmla="*/ 18288 h 18288"/>
              <a:gd name="connsiteX10" fmla="*/ 0 w 3376602"/>
              <a:gd name="connsiteY10" fmla="*/ 18288 h 18288"/>
              <a:gd name="connsiteX11" fmla="*/ 0 w 3376602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376602" h="18288" fill="none" extrusionOk="0">
                <a:moveTo>
                  <a:pt x="0" y="0"/>
                </a:moveTo>
                <a:cubicBezTo>
                  <a:pt x="154337" y="-26787"/>
                  <a:pt x="393692" y="25344"/>
                  <a:pt x="641554" y="0"/>
                </a:cubicBezTo>
                <a:cubicBezTo>
                  <a:pt x="889416" y="-25344"/>
                  <a:pt x="1078313" y="12271"/>
                  <a:pt x="1316875" y="0"/>
                </a:cubicBezTo>
                <a:cubicBezTo>
                  <a:pt x="1555437" y="-12271"/>
                  <a:pt x="1698513" y="30110"/>
                  <a:pt x="2025961" y="0"/>
                </a:cubicBezTo>
                <a:cubicBezTo>
                  <a:pt x="2353409" y="-30110"/>
                  <a:pt x="2474986" y="1722"/>
                  <a:pt x="2735048" y="0"/>
                </a:cubicBezTo>
                <a:cubicBezTo>
                  <a:pt x="2995110" y="-1722"/>
                  <a:pt x="3097437" y="28961"/>
                  <a:pt x="3376602" y="0"/>
                </a:cubicBezTo>
                <a:cubicBezTo>
                  <a:pt x="3375893" y="8157"/>
                  <a:pt x="3376189" y="12125"/>
                  <a:pt x="3376602" y="18288"/>
                </a:cubicBezTo>
                <a:cubicBezTo>
                  <a:pt x="3037458" y="40377"/>
                  <a:pt x="2857195" y="34928"/>
                  <a:pt x="2633750" y="18288"/>
                </a:cubicBezTo>
                <a:cubicBezTo>
                  <a:pt x="2410305" y="1648"/>
                  <a:pt x="2066994" y="17360"/>
                  <a:pt x="1890897" y="18288"/>
                </a:cubicBezTo>
                <a:cubicBezTo>
                  <a:pt x="1714800" y="19216"/>
                  <a:pt x="1521080" y="47858"/>
                  <a:pt x="1215577" y="18288"/>
                </a:cubicBezTo>
                <a:cubicBezTo>
                  <a:pt x="910074" y="-11282"/>
                  <a:pt x="278912" y="61767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376602" h="18288" stroke="0" extrusionOk="0">
                <a:moveTo>
                  <a:pt x="0" y="0"/>
                </a:moveTo>
                <a:cubicBezTo>
                  <a:pt x="304565" y="-9016"/>
                  <a:pt x="402571" y="29762"/>
                  <a:pt x="641554" y="0"/>
                </a:cubicBezTo>
                <a:cubicBezTo>
                  <a:pt x="880537" y="-29762"/>
                  <a:pt x="963871" y="-12492"/>
                  <a:pt x="1215577" y="0"/>
                </a:cubicBezTo>
                <a:cubicBezTo>
                  <a:pt x="1467283" y="12492"/>
                  <a:pt x="1723274" y="15353"/>
                  <a:pt x="1958429" y="0"/>
                </a:cubicBezTo>
                <a:cubicBezTo>
                  <a:pt x="2193584" y="-15353"/>
                  <a:pt x="2347125" y="7922"/>
                  <a:pt x="2599984" y="0"/>
                </a:cubicBezTo>
                <a:cubicBezTo>
                  <a:pt x="2852843" y="-7922"/>
                  <a:pt x="3186422" y="-30763"/>
                  <a:pt x="3376602" y="0"/>
                </a:cubicBezTo>
                <a:cubicBezTo>
                  <a:pt x="3376338" y="4493"/>
                  <a:pt x="3376986" y="9472"/>
                  <a:pt x="3376602" y="18288"/>
                </a:cubicBezTo>
                <a:cubicBezTo>
                  <a:pt x="3080522" y="-5475"/>
                  <a:pt x="3038559" y="47323"/>
                  <a:pt x="2701282" y="18288"/>
                </a:cubicBezTo>
                <a:cubicBezTo>
                  <a:pt x="2364005" y="-10747"/>
                  <a:pt x="2245031" y="49099"/>
                  <a:pt x="1958429" y="18288"/>
                </a:cubicBezTo>
                <a:cubicBezTo>
                  <a:pt x="1671827" y="-12523"/>
                  <a:pt x="1619741" y="31109"/>
                  <a:pt x="1384407" y="18288"/>
                </a:cubicBezTo>
                <a:cubicBezTo>
                  <a:pt x="1149073" y="5467"/>
                  <a:pt x="947712" y="-11758"/>
                  <a:pt x="709086" y="18288"/>
                </a:cubicBezTo>
                <a:cubicBezTo>
                  <a:pt x="470460" y="48334"/>
                  <a:pt x="186882" y="50183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rgbClr val="EBB35A"/>
          </a:solidFill>
          <a:ln w="38100" cap="rnd">
            <a:solidFill>
              <a:srgbClr val="EBB35A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Content Placeholder 26">
            <a:extLst>
              <a:ext uri="{FF2B5EF4-FFF2-40B4-BE49-F238E27FC236}">
                <a16:creationId xmlns:a16="http://schemas.microsoft.com/office/drawing/2014/main" id="{78B9CE05-C855-494D-B9E6-6F66688FA9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9016" y="2803470"/>
            <a:ext cx="3432048" cy="3414450"/>
          </a:xfrm>
        </p:spPr>
        <p:txBody>
          <a:bodyPr anchor="t">
            <a:normAutofit/>
          </a:bodyPr>
          <a:lstStyle/>
          <a:p>
            <a:r>
              <a:rPr lang="en-US" sz="2400"/>
              <a:t>They hunt for turtle and fish.</a:t>
            </a:r>
          </a:p>
          <a:p>
            <a:r>
              <a:rPr lang="en-US" sz="2400"/>
              <a:t>They catch them with arrows and then they cook them on a fire.</a:t>
            </a:r>
          </a:p>
          <a:p>
            <a:r>
              <a:rPr lang="en-US" sz="2400"/>
              <a:t>They normally had fish for lunch.</a:t>
            </a:r>
          </a:p>
          <a:p>
            <a:r>
              <a:rPr lang="en-US" sz="2400"/>
              <a:t>They also grow crops to eat like bananas, beans and corn.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6436237" y="1971579"/>
              <a:ext cx="360" cy="216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418237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6" descr="A picture containing outdoor, person, holding, young&#10;&#10;Description automatically generated">
            <a:extLst>
              <a:ext uri="{FF2B5EF4-FFF2-40B4-BE49-F238E27FC236}">
                <a16:creationId xmlns:a16="http://schemas.microsoft.com/office/drawing/2014/main" id="{6BCBE830-556B-9A4D-B43B-B2FB5986FA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936" y="653705"/>
            <a:ext cx="6903720" cy="555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69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4F1FC4-44AE-D54A-9D02-ECD8A56B5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4200"/>
              <a:t>Endangered</a:t>
            </a:r>
          </a:p>
        </p:txBody>
      </p:sp>
      <p:sp>
        <p:nvSpPr>
          <p:cNvPr id="11" name="Rectangle 22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4992" y="1557877"/>
            <a:ext cx="18288" cy="3749040"/>
          </a:xfrm>
          <a:custGeom>
            <a:avLst/>
            <a:gdLst>
              <a:gd name="connsiteX0" fmla="*/ 0 w 18288"/>
              <a:gd name="connsiteY0" fmla="*/ 0 h 3749040"/>
              <a:gd name="connsiteX1" fmla="*/ 18288 w 18288"/>
              <a:gd name="connsiteY1" fmla="*/ 0 h 3749040"/>
              <a:gd name="connsiteX2" fmla="*/ 18288 w 18288"/>
              <a:gd name="connsiteY2" fmla="*/ 662330 h 3749040"/>
              <a:gd name="connsiteX3" fmla="*/ 18288 w 18288"/>
              <a:gd name="connsiteY3" fmla="*/ 1174699 h 3749040"/>
              <a:gd name="connsiteX4" fmla="*/ 18288 w 18288"/>
              <a:gd name="connsiteY4" fmla="*/ 1724558 h 3749040"/>
              <a:gd name="connsiteX5" fmla="*/ 18288 w 18288"/>
              <a:gd name="connsiteY5" fmla="*/ 2424379 h 3749040"/>
              <a:gd name="connsiteX6" fmla="*/ 18288 w 18288"/>
              <a:gd name="connsiteY6" fmla="*/ 3049219 h 3749040"/>
              <a:gd name="connsiteX7" fmla="*/ 18288 w 18288"/>
              <a:gd name="connsiteY7" fmla="*/ 3749040 h 3749040"/>
              <a:gd name="connsiteX8" fmla="*/ 0 w 18288"/>
              <a:gd name="connsiteY8" fmla="*/ 3749040 h 3749040"/>
              <a:gd name="connsiteX9" fmla="*/ 0 w 18288"/>
              <a:gd name="connsiteY9" fmla="*/ 3236671 h 3749040"/>
              <a:gd name="connsiteX10" fmla="*/ 0 w 18288"/>
              <a:gd name="connsiteY10" fmla="*/ 2536850 h 3749040"/>
              <a:gd name="connsiteX11" fmla="*/ 0 w 18288"/>
              <a:gd name="connsiteY11" fmla="*/ 1874520 h 3749040"/>
              <a:gd name="connsiteX12" fmla="*/ 0 w 18288"/>
              <a:gd name="connsiteY12" fmla="*/ 1362151 h 3749040"/>
              <a:gd name="connsiteX13" fmla="*/ 0 w 18288"/>
              <a:gd name="connsiteY13" fmla="*/ 774802 h 3749040"/>
              <a:gd name="connsiteX14" fmla="*/ 0 w 18288"/>
              <a:gd name="connsiteY14" fmla="*/ 0 h 374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8288" h="3749040" fill="none" extrusionOk="0">
                <a:moveTo>
                  <a:pt x="0" y="0"/>
                </a:moveTo>
                <a:cubicBezTo>
                  <a:pt x="8690" y="407"/>
                  <a:pt x="14141" y="154"/>
                  <a:pt x="18288" y="0"/>
                </a:cubicBezTo>
                <a:cubicBezTo>
                  <a:pt x="34838" y="143586"/>
                  <a:pt x="-11860" y="333097"/>
                  <a:pt x="18288" y="662330"/>
                </a:cubicBezTo>
                <a:cubicBezTo>
                  <a:pt x="48436" y="991563"/>
                  <a:pt x="32813" y="1046681"/>
                  <a:pt x="18288" y="1174699"/>
                </a:cubicBezTo>
                <a:cubicBezTo>
                  <a:pt x="3763" y="1302717"/>
                  <a:pt x="40974" y="1467838"/>
                  <a:pt x="18288" y="1724558"/>
                </a:cubicBezTo>
                <a:cubicBezTo>
                  <a:pt x="-4398" y="1981278"/>
                  <a:pt x="36650" y="2215729"/>
                  <a:pt x="18288" y="2424379"/>
                </a:cubicBezTo>
                <a:cubicBezTo>
                  <a:pt x="-74" y="2633029"/>
                  <a:pt x="-9881" y="2874703"/>
                  <a:pt x="18288" y="3049219"/>
                </a:cubicBezTo>
                <a:cubicBezTo>
                  <a:pt x="46457" y="3223735"/>
                  <a:pt x="4078" y="3453850"/>
                  <a:pt x="18288" y="3749040"/>
                </a:cubicBezTo>
                <a:cubicBezTo>
                  <a:pt x="14465" y="3749751"/>
                  <a:pt x="7675" y="3748271"/>
                  <a:pt x="0" y="3749040"/>
                </a:cubicBezTo>
                <a:cubicBezTo>
                  <a:pt x="19669" y="3507959"/>
                  <a:pt x="-9883" y="3339386"/>
                  <a:pt x="0" y="3236671"/>
                </a:cubicBezTo>
                <a:cubicBezTo>
                  <a:pt x="9883" y="3133956"/>
                  <a:pt x="26871" y="2857214"/>
                  <a:pt x="0" y="2536850"/>
                </a:cubicBezTo>
                <a:cubicBezTo>
                  <a:pt x="-26871" y="2216486"/>
                  <a:pt x="4790" y="2156616"/>
                  <a:pt x="0" y="1874520"/>
                </a:cubicBezTo>
                <a:cubicBezTo>
                  <a:pt x="-4790" y="1592424"/>
                  <a:pt x="-3117" y="1558688"/>
                  <a:pt x="0" y="1362151"/>
                </a:cubicBezTo>
                <a:cubicBezTo>
                  <a:pt x="3117" y="1165614"/>
                  <a:pt x="16802" y="1045125"/>
                  <a:pt x="0" y="774802"/>
                </a:cubicBezTo>
                <a:cubicBezTo>
                  <a:pt x="-16802" y="504479"/>
                  <a:pt x="-29640" y="377701"/>
                  <a:pt x="0" y="0"/>
                </a:cubicBezTo>
                <a:close/>
              </a:path>
              <a:path w="18288" h="3749040" stroke="0" extrusionOk="0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3352" y="227288"/>
                  <a:pt x="30894" y="278824"/>
                  <a:pt x="18288" y="512369"/>
                </a:cubicBezTo>
                <a:cubicBezTo>
                  <a:pt x="5682" y="745914"/>
                  <a:pt x="53060" y="998220"/>
                  <a:pt x="18288" y="1212190"/>
                </a:cubicBezTo>
                <a:cubicBezTo>
                  <a:pt x="-16484" y="1426160"/>
                  <a:pt x="35474" y="1585099"/>
                  <a:pt x="18288" y="1837030"/>
                </a:cubicBezTo>
                <a:cubicBezTo>
                  <a:pt x="1102" y="2088961"/>
                  <a:pt x="16704" y="2251948"/>
                  <a:pt x="18288" y="2386889"/>
                </a:cubicBezTo>
                <a:cubicBezTo>
                  <a:pt x="19872" y="2521830"/>
                  <a:pt x="5902" y="2679005"/>
                  <a:pt x="18288" y="2936748"/>
                </a:cubicBezTo>
                <a:cubicBezTo>
                  <a:pt x="30674" y="3194491"/>
                  <a:pt x="13809" y="3416052"/>
                  <a:pt x="18288" y="3749040"/>
                </a:cubicBezTo>
                <a:cubicBezTo>
                  <a:pt x="9729" y="3749861"/>
                  <a:pt x="3965" y="3749683"/>
                  <a:pt x="0" y="3749040"/>
                </a:cubicBezTo>
                <a:cubicBezTo>
                  <a:pt x="-10152" y="3632102"/>
                  <a:pt x="-5013" y="3340136"/>
                  <a:pt x="0" y="3236671"/>
                </a:cubicBezTo>
                <a:cubicBezTo>
                  <a:pt x="5013" y="3133206"/>
                  <a:pt x="-27249" y="2814766"/>
                  <a:pt x="0" y="2649322"/>
                </a:cubicBezTo>
                <a:cubicBezTo>
                  <a:pt x="27249" y="2483878"/>
                  <a:pt x="8506" y="2308131"/>
                  <a:pt x="0" y="2061972"/>
                </a:cubicBezTo>
                <a:cubicBezTo>
                  <a:pt x="-8506" y="1815813"/>
                  <a:pt x="-14267" y="1574470"/>
                  <a:pt x="0" y="1399642"/>
                </a:cubicBezTo>
                <a:cubicBezTo>
                  <a:pt x="14267" y="1224814"/>
                  <a:pt x="-24839" y="1011862"/>
                  <a:pt x="0" y="812292"/>
                </a:cubicBezTo>
                <a:cubicBezTo>
                  <a:pt x="24839" y="612722"/>
                  <a:pt x="20220" y="372179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4925">
            <a:solidFill>
              <a:schemeClr val="accent1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BD2CE830-E941-480A-B3D4-0025D8A599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9053856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48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C8947-55E4-2E42-ACDD-861D1AA11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Campaign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150DCD-3906-5841-A6F3-33EEA67175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April 2012, Survival launched a global campaign to save the </a:t>
            </a:r>
            <a:r>
              <a:rPr lang="en-GB" dirty="0" err="1"/>
              <a:t>Awá</a:t>
            </a:r>
            <a:r>
              <a:rPr lang="en-GB" dirty="0"/>
              <a:t>.</a:t>
            </a:r>
          </a:p>
          <a:p>
            <a:r>
              <a:rPr lang="en-GB" dirty="0"/>
              <a:t>Two years later, in April 2014, Survival, the </a:t>
            </a:r>
            <a:r>
              <a:rPr lang="en-GB" dirty="0" err="1"/>
              <a:t>Awá</a:t>
            </a:r>
            <a:r>
              <a:rPr lang="en-GB" dirty="0"/>
              <a:t> and their supporters celebrated as the campaign scored an unprecedented victory when the Brazilian government sent in troops to expel the illegal loggers from Awa land.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20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9D4C47-F219-384B-AAAE-E0FA2299B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US"/>
              <a:t>Socialising </a:t>
            </a:r>
            <a:endParaRPr lang="en-US" dirty="0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3CE8AF5E-D374-4CF1-90CC-35CF73B81C3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9084" y="2532888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25450 w 3291840"/>
              <a:gd name="connsiteY1" fmla="*/ 0 h 18288"/>
              <a:gd name="connsiteX2" fmla="*/ 1283818 w 3291840"/>
              <a:gd name="connsiteY2" fmla="*/ 0 h 18288"/>
              <a:gd name="connsiteX3" fmla="*/ 1975104 w 3291840"/>
              <a:gd name="connsiteY3" fmla="*/ 0 h 18288"/>
              <a:gd name="connsiteX4" fmla="*/ 2666390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567635 w 3291840"/>
              <a:gd name="connsiteY7" fmla="*/ 18288 h 18288"/>
              <a:gd name="connsiteX8" fmla="*/ 1843430 w 3291840"/>
              <a:gd name="connsiteY8" fmla="*/ 18288 h 18288"/>
              <a:gd name="connsiteX9" fmla="*/ 1185062 w 3291840"/>
              <a:gd name="connsiteY9" fmla="*/ 18288 h 18288"/>
              <a:gd name="connsiteX10" fmla="*/ 0 w 3291840"/>
              <a:gd name="connsiteY10" fmla="*/ 18288 h 18288"/>
              <a:gd name="connsiteX11" fmla="*/ 0 w 3291840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613" y="5552"/>
                  <a:pt x="489242" y="1770"/>
                  <a:pt x="625450" y="0"/>
                </a:cubicBezTo>
                <a:cubicBezTo>
                  <a:pt x="761658" y="-1770"/>
                  <a:pt x="1015131" y="32079"/>
                  <a:pt x="1283818" y="0"/>
                </a:cubicBezTo>
                <a:cubicBezTo>
                  <a:pt x="1552505" y="-32079"/>
                  <a:pt x="1752773" y="10771"/>
                  <a:pt x="1975104" y="0"/>
                </a:cubicBezTo>
                <a:cubicBezTo>
                  <a:pt x="2197435" y="-10771"/>
                  <a:pt x="2433070" y="21341"/>
                  <a:pt x="2666390" y="0"/>
                </a:cubicBezTo>
                <a:cubicBezTo>
                  <a:pt x="2899710" y="-21341"/>
                  <a:pt x="3028437" y="16612"/>
                  <a:pt x="3291840" y="0"/>
                </a:cubicBezTo>
                <a:cubicBezTo>
                  <a:pt x="3291131" y="8157"/>
                  <a:pt x="3291427" y="12125"/>
                  <a:pt x="3291840" y="18288"/>
                </a:cubicBezTo>
                <a:cubicBezTo>
                  <a:pt x="3043276" y="37868"/>
                  <a:pt x="2921041" y="-12908"/>
                  <a:pt x="2567635" y="18288"/>
                </a:cubicBezTo>
                <a:cubicBezTo>
                  <a:pt x="2214230" y="49484"/>
                  <a:pt x="2189623" y="-13019"/>
                  <a:pt x="1843430" y="18288"/>
                </a:cubicBezTo>
                <a:cubicBezTo>
                  <a:pt x="1497237" y="49595"/>
                  <a:pt x="1492584" y="29180"/>
                  <a:pt x="1185062" y="18288"/>
                </a:cubicBezTo>
                <a:cubicBezTo>
                  <a:pt x="877540" y="7396"/>
                  <a:pt x="313238" y="464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281971" y="23935"/>
                  <a:pt x="485873" y="-14021"/>
                  <a:pt x="625450" y="0"/>
                </a:cubicBezTo>
                <a:cubicBezTo>
                  <a:pt x="765027" y="14021"/>
                  <a:pt x="1048900" y="27914"/>
                  <a:pt x="1185062" y="0"/>
                </a:cubicBezTo>
                <a:cubicBezTo>
                  <a:pt x="1321224" y="-27914"/>
                  <a:pt x="1648252" y="-3988"/>
                  <a:pt x="1909267" y="0"/>
                </a:cubicBezTo>
                <a:cubicBezTo>
                  <a:pt x="2170282" y="3988"/>
                  <a:pt x="2301957" y="25891"/>
                  <a:pt x="2534717" y="0"/>
                </a:cubicBezTo>
                <a:cubicBezTo>
                  <a:pt x="2767477" y="-25891"/>
                  <a:pt x="3078800" y="21500"/>
                  <a:pt x="3291840" y="0"/>
                </a:cubicBezTo>
                <a:cubicBezTo>
                  <a:pt x="3291576" y="4493"/>
                  <a:pt x="3292224" y="9472"/>
                  <a:pt x="3291840" y="18288"/>
                </a:cubicBezTo>
                <a:cubicBezTo>
                  <a:pt x="3120474" y="15714"/>
                  <a:pt x="2816568" y="4633"/>
                  <a:pt x="2633472" y="18288"/>
                </a:cubicBezTo>
                <a:cubicBezTo>
                  <a:pt x="2450376" y="31943"/>
                  <a:pt x="2160769" y="37350"/>
                  <a:pt x="1909267" y="18288"/>
                </a:cubicBezTo>
                <a:cubicBezTo>
                  <a:pt x="1657765" y="-774"/>
                  <a:pt x="1623992" y="9648"/>
                  <a:pt x="1349654" y="18288"/>
                </a:cubicBezTo>
                <a:cubicBezTo>
                  <a:pt x="1075316" y="26928"/>
                  <a:pt x="833426" y="34181"/>
                  <a:pt x="691286" y="18288"/>
                </a:cubicBezTo>
                <a:cubicBezTo>
                  <a:pt x="549146" y="2395"/>
                  <a:pt x="342011" y="24201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rgbClr val="8D8F41"/>
          </a:solidFill>
          <a:ln w="38100" cap="rnd">
            <a:solidFill>
              <a:srgbClr val="8D8F41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5E3C4-1839-E54A-9A93-BED8B8A1DC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anchor="t">
            <a:normAutofit/>
          </a:bodyPr>
          <a:lstStyle/>
          <a:p>
            <a:r>
              <a:rPr lang="en-US" sz="2400"/>
              <a:t>They don’t go to school but they are happy because they have each other.                                                   There are 350 members and 100 of them have no contact with the outside world.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7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5755403" y="1971579"/>
              <a:ext cx="360" cy="2160"/>
            </p14:xfrm>
          </p:contentPart>
        </mc:Choice>
        <mc:Fallback xmlns="">
          <p:pic>
            <p:nvPicPr>
              <p:cNvPr id="17" name="Ink 13">
                <a:extLst>
                  <a:ext uri="{FF2B5EF4-FFF2-40B4-BE49-F238E27FC236}">
                    <a16:creationId xmlns:a16="http://schemas.microsoft.com/office/drawing/2014/main" id="{070477C5-0410-4E4F-97A1-F84C2465C1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37403" y="1956150"/>
                <a:ext cx="36000" cy="32709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 descr="A person smiling at the camera&#10;&#10;Description automatically generated">
            <a:extLst>
              <a:ext uri="{FF2B5EF4-FFF2-40B4-BE49-F238E27FC236}">
                <a16:creationId xmlns:a16="http://schemas.microsoft.com/office/drawing/2014/main" id="{760EB446-1CC8-2D4D-9235-353376550B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4296" y="1113728"/>
            <a:ext cx="6903720" cy="463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56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3DAA0EF-336D-4CDC-A9A2-8460363E27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D079A19-B31E-4129-A464-7547FF05AE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90556" cy="6858000"/>
          </a:xfrm>
          <a:custGeom>
            <a:avLst/>
            <a:gdLst>
              <a:gd name="connsiteX0" fmla="*/ 0 w 4090556"/>
              <a:gd name="connsiteY0" fmla="*/ 0 h 6858000"/>
              <a:gd name="connsiteX1" fmla="*/ 4077555 w 4090556"/>
              <a:gd name="connsiteY1" fmla="*/ 0 h 6858000"/>
              <a:gd name="connsiteX2" fmla="*/ 4077574 w 4090556"/>
              <a:gd name="connsiteY2" fmla="*/ 720 h 6858000"/>
              <a:gd name="connsiteX3" fmla="*/ 4075790 w 4090556"/>
              <a:gd name="connsiteY3" fmla="*/ 575485 h 6858000"/>
              <a:gd name="connsiteX4" fmla="*/ 4076555 w 4090556"/>
              <a:gd name="connsiteY4" fmla="*/ 932245 h 6858000"/>
              <a:gd name="connsiteX5" fmla="*/ 4076555 w 4090556"/>
              <a:gd name="connsiteY5" fmla="*/ 1286711 h 6858000"/>
              <a:gd name="connsiteX6" fmla="*/ 4082288 w 4090556"/>
              <a:gd name="connsiteY6" fmla="*/ 1595180 h 6858000"/>
              <a:gd name="connsiteX7" fmla="*/ 4078211 w 4090556"/>
              <a:gd name="connsiteY7" fmla="*/ 2133123 h 6858000"/>
              <a:gd name="connsiteX8" fmla="*/ 4071968 w 4090556"/>
              <a:gd name="connsiteY8" fmla="*/ 2946025 h 6858000"/>
              <a:gd name="connsiteX9" fmla="*/ 4068401 w 4090556"/>
              <a:gd name="connsiteY9" fmla="*/ 3502061 h 6858000"/>
              <a:gd name="connsiteX10" fmla="*/ 4087513 w 4090556"/>
              <a:gd name="connsiteY10" fmla="*/ 4076061 h 6858000"/>
              <a:gd name="connsiteX11" fmla="*/ 4076938 w 4090556"/>
              <a:gd name="connsiteY11" fmla="*/ 4442632 h 6858000"/>
              <a:gd name="connsiteX12" fmla="*/ 4071459 w 4090556"/>
              <a:gd name="connsiteY12" fmla="*/ 4827550 h 6858000"/>
              <a:gd name="connsiteX13" fmla="*/ 4071459 w 4090556"/>
              <a:gd name="connsiteY13" fmla="*/ 5019945 h 6858000"/>
              <a:gd name="connsiteX14" fmla="*/ 4084200 w 4090556"/>
              <a:gd name="connsiteY14" fmla="*/ 5490104 h 6858000"/>
              <a:gd name="connsiteX15" fmla="*/ 4077446 w 4090556"/>
              <a:gd name="connsiteY15" fmla="*/ 5844569 h 6858000"/>
              <a:gd name="connsiteX16" fmla="*/ 4082544 w 4090556"/>
              <a:gd name="connsiteY16" fmla="*/ 6260195 h 6858000"/>
              <a:gd name="connsiteX17" fmla="*/ 4086110 w 4090556"/>
              <a:gd name="connsiteY17" fmla="*/ 6706145 h 6858000"/>
              <a:gd name="connsiteX18" fmla="*/ 4086135 w 4090556"/>
              <a:gd name="connsiteY18" fmla="*/ 6794562 h 6858000"/>
              <a:gd name="connsiteX19" fmla="*/ 4080334 w 4090556"/>
              <a:gd name="connsiteY19" fmla="*/ 6858000 h 6858000"/>
              <a:gd name="connsiteX20" fmla="*/ 0 w 4090556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090556" h="6858000">
                <a:moveTo>
                  <a:pt x="0" y="0"/>
                </a:moveTo>
                <a:lnTo>
                  <a:pt x="4077555" y="0"/>
                </a:lnTo>
                <a:lnTo>
                  <a:pt x="4077574" y="720"/>
                </a:lnTo>
                <a:cubicBezTo>
                  <a:pt x="4079358" y="192351"/>
                  <a:pt x="4064960" y="384364"/>
                  <a:pt x="4075790" y="575485"/>
                </a:cubicBezTo>
                <a:cubicBezTo>
                  <a:pt x="4082544" y="694108"/>
                  <a:pt x="4081269" y="814132"/>
                  <a:pt x="4076555" y="932245"/>
                </a:cubicBezTo>
                <a:cubicBezTo>
                  <a:pt x="4071840" y="1050357"/>
                  <a:pt x="4065470" y="1168597"/>
                  <a:pt x="4076555" y="1286711"/>
                </a:cubicBezTo>
                <a:cubicBezTo>
                  <a:pt x="4084710" y="1389317"/>
                  <a:pt x="4086621" y="1492332"/>
                  <a:pt x="4082288" y="1595180"/>
                </a:cubicBezTo>
                <a:cubicBezTo>
                  <a:pt x="4077319" y="1774452"/>
                  <a:pt x="4067637" y="1953851"/>
                  <a:pt x="4078211" y="2133123"/>
                </a:cubicBezTo>
                <a:cubicBezTo>
                  <a:pt x="4094393" y="2404260"/>
                  <a:pt x="4084710" y="2675143"/>
                  <a:pt x="4071968" y="2946025"/>
                </a:cubicBezTo>
                <a:cubicBezTo>
                  <a:pt x="4063049" y="3131413"/>
                  <a:pt x="4055659" y="3316673"/>
                  <a:pt x="4068401" y="3502061"/>
                </a:cubicBezTo>
                <a:cubicBezTo>
                  <a:pt x="4081396" y="3693182"/>
                  <a:pt x="4097323" y="3884176"/>
                  <a:pt x="4087513" y="4076061"/>
                </a:cubicBezTo>
                <a:cubicBezTo>
                  <a:pt x="4081142" y="4198251"/>
                  <a:pt x="4069037" y="4320315"/>
                  <a:pt x="4076938" y="4442632"/>
                </a:cubicBezTo>
                <a:cubicBezTo>
                  <a:pt x="4083270" y="4570925"/>
                  <a:pt x="4081435" y="4699486"/>
                  <a:pt x="4071459" y="4827550"/>
                </a:cubicBezTo>
                <a:cubicBezTo>
                  <a:pt x="4065725" y="4891550"/>
                  <a:pt x="4065725" y="4955945"/>
                  <a:pt x="4071459" y="5019945"/>
                </a:cubicBezTo>
                <a:cubicBezTo>
                  <a:pt x="4087742" y="5176105"/>
                  <a:pt x="4091997" y="5333296"/>
                  <a:pt x="4084200" y="5490104"/>
                </a:cubicBezTo>
                <a:cubicBezTo>
                  <a:pt x="4079740" y="5608217"/>
                  <a:pt x="4071968" y="5726202"/>
                  <a:pt x="4077446" y="5844569"/>
                </a:cubicBezTo>
                <a:cubicBezTo>
                  <a:pt x="4083944" y="5983069"/>
                  <a:pt x="4088914" y="6121696"/>
                  <a:pt x="4082544" y="6260195"/>
                </a:cubicBezTo>
                <a:cubicBezTo>
                  <a:pt x="4075841" y="6408803"/>
                  <a:pt x="4077026" y="6557662"/>
                  <a:pt x="4086110" y="6706145"/>
                </a:cubicBezTo>
                <a:cubicBezTo>
                  <a:pt x="4087467" y="6735616"/>
                  <a:pt x="4087474" y="6765120"/>
                  <a:pt x="4086135" y="6794562"/>
                </a:cubicBezTo>
                <a:lnTo>
                  <a:pt x="4080334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ABA917-A9D4-EC4C-BE49-A1F641309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1" y="640823"/>
            <a:ext cx="3103194" cy="5583148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Language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2CE33EE-CF4A-467C-9C22-EDCC6E663F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3238055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192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ketchyVTI">
  <a:themeElements>
    <a:clrScheme name="SketchyVTI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Sketchy_SerifHand">
      <a:majorFont>
        <a:latin typeface="Modern Love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191</Words>
  <Application>Microsoft Office PowerPoint</Application>
  <PresentationFormat>Widescreen</PresentationFormat>
  <Paragraphs>20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Modern Love</vt:lpstr>
      <vt:lpstr>The Hand</vt:lpstr>
      <vt:lpstr>SketchyVTI</vt:lpstr>
      <vt:lpstr>Awá Tribe</vt:lpstr>
      <vt:lpstr>Food</vt:lpstr>
      <vt:lpstr>Endangered</vt:lpstr>
      <vt:lpstr>Campaign</vt:lpstr>
      <vt:lpstr>Socialising </vt:lpstr>
      <vt:lpstr>Language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Awa Tribe</dc:title>
  <dc:creator>Glyn Owen</dc:creator>
  <cp:lastModifiedBy>StroverP</cp:lastModifiedBy>
  <cp:revision>3</cp:revision>
  <dcterms:created xsi:type="dcterms:W3CDTF">2020-05-21T10:58:18Z</dcterms:created>
  <dcterms:modified xsi:type="dcterms:W3CDTF">2020-05-21T12:34:34Z</dcterms:modified>
</cp:coreProperties>
</file>