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24"/>
  </p:notesMasterIdLst>
  <p:handoutMasterIdLst>
    <p:handoutMasterId r:id="rId25"/>
  </p:handoutMasterIdLst>
  <p:sldIdLst>
    <p:sldId id="305" r:id="rId2"/>
    <p:sldId id="258" r:id="rId3"/>
    <p:sldId id="263" r:id="rId4"/>
    <p:sldId id="264" r:id="rId5"/>
    <p:sldId id="294" r:id="rId6"/>
    <p:sldId id="289" r:id="rId7"/>
    <p:sldId id="295" r:id="rId8"/>
    <p:sldId id="290" r:id="rId9"/>
    <p:sldId id="364" r:id="rId10"/>
    <p:sldId id="378" r:id="rId11"/>
    <p:sldId id="384" r:id="rId12"/>
    <p:sldId id="385" r:id="rId13"/>
    <p:sldId id="291" r:id="rId14"/>
    <p:sldId id="372" r:id="rId15"/>
    <p:sldId id="292" r:id="rId16"/>
    <p:sldId id="379" r:id="rId17"/>
    <p:sldId id="386" r:id="rId18"/>
    <p:sldId id="387" r:id="rId19"/>
    <p:sldId id="293" r:id="rId20"/>
    <p:sldId id="388" r:id="rId21"/>
    <p:sldId id="389" r:id="rId22"/>
    <p:sldId id="267" r:id="rId23"/>
  </p:sldIdLst>
  <p:sldSz cx="9144000" cy="6858000" type="screen4x3"/>
  <p:notesSz cx="6858000" cy="9144000"/>
  <p:embeddedFontLst>
    <p:embeddedFont>
      <p:font typeface="Roboto" panose="020B0604020202020204" charset="0"/>
      <p:regular r:id="rId26"/>
      <p:bold r:id="rId27"/>
      <p:italic r:id="rId28"/>
      <p:boldItalic r:id="rId29"/>
    </p:embeddedFont>
    <p:embeddedFont>
      <p:font typeface="Twinkl" panose="020B0604020202020204" charset="0"/>
      <p:regular r:id="rId30"/>
      <p:bold r:id="rId31"/>
    </p:embeddedFont>
    <p:embeddedFont>
      <p:font typeface="Tuffy-TTF" panose="020B0603060100000000" charset="0"/>
      <p:regular r:id="rId32"/>
      <p:bold r:id="rId33"/>
      <p:italic r:id="rId34"/>
      <p:boldItalic r:id="rId35"/>
    </p:embeddedFont>
    <p:embeddedFont>
      <p:font typeface="Twinkl SemiBold" panose="02000000000000000000" charset="0"/>
      <p:regular r:id="rId36"/>
      <p:bold r:id="rId3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77"/>
        <a:ea typeface="+mn-ea"/>
        <a:cs typeface="+mn-cs"/>
      </a:defRPr>
    </a:lvl1pPr>
    <a:lvl2pPr marL="457200" algn="l" rtl="0" eaLnBrk="0" fontAlgn="base" hangingPunct="0">
      <a:spcBef>
        <a:spcPct val="0"/>
      </a:spcBef>
      <a:spcAft>
        <a:spcPct val="0"/>
      </a:spcAft>
      <a:defRPr kern="1200">
        <a:solidFill>
          <a:schemeClr val="tx1"/>
        </a:solidFill>
        <a:latin typeface="Twinkl" pitchFamily="2" charset="77"/>
        <a:ea typeface="+mn-ea"/>
        <a:cs typeface="+mn-cs"/>
      </a:defRPr>
    </a:lvl2pPr>
    <a:lvl3pPr marL="914400" algn="l" rtl="0" eaLnBrk="0" fontAlgn="base" hangingPunct="0">
      <a:spcBef>
        <a:spcPct val="0"/>
      </a:spcBef>
      <a:spcAft>
        <a:spcPct val="0"/>
      </a:spcAft>
      <a:defRPr kern="1200">
        <a:solidFill>
          <a:schemeClr val="tx1"/>
        </a:solidFill>
        <a:latin typeface="Twinkl" pitchFamily="2" charset="77"/>
        <a:ea typeface="+mn-ea"/>
        <a:cs typeface="+mn-cs"/>
      </a:defRPr>
    </a:lvl3pPr>
    <a:lvl4pPr marL="1371600" algn="l" rtl="0" eaLnBrk="0" fontAlgn="base" hangingPunct="0">
      <a:spcBef>
        <a:spcPct val="0"/>
      </a:spcBef>
      <a:spcAft>
        <a:spcPct val="0"/>
      </a:spcAft>
      <a:defRPr kern="1200">
        <a:solidFill>
          <a:schemeClr val="tx1"/>
        </a:solidFill>
        <a:latin typeface="Twinkl" pitchFamily="2" charset="77"/>
        <a:ea typeface="+mn-ea"/>
        <a:cs typeface="+mn-cs"/>
      </a:defRPr>
    </a:lvl4pPr>
    <a:lvl5pPr marL="1828800" algn="l" rtl="0" eaLnBrk="0" fontAlgn="base" hangingPunct="0">
      <a:spcBef>
        <a:spcPct val="0"/>
      </a:spcBef>
      <a:spcAft>
        <a:spcPct val="0"/>
      </a:spcAft>
      <a:defRPr kern="1200">
        <a:solidFill>
          <a:schemeClr val="tx1"/>
        </a:solidFill>
        <a:latin typeface="Twinkl" pitchFamily="2" charset="77"/>
        <a:ea typeface="+mn-ea"/>
        <a:cs typeface="+mn-cs"/>
      </a:defRPr>
    </a:lvl5pPr>
    <a:lvl6pPr marL="2286000" algn="l" defTabSz="914400" rtl="0" eaLnBrk="1" latinLnBrk="0" hangingPunct="1">
      <a:defRPr kern="1200">
        <a:solidFill>
          <a:schemeClr val="tx1"/>
        </a:solidFill>
        <a:latin typeface="Twinkl" pitchFamily="2" charset="77"/>
        <a:ea typeface="+mn-ea"/>
        <a:cs typeface="+mn-cs"/>
      </a:defRPr>
    </a:lvl6pPr>
    <a:lvl7pPr marL="2743200" algn="l" defTabSz="914400" rtl="0" eaLnBrk="1" latinLnBrk="0" hangingPunct="1">
      <a:defRPr kern="1200">
        <a:solidFill>
          <a:schemeClr val="tx1"/>
        </a:solidFill>
        <a:latin typeface="Twinkl" pitchFamily="2" charset="77"/>
        <a:ea typeface="+mn-ea"/>
        <a:cs typeface="+mn-cs"/>
      </a:defRPr>
    </a:lvl7pPr>
    <a:lvl8pPr marL="3200400" algn="l" defTabSz="914400" rtl="0" eaLnBrk="1" latinLnBrk="0" hangingPunct="1">
      <a:defRPr kern="1200">
        <a:solidFill>
          <a:schemeClr val="tx1"/>
        </a:solidFill>
        <a:latin typeface="Twinkl" pitchFamily="2" charset="77"/>
        <a:ea typeface="+mn-ea"/>
        <a:cs typeface="+mn-cs"/>
      </a:defRPr>
    </a:lvl8pPr>
    <a:lvl9pPr marL="3657600" algn="l" defTabSz="914400" rtl="0" eaLnBrk="1" latinLnBrk="0" hangingPunct="1">
      <a:defRPr kern="1200">
        <a:solidFill>
          <a:schemeClr val="tx1"/>
        </a:solidFill>
        <a:latin typeface="Twinkl" pitchFamily="2" charset="77"/>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 uri="http://customooxmlschemas.google.com/">
      <go:slidesCustomData xmlns="" xmlns:p15="http://schemas.microsoft.com/office/powerpoint/2012/main" xmlns:go="http://customooxmlschemas.google.com/" roundtripDataSignature="AMtx7mji60CzI1GCsfj/yIDWz61L5TMdrQ==" r:id="rId43"/>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achel Hartzell" initials="" lastIdx="9" clrIdx="0"/>
  <p:cmAuthor id="1" name="Katy Gaunt" initials="KG" lastIdx="1" clrIdx="1">
    <p:extLst>
      <p:ext uri="{19B8F6BF-5375-455C-9EA6-DF929625EA0E}">
        <p15:presenceInfo xmlns:p15="http://schemas.microsoft.com/office/powerpoint/2012/main" userId="478e920acf5fd2e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63" autoAdjust="0"/>
    <p:restoredTop sz="94660"/>
  </p:normalViewPr>
  <p:slideViewPr>
    <p:cSldViewPr>
      <p:cViewPr varScale="1">
        <p:scale>
          <a:sx n="69" d="100"/>
          <a:sy n="69" d="100"/>
        </p:scale>
        <p:origin x="1260" y="40"/>
      </p:cViewPr>
      <p:guideLst>
        <p:guide orient="horz" pos="2205"/>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font" Target="fonts/font9.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font" Target="fonts/font12.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customschemas.google.com/relationships/presentationmetadata" Target="meta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font" Target="fonts/font8.fntdata"/><Relationship Id="rId46"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D2C2BC0-B024-1F40-BA95-8046568EC9A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E64797DC-A7A8-5E44-935F-AB4CEAD95E3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B900EB5A-E38B-3547-9460-1A854FDBFC4D}" type="datetimeFigureOut">
              <a:rPr lang="en-GB"/>
              <a:pPr>
                <a:defRPr/>
              </a:pPr>
              <a:t>02/02/2022</a:t>
            </a:fld>
            <a:endParaRPr lang="en-GB" dirty="0"/>
          </a:p>
        </p:txBody>
      </p:sp>
      <p:sp>
        <p:nvSpPr>
          <p:cNvPr id="4" name="Footer Placeholder 3">
            <a:extLst>
              <a:ext uri="{FF2B5EF4-FFF2-40B4-BE49-F238E27FC236}">
                <a16:creationId xmlns:a16="http://schemas.microsoft.com/office/drawing/2014/main" id="{2EAAFC13-F403-354E-B5E9-8844701A69E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a:extLst>
              <a:ext uri="{FF2B5EF4-FFF2-40B4-BE49-F238E27FC236}">
                <a16:creationId xmlns:a16="http://schemas.microsoft.com/office/drawing/2014/main" id="{FD01D2E4-9E54-9A40-A161-5C76FDEC1BC7}"/>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A14071BE-0F87-094E-A1AC-340CC44D6E0B}"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269E3BF-A904-FD4C-9E3F-B9C72E47B02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C07E7E6F-A07E-174E-9C6F-5964E1FBEB0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788F6127-87DF-6340-9765-B51C1FC9F57B}" type="datetimeFigureOut">
              <a:rPr lang="en-GB"/>
              <a:pPr>
                <a:defRPr/>
              </a:pPr>
              <a:t>02/02/2022</a:t>
            </a:fld>
            <a:endParaRPr lang="en-GB" dirty="0"/>
          </a:p>
        </p:txBody>
      </p:sp>
      <p:sp>
        <p:nvSpPr>
          <p:cNvPr id="4" name="Slide Image Placeholder 3">
            <a:extLst>
              <a:ext uri="{FF2B5EF4-FFF2-40B4-BE49-F238E27FC236}">
                <a16:creationId xmlns:a16="http://schemas.microsoft.com/office/drawing/2014/main" id="{1A29853B-CEE4-7A48-BA53-4C5741576104}"/>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86213DFD-57C1-A745-998F-F56FA49E48C1}"/>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a:extLst>
              <a:ext uri="{FF2B5EF4-FFF2-40B4-BE49-F238E27FC236}">
                <a16:creationId xmlns:a16="http://schemas.microsoft.com/office/drawing/2014/main" id="{C21569A8-170A-0A47-A411-803C8E25370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9A81D07E-9364-2649-BD47-9ACCB3177061}"/>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Tuffy-TTF" panose="020B0603060100000000" pitchFamily="34" charset="0"/>
              </a:defRPr>
            </a:lvl1pPr>
          </a:lstStyle>
          <a:p>
            <a:fld id="{B496810F-08B2-8D48-895C-FDF94ED8F467}"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rgbClr val="31B7B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0114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1588AEB-9BF8-A94D-A230-2E93689C3DC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8443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5D367377-53EB-2740-AC57-7ECE2333D51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2016B4DE-43C2-2143-9523-75AB56EE8BC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2428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1677DC25-111E-6846-8D70-1600773964D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42153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04BF3060-B6DB-484A-A9E3-B718E9BFFD0E}"/>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BAE85F1B-1ADF-5641-8C61-00113C2A2F64}"/>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AA6BFD50-3AC3-B34F-B388-7123A9266D2B}"/>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EDBE819F-163D-7D46-8050-2586948A0BAC}"/>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BABAF816-7526-C847-AFA2-BDADB3568E89}"/>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514747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655A353D-E4DE-6B43-9B43-9F58FDF01351}"/>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7835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9251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7ECAE29-7566-5645-AF03-C516EF4E56C0}"/>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BF3D6256-0B9A-6F46-86D5-3C21D17A2A45}"/>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43" r:id="rId7"/>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twinkl-lif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tif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4.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4.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13.png"/><Relationship Id="rId2" Type="http://schemas.openxmlformats.org/officeDocument/2006/relationships/image" Target="../media/image23.jpeg"/><Relationship Id="rId1" Type="http://schemas.openxmlformats.org/officeDocument/2006/relationships/slideLayout" Target="../slideLayouts/slideLayout4.xml"/><Relationship Id="rId6" Type="http://schemas.openxmlformats.org/officeDocument/2006/relationships/slide" Target="slide15.xml"/><Relationship Id="rId5" Type="http://schemas.openxmlformats.org/officeDocument/2006/relationships/slide" Target="slide13.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33.tif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hyperlink" Target="https://www.twinkl.co.uk/resources/twinkl-life"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A44ECE-A334-824F-B0FB-E49E93468D32}"/>
              </a:ext>
            </a:extLst>
          </p:cNvPr>
          <p:cNvSpPr/>
          <p:nvPr/>
        </p:nvSpPr>
        <p:spPr>
          <a:xfrm>
            <a:off x="0" y="6251575"/>
            <a:ext cx="9144000" cy="6111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a:extLst>
              <a:ext uri="{FF2B5EF4-FFF2-40B4-BE49-F238E27FC236}">
                <a16:creationId xmlns:a16="http://schemas.microsoft.com/office/drawing/2014/main" id="{69E1C63C-1FA6-D542-9E5E-AD32AB5F8C53}"/>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a:extLst>
              <a:ext uri="{FF2B5EF4-FFF2-40B4-BE49-F238E27FC236}">
                <a16:creationId xmlns:a16="http://schemas.microsoft.com/office/drawing/2014/main" id="{42EC168D-31C7-A74F-85F0-3765994E3C3C}"/>
              </a:ext>
            </a:extLst>
          </p:cNvPr>
          <p:cNvSpPr txBox="1">
            <a:spLocks noChangeArrowheads="1"/>
          </p:cNvSpPr>
          <p:nvPr/>
        </p:nvSpPr>
        <p:spPr bwMode="auto">
          <a:xfrm>
            <a:off x="2312988" y="6464300"/>
            <a:ext cx="4518025"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7000"/>
              </a:lnSpc>
              <a:spcBef>
                <a:spcPct val="0"/>
              </a:spcBef>
              <a:buFontTx/>
              <a:buNone/>
            </a:pPr>
            <a:r>
              <a:rPr lang="en-GB" altLang="en-US" sz="800" b="1" dirty="0">
                <a:solidFill>
                  <a:srgbClr val="FFFFFF"/>
                </a:solidFill>
                <a:latin typeface="Roboto" panose="02000000000000000000" pitchFamily="2" charset="0"/>
                <a:ea typeface="Roboto" panose="02000000000000000000" pitchFamily="2" charset="0"/>
                <a:cs typeface="Arial" panose="020B0604020202020204" pitchFamily="34" charset="0"/>
              </a:rPr>
              <a:t>PSHE and Citizenship </a:t>
            </a:r>
            <a:r>
              <a:rPr lang="en-GB" altLang="en-US" sz="800" dirty="0">
                <a:solidFill>
                  <a:srgbClr val="FFFFFF"/>
                </a:solidFill>
                <a:latin typeface="Roboto" panose="02000000000000000000" pitchFamily="2" charset="0"/>
                <a:ea typeface="Roboto" panose="02000000000000000000" pitchFamily="2" charset="0"/>
                <a:cs typeface="Arial" panose="020B0604020202020204" pitchFamily="34" charset="0"/>
              </a:rPr>
              <a:t>| UKS2 | Living in the Wider World | One World | Biodiversity | Lesson 5</a:t>
            </a:r>
          </a:p>
        </p:txBody>
      </p:sp>
      <p:pic>
        <p:nvPicPr>
          <p:cNvPr id="10245" name="Picture 4">
            <a:extLst>
              <a:ext uri="{FF2B5EF4-FFF2-40B4-BE49-F238E27FC236}">
                <a16:creationId xmlns:a16="http://schemas.microsoft.com/office/drawing/2014/main" id="{6773B11E-9749-5341-BE39-82E54949C9C2}"/>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 Placeholder 16">
            <a:extLst>
              <a:ext uri="{FF2B5EF4-FFF2-40B4-BE49-F238E27FC236}">
                <a16:creationId xmlns:a16="http://schemas.microsoft.com/office/drawing/2014/main" id="{01B5A977-2BED-E34D-8051-07E92C08A6B8}"/>
              </a:ext>
            </a:extLst>
          </p:cNvPr>
          <p:cNvSpPr>
            <a:spLocks/>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dirty="0">
                <a:solidFill>
                  <a:schemeClr val="bg1"/>
                </a:solidFill>
                <a:latin typeface="Roboto" panose="02000000000000000000" pitchFamily="2" charset="0"/>
                <a:ea typeface="Roboto" panose="02000000000000000000" pitchFamily="2" charset="0"/>
                <a:cs typeface="Arial" panose="020B0604020202020204" pitchFamily="34" charset="0"/>
              </a:rPr>
              <a:t>Living in the Wider World | One World</a:t>
            </a:r>
          </a:p>
        </p:txBody>
      </p:sp>
      <p:sp>
        <p:nvSpPr>
          <p:cNvPr id="10247" name="Title 17">
            <a:extLst>
              <a:ext uri="{FF2B5EF4-FFF2-40B4-BE49-F238E27FC236}">
                <a16:creationId xmlns:a16="http://schemas.microsoft.com/office/drawing/2014/main" id="{6D9AECA8-7C37-984D-A408-5BAB2F84D1E2}"/>
              </a:ext>
            </a:extLst>
          </p:cNvPr>
          <p:cNvSpPr>
            <a:spLocks/>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5400" b="1" dirty="0">
                <a:solidFill>
                  <a:schemeClr val="bg1"/>
                </a:solidFill>
                <a:latin typeface="Roboto" panose="02000000000000000000" pitchFamily="2" charset="0"/>
                <a:ea typeface="Roboto" panose="02000000000000000000" pitchFamily="2" charset="0"/>
                <a:cs typeface="Arial" panose="020B0604020202020204" pitchFamily="34" charset="0"/>
              </a:rPr>
              <a:t>PSHE and Citizenship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95646AEE-097E-3042-8595-4F583A5B76BA}"/>
              </a:ext>
            </a:extLst>
          </p:cNvPr>
          <p:cNvSpPr/>
          <p:nvPr/>
        </p:nvSpPr>
        <p:spPr>
          <a:xfrm>
            <a:off x="3887924" y="5301208"/>
            <a:ext cx="1368152" cy="12241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285D1F97-8ECB-5345-8419-6F70272AF3B9}"/>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10341A99-8394-634E-9436-8A41E5BF0540}"/>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a:extLst>
              <a:ext uri="{FF2B5EF4-FFF2-40B4-BE49-F238E27FC236}">
                <a16:creationId xmlns:a16="http://schemas.microsoft.com/office/drawing/2014/main" id="{F3F10BC3-D151-D142-9E48-7365E5AFA50F}"/>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Success Criteria</a:t>
            </a:r>
          </a:p>
        </p:txBody>
      </p:sp>
      <p:sp>
        <p:nvSpPr>
          <p:cNvPr id="11269" name="Title 1">
            <a:extLst>
              <a:ext uri="{FF2B5EF4-FFF2-40B4-BE49-F238E27FC236}">
                <a16:creationId xmlns:a16="http://schemas.microsoft.com/office/drawing/2014/main" id="{2A33BCBF-C425-294D-8BEA-0E2B0C2464A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Aim</a:t>
            </a:r>
          </a:p>
        </p:txBody>
      </p:sp>
      <p:sp>
        <p:nvSpPr>
          <p:cNvPr id="11270" name="Content Placeholder 15">
            <a:extLst>
              <a:ext uri="{FF2B5EF4-FFF2-40B4-BE49-F238E27FC236}">
                <a16:creationId xmlns:a16="http://schemas.microsoft.com/office/drawing/2014/main" id="{392E7317-CD25-8541-BABC-3FF7C06E6FC2}"/>
              </a:ext>
            </a:extLst>
          </p:cNvPr>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77"/>
              </a:rPr>
              <a:t>I can understand what biodiversity is and explain the importance of doing all we can to encourage it.</a:t>
            </a:r>
          </a:p>
        </p:txBody>
      </p:sp>
      <p:sp>
        <p:nvSpPr>
          <p:cNvPr id="11271" name="Content Placeholder 15">
            <a:extLst>
              <a:ext uri="{FF2B5EF4-FFF2-40B4-BE49-F238E27FC236}">
                <a16:creationId xmlns:a16="http://schemas.microsoft.com/office/drawing/2014/main" id="{CBC519E8-C9F6-304A-868E-5E576CC193F4}"/>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r>
              <a:rPr lang="en-GB" altLang="en-US">
                <a:ea typeface="Sassoon Infant Rg" panose="02000503030000020003" pitchFamily="2" charset="0"/>
                <a:cs typeface="Sassoon Infant Rg" panose="02000503030000020003" pitchFamily="2" charset="0"/>
              </a:rPr>
              <a:t>I can explain to a partner what biodiversity is.</a:t>
            </a:r>
          </a:p>
          <a:p>
            <a:pPr eaLnBrk="1" hangingPunct="1"/>
            <a:r>
              <a:rPr lang="en-GB" altLang="en-US">
                <a:ea typeface="Sassoon Infant Rg" panose="02000503030000020003" pitchFamily="2" charset="0"/>
                <a:cs typeface="Sassoon Infant Rg" panose="02000503030000020003" pitchFamily="2" charset="0"/>
              </a:rPr>
              <a:t>I can identify the benefits of biodiversity.</a:t>
            </a:r>
          </a:p>
          <a:p>
            <a:pPr eaLnBrk="1" hangingPunct="1"/>
            <a:r>
              <a:rPr lang="en-GB" altLang="en-US">
                <a:ea typeface="Sassoon Infant Rg" panose="02000503030000020003" pitchFamily="2" charset="0"/>
                <a:cs typeface="Sassoon Infant Rg" panose="02000503030000020003" pitchFamily="2" charset="0"/>
              </a:rPr>
              <a:t>I can show what biodiversity means to me through images and words.</a:t>
            </a:r>
          </a:p>
          <a:p>
            <a:pPr eaLnBrk="1" hangingPunct="1"/>
            <a:r>
              <a:rPr lang="en-GB" altLang="en-US">
                <a:ea typeface="Sassoon Infant Rg" panose="02000503030000020003" pitchFamily="2" charset="0"/>
                <a:cs typeface="Sassoon Infant Rg" panose="02000503030000020003" pitchFamily="2" charset="0"/>
              </a:rPr>
              <a:t>I can reflect on what I can do to encourage biodiversity.</a:t>
            </a:r>
          </a:p>
        </p:txBody>
      </p:sp>
      <p:sp>
        <p:nvSpPr>
          <p:cNvPr id="9" name="TextBox 21">
            <a:extLst>
              <a:ext uri="{FF2B5EF4-FFF2-40B4-BE49-F238E27FC236}">
                <a16:creationId xmlns:a16="http://schemas.microsoft.com/office/drawing/2014/main" id="{9B2540DB-7678-C242-95B8-B84D6D5E1631}"/>
              </a:ext>
            </a:extLst>
          </p:cNvPr>
          <p:cNvSpPr txBox="1">
            <a:spLocks noChangeArrowheads="1"/>
          </p:cNvSpPr>
          <p:nvPr/>
        </p:nvSpPr>
        <p:spPr bwMode="auto">
          <a:xfrm>
            <a:off x="2159732" y="6204828"/>
            <a:ext cx="4824536" cy="177744"/>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ea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latin typeface="Roboto" panose="02000000000000000000" pitchFamily="2" charset="0"/>
                <a:ea typeface="Roboto" panose="02000000000000000000" pitchFamily="2" charset="0"/>
                <a:cs typeface="Arial" panose="020B0604020202020204" pitchFamily="34" charset="0"/>
                <a:hlinkClick r:id="rId2">
                  <a:extLst>
                    <a:ext uri="{A12FA001-AC4F-418D-AE19-62706E023703}">
                      <ahyp:hlinkClr xmlns:ahyp="http://schemas.microsoft.com/office/drawing/2018/hyperlinkcolor" xmlns="" val="tx"/>
                    </a:ext>
                  </a:extLst>
                </a:hlinkClick>
              </a:rPr>
              <a:t>Programme of Study</a:t>
            </a:r>
            <a:r>
              <a:rPr lang="en-GB" sz="800" baseline="30000" dirty="0">
                <a:latin typeface="Roboto" panose="02000000000000000000" pitchFamily="2" charset="0"/>
                <a:ea typeface="Roboto" panose="02000000000000000000" pitchFamily="2" charset="0"/>
                <a:cs typeface="Arial" panose="020B0604020202020204" pitchFamily="34"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8631AEF6-8CD0-A340-9D56-D17BC1A8F9ED}"/>
              </a:ext>
            </a:extLst>
          </p:cNvPr>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The Big Questions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ular Callout 8">
            <a:extLst>
              <a:ext uri="{FF2B5EF4-FFF2-40B4-BE49-F238E27FC236}">
                <a16:creationId xmlns:a16="http://schemas.microsoft.com/office/drawing/2014/main" id="{6E52E68C-65E8-6B4E-AE2C-B20D3CE97A76}"/>
              </a:ext>
            </a:extLst>
          </p:cNvPr>
          <p:cNvSpPr/>
          <p:nvPr/>
        </p:nvSpPr>
        <p:spPr>
          <a:xfrm>
            <a:off x="4716463" y="1473200"/>
            <a:ext cx="2447925" cy="1655763"/>
          </a:xfrm>
          <a:prstGeom prst="wedgeRectCallout">
            <a:avLst>
              <a:gd name="adj1" fmla="val -2360"/>
              <a:gd name="adj2" fmla="val 75795"/>
            </a:avLst>
          </a:prstGeom>
          <a:solidFill>
            <a:srgbClr val="FFFBFA"/>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can we do </a:t>
            </a:r>
            <a:br>
              <a:rPr lang="en-GB" dirty="0">
                <a:solidFill>
                  <a:schemeClr val="tx1"/>
                </a:solidFill>
              </a:rPr>
            </a:br>
            <a:r>
              <a:rPr lang="en-GB" dirty="0">
                <a:solidFill>
                  <a:schemeClr val="tx1"/>
                </a:solidFill>
              </a:rPr>
              <a:t>to encourage biodiversity?</a:t>
            </a:r>
          </a:p>
        </p:txBody>
      </p:sp>
      <p:pic>
        <p:nvPicPr>
          <p:cNvPr id="13316" name="Picture 2">
            <a:extLst>
              <a:ext uri="{FF2B5EF4-FFF2-40B4-BE49-F238E27FC236}">
                <a16:creationId xmlns:a16="http://schemas.microsoft.com/office/drawing/2014/main" id="{BFA124C5-1C83-9F48-AFBB-DBA1B13CCFBD}"/>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ular Callout 7">
            <a:extLst>
              <a:ext uri="{FF2B5EF4-FFF2-40B4-BE49-F238E27FC236}">
                <a16:creationId xmlns:a16="http://schemas.microsoft.com/office/drawing/2014/main" id="{C2C70009-83B5-0A44-8878-1D01755D4F0F}"/>
              </a:ext>
            </a:extLst>
          </p:cNvPr>
          <p:cNvSpPr/>
          <p:nvPr/>
        </p:nvSpPr>
        <p:spPr>
          <a:xfrm>
            <a:off x="1990725" y="1473200"/>
            <a:ext cx="2449513" cy="1655763"/>
          </a:xfrm>
          <a:prstGeom prst="wedgeRectCallout">
            <a:avLst>
              <a:gd name="adj1" fmla="val 555"/>
              <a:gd name="adj2" fmla="val 76816"/>
            </a:avLst>
          </a:prstGeom>
          <a:solidFill>
            <a:srgbClr val="FFFBFA"/>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is biodiversity and why is </a:t>
            </a:r>
            <a:br>
              <a:rPr lang="en-GB" dirty="0">
                <a:solidFill>
                  <a:schemeClr val="tx1"/>
                </a:solidFill>
              </a:rPr>
            </a:br>
            <a:r>
              <a:rPr lang="en-GB" dirty="0">
                <a:solidFill>
                  <a:schemeClr val="tx1"/>
                </a:solidFill>
              </a:rPr>
              <a:t>it important?</a:t>
            </a:r>
          </a:p>
        </p:txBody>
      </p:sp>
      <p:pic>
        <p:nvPicPr>
          <p:cNvPr id="13318" name="Picture 1">
            <a:extLst>
              <a:ext uri="{FF2B5EF4-FFF2-40B4-BE49-F238E27FC236}">
                <a16:creationId xmlns:a16="http://schemas.microsoft.com/office/drawing/2014/main" id="{D98105B7-7577-5B49-8B8D-EFA2A2CF7AE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9750" y="2916238"/>
            <a:ext cx="3009900"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icture containing text&#10;&#10;Description automatically generated">
            <a:extLst>
              <a:ext uri="{FF2B5EF4-FFF2-40B4-BE49-F238E27FC236}">
                <a16:creationId xmlns:a16="http://schemas.microsoft.com/office/drawing/2014/main" id="{FFF8BB99-3224-B340-8B32-EE5D98BF9D7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994622" y="3248372"/>
            <a:ext cx="3609628" cy="360962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62163D34-FF7F-3147-A511-22E3B6B1CBC0}"/>
              </a:ext>
            </a:extLst>
          </p:cNvPr>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Reconnecting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C87D6C5-E370-8A41-B6E5-43A9250ABF84}"/>
              </a:ext>
            </a:extLst>
          </p:cNvPr>
          <p:cNvSpPr/>
          <p:nvPr/>
        </p:nvSpPr>
        <p:spPr>
          <a:xfrm>
            <a:off x="758825" y="5233988"/>
            <a:ext cx="7629525" cy="863600"/>
          </a:xfrm>
          <a:prstGeom prst="rect">
            <a:avLst/>
          </a:prstGeom>
          <a:solidFill>
            <a:srgbClr val="E8506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solidFill>
                  <a:schemeClr val="bg1"/>
                </a:solidFill>
              </a:rPr>
              <a:t>Wow! Our world is home to so many living things. All of these living things are vital to the future health of the planet.</a:t>
            </a:r>
          </a:p>
        </p:txBody>
      </p:sp>
      <p:sp>
        <p:nvSpPr>
          <p:cNvPr id="15363" name="Title 1">
            <a:extLst>
              <a:ext uri="{FF2B5EF4-FFF2-40B4-BE49-F238E27FC236}">
                <a16:creationId xmlns:a16="http://schemas.microsoft.com/office/drawing/2014/main" id="{B0349524-F582-AD4B-9EE5-DCD36D571321}"/>
              </a:ext>
            </a:extLst>
          </p:cNvPr>
          <p:cNvSpPr>
            <a:spLocks noGrp="1"/>
          </p:cNvSpPr>
          <p:nvPr>
            <p:ph type="title"/>
          </p:nvPr>
        </p:nvSpPr>
        <p:spPr>
          <a:xfrm>
            <a:off x="457200" y="479425"/>
            <a:ext cx="8220075" cy="993775"/>
          </a:xfrm>
        </p:spPr>
        <p:txBody>
          <a:bodyPr/>
          <a:lstStyle/>
          <a:p>
            <a:pPr eaLnBrk="1" hangingPunct="1"/>
            <a:r>
              <a:rPr lang="en-GB" altLang="en-US" dirty="0">
                <a:latin typeface="+mn-lt"/>
              </a:rPr>
              <a:t>A – Z of Living Things</a:t>
            </a:r>
          </a:p>
        </p:txBody>
      </p:sp>
      <p:sp>
        <p:nvSpPr>
          <p:cNvPr id="12" name="Rectangle 11">
            <a:extLst>
              <a:ext uri="{FF2B5EF4-FFF2-40B4-BE49-F238E27FC236}">
                <a16:creationId xmlns:a16="http://schemas.microsoft.com/office/drawing/2014/main" id="{7B713181-402D-F147-B4A3-F87FE7E8E208}"/>
              </a:ext>
            </a:extLst>
          </p:cNvPr>
          <p:cNvSpPr>
            <a:spLocks noChangeArrowheads="1"/>
          </p:cNvSpPr>
          <p:nvPr/>
        </p:nvSpPr>
        <p:spPr bwMode="auto">
          <a:xfrm>
            <a:off x="765175" y="1463675"/>
            <a:ext cx="762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r>
              <a:rPr lang="en-GB" altLang="en-US"/>
              <a:t>Our world is a truly amazing place! It is full of life, all of which has an important and very specific role to play. </a:t>
            </a:r>
          </a:p>
          <a:p>
            <a:pPr eaLnBrk="1" hangingPunct="1"/>
            <a:endParaRPr lang="en-GB" altLang="en-US"/>
          </a:p>
          <a:p>
            <a:r>
              <a:rPr lang="en-GB" altLang="en-US"/>
              <a:t>With a partner, in the given time, think of a living thing (plant or animal) for each letter of the alphabet.</a:t>
            </a:r>
          </a:p>
        </p:txBody>
      </p:sp>
      <p:pic>
        <p:nvPicPr>
          <p:cNvPr id="15365" name="Pairs">
            <a:extLst>
              <a:ext uri="{FF2B5EF4-FFF2-40B4-BE49-F238E27FC236}">
                <a16:creationId xmlns:a16="http://schemas.microsoft.com/office/drawing/2014/main" id="{F3AB1BD9-B4A3-474D-B5D8-51C58E87FE5A}"/>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Group 15">
            <a:extLst>
              <a:ext uri="{FF2B5EF4-FFF2-40B4-BE49-F238E27FC236}">
                <a16:creationId xmlns:a16="http://schemas.microsoft.com/office/drawing/2014/main" id="{736531A4-056F-F84D-9375-BDCE1167377A}"/>
              </a:ext>
            </a:extLst>
          </p:cNvPr>
          <p:cNvGrpSpPr>
            <a:grpSpLocks/>
          </p:cNvGrpSpPr>
          <p:nvPr/>
        </p:nvGrpSpPr>
        <p:grpSpPr bwMode="auto">
          <a:xfrm>
            <a:off x="750888" y="3143250"/>
            <a:ext cx="7637462" cy="1889125"/>
            <a:chOff x="1080375" y="3294321"/>
            <a:chExt cx="7331804" cy="1814894"/>
          </a:xfrm>
        </p:grpSpPr>
        <p:pic>
          <p:nvPicPr>
            <p:cNvPr id="15367" name="Picture 2">
              <a:extLst>
                <a:ext uri="{FF2B5EF4-FFF2-40B4-BE49-F238E27FC236}">
                  <a16:creationId xmlns:a16="http://schemas.microsoft.com/office/drawing/2014/main" id="{FB32C751-91B6-7D49-B370-DFAF05805778}"/>
                </a:ext>
              </a:extLst>
            </p:cNvPr>
            <p:cNvPicPr>
              <a:picLocks noChangeAspect="1"/>
            </p:cNvPicPr>
            <p:nvPr/>
          </p:nvPicPr>
          <p:blipFill>
            <a:blip r:embed="rId3" cstate="screen">
              <a:extLst>
                <a:ext uri="{28A0092B-C50C-407E-A947-70E740481C1C}">
                  <a14:useLocalDpi xmlns:a14="http://schemas.microsoft.com/office/drawing/2010/main"/>
                </a:ext>
              </a:extLst>
            </a:blip>
            <a:srcRect l="-3" r="-2"/>
            <a:stretch>
              <a:fillRect/>
            </a:stretch>
          </p:blipFill>
          <p:spPr bwMode="auto">
            <a:xfrm>
              <a:off x="1080375" y="3294321"/>
              <a:ext cx="2419932" cy="1814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a:extLst>
                <a:ext uri="{FF2B5EF4-FFF2-40B4-BE49-F238E27FC236}">
                  <a16:creationId xmlns:a16="http://schemas.microsoft.com/office/drawing/2014/main" id="{8113FA58-B212-6043-BA90-2DE2B61B3C79}"/>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500307" y="3294321"/>
              <a:ext cx="2420945" cy="181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3">
              <a:extLst>
                <a:ext uri="{FF2B5EF4-FFF2-40B4-BE49-F238E27FC236}">
                  <a16:creationId xmlns:a16="http://schemas.microsoft.com/office/drawing/2014/main" id="{C0CC541E-8830-E84B-863E-13EC5CA4D89F}"/>
                </a:ext>
              </a:extLst>
            </p:cNvPr>
            <p:cNvPicPr>
              <a:picLocks noChangeAspect="1"/>
            </p:cNvPicPr>
            <p:nvPr/>
          </p:nvPicPr>
          <p:blipFill>
            <a:blip r:embed="rId5" cstate="screen">
              <a:extLst>
                <a:ext uri="{28A0092B-C50C-407E-A947-70E740481C1C}">
                  <a14:useLocalDpi xmlns:a14="http://schemas.microsoft.com/office/drawing/2010/main"/>
                </a:ext>
              </a:extLst>
            </a:blip>
            <a:srcRect l="-90"/>
            <a:stretch>
              <a:fillRect/>
            </a:stretch>
          </p:blipFill>
          <p:spPr bwMode="auto">
            <a:xfrm>
              <a:off x="5920239" y="3294321"/>
              <a:ext cx="2491940" cy="1812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A84A43C6-4A8A-2B4A-837F-9C620347ACA1}"/>
              </a:ext>
            </a:extLst>
          </p:cNvPr>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Exploring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8394F285-DF17-324E-B3D5-3194EBD8A478}"/>
              </a:ext>
            </a:extLst>
          </p:cNvPr>
          <p:cNvSpPr>
            <a:spLocks noGrp="1"/>
          </p:cNvSpPr>
          <p:nvPr>
            <p:ph type="title"/>
          </p:nvPr>
        </p:nvSpPr>
        <p:spPr>
          <a:xfrm>
            <a:off x="457200" y="779463"/>
            <a:ext cx="8220075" cy="417512"/>
          </a:xfrm>
        </p:spPr>
        <p:txBody>
          <a:bodyPr/>
          <a:lstStyle/>
          <a:p>
            <a:pPr algn="ctr" eaLnBrk="1" hangingPunct="1"/>
            <a:r>
              <a:rPr lang="en-GB" altLang="en-US" dirty="0">
                <a:latin typeface="+mn-lt"/>
              </a:rPr>
              <a:t>Biodiversity</a:t>
            </a:r>
          </a:p>
        </p:txBody>
      </p:sp>
      <p:sp>
        <p:nvSpPr>
          <p:cNvPr id="15363" name="Rectangle 2">
            <a:extLst>
              <a:ext uri="{FF2B5EF4-FFF2-40B4-BE49-F238E27FC236}">
                <a16:creationId xmlns:a16="http://schemas.microsoft.com/office/drawing/2014/main" id="{0349ABA9-8CBB-F545-981C-F007EFAD8968}"/>
              </a:ext>
            </a:extLst>
          </p:cNvPr>
          <p:cNvSpPr>
            <a:spLocks noChangeArrowheads="1"/>
          </p:cNvSpPr>
          <p:nvPr/>
        </p:nvSpPr>
        <p:spPr bwMode="auto">
          <a:xfrm>
            <a:off x="758825" y="1428750"/>
            <a:ext cx="7642225" cy="121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buFont typeface="Arial" panose="020B0604020202020204" pitchFamily="34" charset="0"/>
              <a:buNone/>
            </a:pPr>
            <a:r>
              <a:rPr lang="en-GB" altLang="en-US" b="1">
                <a:solidFill>
                  <a:schemeClr val="tx1"/>
                </a:solidFill>
              </a:rPr>
              <a:t>What does biodiversity mean?</a:t>
            </a:r>
          </a:p>
          <a:p>
            <a:pPr>
              <a:buFont typeface="Arial" panose="020B0604020202020204" pitchFamily="34" charset="0"/>
              <a:buNone/>
            </a:pPr>
            <a:r>
              <a:rPr lang="en-GB" altLang="en-US">
                <a:solidFill>
                  <a:schemeClr val="tx1"/>
                </a:solidFill>
              </a:rPr>
              <a:t>‘Bio’ means living thing and ‘diversity’ means the variety of something, so biodiversity is the variety of different plants and animals in the world or in a particular habitat or ecosystem.</a:t>
            </a:r>
          </a:p>
        </p:txBody>
      </p:sp>
      <p:pic>
        <p:nvPicPr>
          <p:cNvPr id="17412" name="Whole Class">
            <a:extLst>
              <a:ext uri="{FF2B5EF4-FFF2-40B4-BE49-F238E27FC236}">
                <a16:creationId xmlns:a16="http://schemas.microsoft.com/office/drawing/2014/main" id="{9CF7D7E0-36EE-8B44-B3BE-6A49F285081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extLst>
              <a:ext uri="{FF2B5EF4-FFF2-40B4-BE49-F238E27FC236}">
                <a16:creationId xmlns:a16="http://schemas.microsoft.com/office/drawing/2014/main" id="{DB6EF116-95AD-874D-9EA4-C7BB08F51242}"/>
              </a:ext>
            </a:extLst>
          </p:cNvPr>
          <p:cNvSpPr/>
          <p:nvPr/>
        </p:nvSpPr>
        <p:spPr>
          <a:xfrm>
            <a:off x="763588" y="2667000"/>
            <a:ext cx="7629525" cy="1841500"/>
          </a:xfrm>
          <a:prstGeom prst="rect">
            <a:avLst/>
          </a:prstGeom>
          <a:solidFill>
            <a:srgbClr val="00A8E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b="1" dirty="0">
                <a:solidFill>
                  <a:schemeClr val="bg1"/>
                </a:solidFill>
              </a:rPr>
              <a:t>What is an ecosystem?</a:t>
            </a:r>
          </a:p>
          <a:p>
            <a:pPr eaLnBrk="1" fontAlgn="auto" hangingPunct="1">
              <a:spcBef>
                <a:spcPts val="0"/>
              </a:spcBef>
              <a:spcAft>
                <a:spcPts val="0"/>
              </a:spcAft>
              <a:defRPr/>
            </a:pPr>
            <a:r>
              <a:rPr lang="en-GB" dirty="0">
                <a:solidFill>
                  <a:schemeClr val="bg1"/>
                </a:solidFill>
              </a:rPr>
              <a:t>An ecosystem is a community of living things (animals and plants) that interact with each other and the environment in which they live. These are in perfect natural balance, with the living things in each ecosystem all having a perfect role to play. If these systems become unstable as the biodiversity changes within them, there can be negative consequences.</a:t>
            </a:r>
          </a:p>
        </p:txBody>
      </p:sp>
      <p:sp>
        <p:nvSpPr>
          <p:cNvPr id="15" name="Rectangle 2">
            <a:extLst>
              <a:ext uri="{FF2B5EF4-FFF2-40B4-BE49-F238E27FC236}">
                <a16:creationId xmlns:a16="http://schemas.microsoft.com/office/drawing/2014/main" id="{86BCCABE-4587-DC45-B5EB-030285F2AE64}"/>
              </a:ext>
            </a:extLst>
          </p:cNvPr>
          <p:cNvSpPr>
            <a:spLocks noChangeArrowheads="1"/>
          </p:cNvSpPr>
          <p:nvPr/>
        </p:nvSpPr>
        <p:spPr bwMode="auto">
          <a:xfrm>
            <a:off x="755650" y="4586288"/>
            <a:ext cx="7632700" cy="171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buFont typeface="Arial" panose="020B0604020202020204" pitchFamily="34" charset="0"/>
              <a:buNone/>
            </a:pPr>
            <a:r>
              <a:rPr lang="en-GB" altLang="en-US" b="1">
                <a:solidFill>
                  <a:schemeClr val="tx1"/>
                </a:solidFill>
              </a:rPr>
              <a:t>Like what?</a:t>
            </a:r>
          </a:p>
          <a:p>
            <a:pPr>
              <a:buFont typeface="Arial" panose="020B0604020202020204" pitchFamily="34" charset="0"/>
              <a:buNone/>
            </a:pPr>
            <a:r>
              <a:rPr lang="en-GB" altLang="en-US">
                <a:solidFill>
                  <a:schemeClr val="tx1"/>
                </a:solidFill>
              </a:rPr>
              <a:t>For example, farmers in America killed coyotes because they were attacking their cows. However, fewer coyotes meant the numbers of the animals they ate, such as deer mice, became too high. Deer mice carry an infectious disease. This disease was passed to humans as the deer mice spread into homes and buildings.</a:t>
            </a:r>
            <a:endParaRPr lang="en-GB" altLang="en-US" b="1">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536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D62062B5-89F3-8746-BB04-4F147AADE763}"/>
              </a:ext>
            </a:extLst>
          </p:cNvPr>
          <p:cNvSpPr>
            <a:spLocks noGrp="1"/>
          </p:cNvSpPr>
          <p:nvPr>
            <p:ph type="title"/>
          </p:nvPr>
        </p:nvSpPr>
        <p:spPr>
          <a:xfrm>
            <a:off x="457200" y="779463"/>
            <a:ext cx="8220075" cy="417512"/>
          </a:xfrm>
        </p:spPr>
        <p:txBody>
          <a:bodyPr/>
          <a:lstStyle/>
          <a:p>
            <a:pPr algn="ctr" eaLnBrk="1" hangingPunct="1"/>
            <a:r>
              <a:rPr lang="en-GB" altLang="en-US" dirty="0">
                <a:latin typeface="+mn-lt"/>
              </a:rPr>
              <a:t>Biodiversity</a:t>
            </a:r>
          </a:p>
        </p:txBody>
      </p:sp>
      <p:sp>
        <p:nvSpPr>
          <p:cNvPr id="20" name="Rectangle 2">
            <a:extLst>
              <a:ext uri="{FF2B5EF4-FFF2-40B4-BE49-F238E27FC236}">
                <a16:creationId xmlns:a16="http://schemas.microsoft.com/office/drawing/2014/main" id="{D49AC88B-0AC5-2845-9322-7B886DCA912B}"/>
              </a:ext>
            </a:extLst>
          </p:cNvPr>
          <p:cNvSpPr>
            <a:spLocks noChangeArrowheads="1"/>
          </p:cNvSpPr>
          <p:nvPr/>
        </p:nvSpPr>
        <p:spPr bwMode="auto">
          <a:xfrm>
            <a:off x="758825" y="1431925"/>
            <a:ext cx="764222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buFont typeface="Arial" panose="020B0604020202020204" pitchFamily="34" charset="0"/>
              <a:buNone/>
            </a:pPr>
            <a:r>
              <a:rPr lang="en-GB" altLang="en-US">
                <a:solidFill>
                  <a:schemeClr val="tx1"/>
                </a:solidFill>
              </a:rPr>
              <a:t>Tell a partner all you now know about biodiversity.</a:t>
            </a:r>
          </a:p>
          <a:p>
            <a:pPr>
              <a:buFont typeface="Arial" panose="020B0604020202020204" pitchFamily="34" charset="0"/>
              <a:buNone/>
            </a:pPr>
            <a:r>
              <a:rPr lang="en-GB" altLang="en-US"/>
              <a:t>Well done! The biodiversity of our world is something to be celebrated and treasured.</a:t>
            </a:r>
          </a:p>
        </p:txBody>
      </p:sp>
      <p:pic>
        <p:nvPicPr>
          <p:cNvPr id="21" name="5">
            <a:extLst>
              <a:ext uri="{FF2B5EF4-FFF2-40B4-BE49-F238E27FC236}">
                <a16:creationId xmlns:a16="http://schemas.microsoft.com/office/drawing/2014/main" id="{26B5A54D-BF9E-3245-B021-7AD30FF15558}"/>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3" y="2428875"/>
            <a:ext cx="561657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4">
            <a:extLst>
              <a:ext uri="{FF2B5EF4-FFF2-40B4-BE49-F238E27FC236}">
                <a16:creationId xmlns:a16="http://schemas.microsoft.com/office/drawing/2014/main" id="{29BB3637-0236-C946-9FF6-09628CDEED85}"/>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763" y="2424113"/>
            <a:ext cx="5616575" cy="375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3">
            <a:extLst>
              <a:ext uri="{FF2B5EF4-FFF2-40B4-BE49-F238E27FC236}">
                <a16:creationId xmlns:a16="http://schemas.microsoft.com/office/drawing/2014/main" id="{7B76975C-4445-D44C-B180-792063B15F56}"/>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650" y="2420938"/>
            <a:ext cx="5640388" cy="375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2">
            <a:extLst>
              <a:ext uri="{FF2B5EF4-FFF2-40B4-BE49-F238E27FC236}">
                <a16:creationId xmlns:a16="http://schemas.microsoft.com/office/drawing/2014/main" id="{07C22885-2D07-8449-8F44-DB86FBE38806}"/>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763" y="2420938"/>
            <a:ext cx="5616575" cy="375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1">
            <a:extLst>
              <a:ext uri="{FF2B5EF4-FFF2-40B4-BE49-F238E27FC236}">
                <a16:creationId xmlns:a16="http://schemas.microsoft.com/office/drawing/2014/main" id="{93CD65A0-E2DF-404B-8C48-505A670507C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8350" y="2427288"/>
            <a:ext cx="5613400" cy="374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Next Image">
            <a:extLst>
              <a:ext uri="{FF2B5EF4-FFF2-40B4-BE49-F238E27FC236}">
                <a16:creationId xmlns:a16="http://schemas.microsoft.com/office/drawing/2014/main" id="{1B0BB4FD-231E-BF46-90F1-212B9AC61BC8}"/>
              </a:ext>
            </a:extLst>
          </p:cNvPr>
          <p:cNvGrpSpPr>
            <a:grpSpLocks/>
          </p:cNvGrpSpPr>
          <p:nvPr/>
        </p:nvGrpSpPr>
        <p:grpSpPr bwMode="auto">
          <a:xfrm>
            <a:off x="6780213" y="3284538"/>
            <a:ext cx="1377950" cy="1233487"/>
            <a:chOff x="6434698" y="3212976"/>
            <a:chExt cx="1377662" cy="1233428"/>
          </a:xfrm>
        </p:grpSpPr>
        <p:sp>
          <p:nvSpPr>
            <p:cNvPr id="24" name="Arrow">
              <a:extLst>
                <a:ext uri="{FF2B5EF4-FFF2-40B4-BE49-F238E27FC236}">
                  <a16:creationId xmlns:a16="http://schemas.microsoft.com/office/drawing/2014/main" id="{C897534F-2624-EA43-A34D-574B5D0BB163}"/>
                </a:ext>
              </a:extLst>
            </p:cNvPr>
            <p:cNvSpPr/>
            <p:nvPr/>
          </p:nvSpPr>
          <p:spPr>
            <a:xfrm>
              <a:off x="6444221" y="3212976"/>
              <a:ext cx="1368139" cy="863559"/>
            </a:xfrm>
            <a:prstGeom prst="rightArrow">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44" name="Rectangle 17">
              <a:extLst>
                <a:ext uri="{FF2B5EF4-FFF2-40B4-BE49-F238E27FC236}">
                  <a16:creationId xmlns:a16="http://schemas.microsoft.com/office/drawing/2014/main" id="{E5338D19-6F6F-F548-BAB8-0B070B9D0DB4}"/>
                </a:ext>
              </a:extLst>
            </p:cNvPr>
            <p:cNvSpPr>
              <a:spLocks noChangeArrowheads="1"/>
            </p:cNvSpPr>
            <p:nvPr/>
          </p:nvSpPr>
          <p:spPr bwMode="auto">
            <a:xfrm>
              <a:off x="6434698" y="4077072"/>
              <a:ext cx="13681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Next Image</a:t>
              </a:r>
            </a:p>
          </p:txBody>
        </p:sp>
      </p:grpSp>
      <p:pic>
        <p:nvPicPr>
          <p:cNvPr id="6" name="Picture 5" descr="A picture containing toy, doll, vector graphics&#10;&#10;Description automatically generated">
            <a:extLst>
              <a:ext uri="{FF2B5EF4-FFF2-40B4-BE49-F238E27FC236}">
                <a16:creationId xmlns:a16="http://schemas.microsoft.com/office/drawing/2014/main" id="{8A747104-D88B-5F4B-9261-D6F2AC710D1F}"/>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143256" y="2420938"/>
            <a:ext cx="5109174" cy="6641926"/>
          </a:xfrm>
          <a:prstGeom prst="rect">
            <a:avLst/>
          </a:prstGeom>
        </p:spPr>
      </p:pic>
      <p:pic>
        <p:nvPicPr>
          <p:cNvPr id="15" name="Pairs">
            <a:extLst>
              <a:ext uri="{FF2B5EF4-FFF2-40B4-BE49-F238E27FC236}">
                <a16:creationId xmlns:a16="http://schemas.microsoft.com/office/drawing/2014/main" id="{7FCECCEA-7BB7-A143-B88C-82A9081665C2}"/>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0">
                                            <p:txEl>
                                              <p:pRg st="1" end="1"/>
                                            </p:txEl>
                                          </p:spTgt>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nodeType="afterGroup">
                            <p:stCondLst>
                              <p:cond delay="500"/>
                            </p:stCondLst>
                            <p:childTnLst>
                              <p:par>
                                <p:cTn id="21" presetID="10" presetClass="entr" presetSubtype="0"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23"/>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10" presetClass="exit" presetSubtype="0" fill="hold" nodeType="clickEffect">
                                  <p:stCondLst>
                                    <p:cond delay="0"/>
                                  </p:stCondLst>
                                  <p:childTnLst>
                                    <p:animEffect transition="out" filter="fade">
                                      <p:cBhvr>
                                        <p:cTn id="28" dur="500"/>
                                        <p:tgtEl>
                                          <p:spTgt spid="2"/>
                                        </p:tgtEl>
                                      </p:cBhvr>
                                    </p:animEffect>
                                    <p:set>
                                      <p:cBhvr>
                                        <p:cTn id="29" dur="1" fill="hold">
                                          <p:stCondLst>
                                            <p:cond delay="499"/>
                                          </p:stCondLst>
                                        </p:cTn>
                                        <p:tgtEl>
                                          <p:spTgt spid="2"/>
                                        </p:tgtEl>
                                        <p:attrNameLst>
                                          <p:attrName>style.visibility</p:attrName>
                                        </p:attrNameLst>
                                      </p:cBhvr>
                                      <p:to>
                                        <p:strVal val="hidden"/>
                                      </p:to>
                                    </p:set>
                                  </p:childTnLst>
                                </p:cTn>
                              </p:par>
                              <p:par>
                                <p:cTn id="30" presetID="22" presetClass="entr" presetSubtype="8"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xit" presetSubtype="0" fill="hold" nodeType="clickEffect">
                                  <p:stCondLst>
                                    <p:cond delay="0"/>
                                  </p:stCondLst>
                                  <p:childTnLst>
                                    <p:animEffect transition="out" filter="fade">
                                      <p:cBhvr>
                                        <p:cTn id="36" dur="500"/>
                                        <p:tgtEl>
                                          <p:spTgt spid="4"/>
                                        </p:tgtEl>
                                      </p:cBhvr>
                                    </p:animEffect>
                                    <p:set>
                                      <p:cBhvr>
                                        <p:cTn id="37" dur="1" fill="hold">
                                          <p:stCondLst>
                                            <p:cond delay="499"/>
                                          </p:stCondLst>
                                        </p:cTn>
                                        <p:tgtEl>
                                          <p:spTgt spid="4"/>
                                        </p:tgtEl>
                                        <p:attrNameLst>
                                          <p:attrName>style.visibility</p:attrName>
                                        </p:attrNameLst>
                                      </p:cBhvr>
                                      <p:to>
                                        <p:strVal val="hidden"/>
                                      </p:to>
                                    </p:set>
                                  </p:childTnLst>
                                </p:cTn>
                              </p:par>
                              <p:par>
                                <p:cTn id="38" presetID="22" presetClass="entr" presetSubtype="8"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left)">
                                      <p:cBhvr>
                                        <p:cTn id="40" dur="500"/>
                                        <p:tgtEl>
                                          <p:spTgt spid="5"/>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xit" presetSubtype="0" fill="hold" nodeType="clickEffect">
                                  <p:stCondLst>
                                    <p:cond delay="0"/>
                                  </p:stCondLst>
                                  <p:childTnLst>
                                    <p:animEffect transition="out" filter="fade">
                                      <p:cBhvr>
                                        <p:cTn id="44" dur="500"/>
                                        <p:tgtEl>
                                          <p:spTgt spid="5"/>
                                        </p:tgtEl>
                                      </p:cBhvr>
                                    </p:animEffect>
                                    <p:set>
                                      <p:cBhvr>
                                        <p:cTn id="45" dur="1" fill="hold">
                                          <p:stCondLst>
                                            <p:cond delay="499"/>
                                          </p:stCondLst>
                                        </p:cTn>
                                        <p:tgtEl>
                                          <p:spTgt spid="5"/>
                                        </p:tgtEl>
                                        <p:attrNameLst>
                                          <p:attrName>style.visibility</p:attrName>
                                        </p:attrNameLst>
                                      </p:cBhvr>
                                      <p:to>
                                        <p:strVal val="hidden"/>
                                      </p:to>
                                    </p:set>
                                  </p:childTnLst>
                                </p:cTn>
                              </p:par>
                              <p:par>
                                <p:cTn id="46" presetID="22" presetClass="entr" presetSubtype="8" fill="hold"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xit" presetSubtype="0" fill="hold" nodeType="clickEffect">
                                  <p:stCondLst>
                                    <p:cond delay="0"/>
                                  </p:stCondLst>
                                  <p:childTnLst>
                                    <p:animEffect transition="out" filter="fade">
                                      <p:cBhvr>
                                        <p:cTn id="52" dur="500"/>
                                        <p:tgtEl>
                                          <p:spTgt spid="9"/>
                                        </p:tgtEl>
                                      </p:cBhvr>
                                    </p:animEffect>
                                    <p:set>
                                      <p:cBhvr>
                                        <p:cTn id="53" dur="1" fill="hold">
                                          <p:stCondLst>
                                            <p:cond delay="499"/>
                                          </p:stCondLst>
                                        </p:cTn>
                                        <p:tgtEl>
                                          <p:spTgt spid="9"/>
                                        </p:tgtEl>
                                        <p:attrNameLst>
                                          <p:attrName>style.visibility</p:attrName>
                                        </p:attrNameLst>
                                      </p:cBhvr>
                                      <p:to>
                                        <p:strVal val="hidden"/>
                                      </p:to>
                                    </p:set>
                                  </p:childTnLst>
                                </p:cTn>
                              </p:par>
                              <p:par>
                                <p:cTn id="54" presetID="22" presetClass="entr" presetSubtype="8" fill="hold" nodeType="with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wipe(left)">
                                      <p:cBhvr>
                                        <p:cTn id="56" dur="500"/>
                                        <p:tgtEl>
                                          <p:spTgt spid="21"/>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xit" presetSubtype="0" fill="hold" nodeType="clickEffect">
                                  <p:stCondLst>
                                    <p:cond delay="0"/>
                                  </p:stCondLst>
                                  <p:childTnLst>
                                    <p:animEffect transition="out" filter="fade">
                                      <p:cBhvr>
                                        <p:cTn id="60" dur="500"/>
                                        <p:tgtEl>
                                          <p:spTgt spid="21"/>
                                        </p:tgtEl>
                                      </p:cBhvr>
                                    </p:animEffect>
                                    <p:set>
                                      <p:cBhvr>
                                        <p:cTn id="61" dur="1" fill="hold">
                                          <p:stCondLst>
                                            <p:cond delay="499"/>
                                          </p:stCondLst>
                                        </p:cTn>
                                        <p:tgtEl>
                                          <p:spTgt spid="21"/>
                                        </p:tgtEl>
                                        <p:attrNameLst>
                                          <p:attrName>style.visibility</p:attrName>
                                        </p:attrNameLst>
                                      </p:cBhvr>
                                      <p:to>
                                        <p:strVal val="hidden"/>
                                      </p:to>
                                    </p:set>
                                  </p:childTnLst>
                                </p:cTn>
                              </p:par>
                              <p:par>
                                <p:cTn id="62" presetID="22" presetClass="entr" presetSubtype="8"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wipe(left)">
                                      <p:cBhvr>
                                        <p:cTn id="64" dur="500"/>
                                        <p:tgtEl>
                                          <p:spTgt spid="2"/>
                                        </p:tgtEl>
                                      </p:cBhvr>
                                    </p:animEffect>
                                  </p:childTnLst>
                                </p:cTn>
                              </p:par>
                            </p:childTnLst>
                          </p:cTn>
                        </p:par>
                      </p:childTnLst>
                    </p:cTn>
                  </p:par>
                </p:childTnLst>
              </p:cTn>
              <p:nextCondLst>
                <p:cond evt="onClick" delay="0">
                  <p:tgtEl>
                    <p:spTgt spid="2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a:extLst>
              <a:ext uri="{FF2B5EF4-FFF2-40B4-BE49-F238E27FC236}">
                <a16:creationId xmlns:a16="http://schemas.microsoft.com/office/drawing/2014/main" id="{A6369A8A-1FF1-1C45-B17F-57CA7C31AD4A}"/>
              </a:ext>
            </a:extLst>
          </p:cNvPr>
          <p:cNvSpPr/>
          <p:nvPr/>
        </p:nvSpPr>
        <p:spPr>
          <a:xfrm>
            <a:off x="755649" y="2357817"/>
            <a:ext cx="7694895" cy="3950907"/>
          </a:xfrm>
          <a:prstGeom prst="roundRect">
            <a:avLst>
              <a:gd name="adj" fmla="val 7645"/>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chemeClr val="tx1"/>
              </a:solidFill>
            </a:endParaRPr>
          </a:p>
        </p:txBody>
      </p:sp>
      <p:sp>
        <p:nvSpPr>
          <p:cNvPr id="19459" name="Title 1">
            <a:extLst>
              <a:ext uri="{FF2B5EF4-FFF2-40B4-BE49-F238E27FC236}">
                <a16:creationId xmlns:a16="http://schemas.microsoft.com/office/drawing/2014/main" id="{0FE034DC-EDD6-D248-A7B5-7D57A6CAD6B5}"/>
              </a:ext>
            </a:extLst>
          </p:cNvPr>
          <p:cNvSpPr>
            <a:spLocks noGrp="1"/>
          </p:cNvSpPr>
          <p:nvPr>
            <p:ph type="title"/>
          </p:nvPr>
        </p:nvSpPr>
        <p:spPr>
          <a:xfrm>
            <a:off x="457200" y="779463"/>
            <a:ext cx="8220075" cy="920750"/>
          </a:xfrm>
        </p:spPr>
        <p:txBody>
          <a:bodyPr/>
          <a:lstStyle/>
          <a:p>
            <a:pPr algn="ctr" eaLnBrk="1" hangingPunct="1"/>
            <a:r>
              <a:rPr lang="en-GB" altLang="en-US" dirty="0">
                <a:latin typeface="+mn-lt"/>
              </a:rPr>
              <a:t>The Importance </a:t>
            </a:r>
            <a:br>
              <a:rPr lang="en-GB" altLang="en-US" dirty="0">
                <a:latin typeface="+mn-lt"/>
              </a:rPr>
            </a:br>
            <a:r>
              <a:rPr lang="en-GB" altLang="en-US" dirty="0">
                <a:latin typeface="+mn-lt"/>
              </a:rPr>
              <a:t>of Biodiversity</a:t>
            </a:r>
          </a:p>
        </p:txBody>
      </p:sp>
      <p:sp>
        <p:nvSpPr>
          <p:cNvPr id="20" name="Rectangle 2">
            <a:extLst>
              <a:ext uri="{FF2B5EF4-FFF2-40B4-BE49-F238E27FC236}">
                <a16:creationId xmlns:a16="http://schemas.microsoft.com/office/drawing/2014/main" id="{992134D1-A643-D54E-B8BD-CF354F883B77}"/>
              </a:ext>
            </a:extLst>
          </p:cNvPr>
          <p:cNvSpPr>
            <a:spLocks noChangeArrowheads="1"/>
          </p:cNvSpPr>
          <p:nvPr/>
        </p:nvSpPr>
        <p:spPr bwMode="auto">
          <a:xfrm>
            <a:off x="808319" y="1784514"/>
            <a:ext cx="764222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buNone/>
            </a:pPr>
            <a:r>
              <a:rPr lang="en-GB" dirty="0"/>
              <a:t>All living things have the right to live a healthy, happy and safe life. </a:t>
            </a:r>
            <a:br>
              <a:rPr lang="en-GB" dirty="0"/>
            </a:br>
            <a:r>
              <a:rPr lang="en-GB" altLang="en-US" dirty="0">
                <a:solidFill>
                  <a:schemeClr val="tx1"/>
                </a:solidFill>
              </a:rPr>
              <a:t>So, why is biodiversity important to me?</a:t>
            </a:r>
          </a:p>
        </p:txBody>
      </p:sp>
      <p:sp>
        <p:nvSpPr>
          <p:cNvPr id="26" name="Rectangle 25">
            <a:extLst>
              <a:ext uri="{FF2B5EF4-FFF2-40B4-BE49-F238E27FC236}">
                <a16:creationId xmlns:a16="http://schemas.microsoft.com/office/drawing/2014/main" id="{BCB1F4BF-BCA4-DC42-AB2B-4583A7372D26}"/>
              </a:ext>
            </a:extLst>
          </p:cNvPr>
          <p:cNvSpPr>
            <a:spLocks noChangeArrowheads="1"/>
          </p:cNvSpPr>
          <p:nvPr/>
        </p:nvSpPr>
        <p:spPr bwMode="auto">
          <a:xfrm>
            <a:off x="857250" y="2492375"/>
            <a:ext cx="371475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r>
              <a:rPr lang="en-GB" altLang="en-US"/>
              <a:t>In your group, read </a:t>
            </a:r>
            <a:r>
              <a:rPr lang="en-GB" altLang="en-US" b="1">
                <a:solidFill>
                  <a:srgbClr val="00A8E9"/>
                </a:solidFill>
              </a:rPr>
              <a:t>The Benefits of Biodiversity Sorting Cards</a:t>
            </a:r>
            <a:r>
              <a:rPr lang="en-GB" altLang="en-US"/>
              <a:t>. Discuss each one and then put them in order, from the one you consider the most important benefit of biodiversity, to the one you consider the least important.</a:t>
            </a:r>
          </a:p>
          <a:p>
            <a:endParaRPr lang="en-GB" altLang="en-US"/>
          </a:p>
          <a:p>
            <a:r>
              <a:rPr lang="en-GB" altLang="en-US">
                <a:sym typeface="Wingdings" pitchFamily="2" charset="2"/>
              </a:rPr>
              <a:t>Remember to explain your thoughts to your group members and to listen to and respect each other’s viewpoints.</a:t>
            </a:r>
            <a:endParaRPr lang="en-GB" altLang="en-US"/>
          </a:p>
        </p:txBody>
      </p:sp>
      <p:pic>
        <p:nvPicPr>
          <p:cNvPr id="19462" name="Picture 6">
            <a:extLst>
              <a:ext uri="{FF2B5EF4-FFF2-40B4-BE49-F238E27FC236}">
                <a16:creationId xmlns:a16="http://schemas.microsoft.com/office/drawing/2014/main" id="{B2EF6728-7BA0-EE4E-A462-047DAB4CF84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003800" y="3778250"/>
            <a:ext cx="3275013" cy="23145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9463" name="Picture 5">
            <a:extLst>
              <a:ext uri="{FF2B5EF4-FFF2-40B4-BE49-F238E27FC236}">
                <a16:creationId xmlns:a16="http://schemas.microsoft.com/office/drawing/2014/main" id="{7A480649-B27A-1641-9D97-6C913DD00EDE}"/>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75175" y="2459038"/>
            <a:ext cx="3267075" cy="2308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 name="Oval 2">
            <a:extLst>
              <a:ext uri="{FF2B5EF4-FFF2-40B4-BE49-F238E27FC236}">
                <a16:creationId xmlns:a16="http://schemas.microsoft.com/office/drawing/2014/main" id="{6A6C9662-678E-D84D-AA40-9DCA5DC8E57E}"/>
              </a:ext>
            </a:extLst>
          </p:cNvPr>
          <p:cNvSpPr/>
          <p:nvPr/>
        </p:nvSpPr>
        <p:spPr>
          <a:xfrm>
            <a:off x="6118225" y="4084638"/>
            <a:ext cx="2160588" cy="2160587"/>
          </a:xfrm>
          <a:prstGeom prst="ellipse">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chemeClr val="bg1"/>
                </a:solidFill>
              </a:rPr>
              <a:t>Did you find it easy to decide? Or was it quite difficult?</a:t>
            </a:r>
          </a:p>
        </p:txBody>
      </p:sp>
      <p:pic>
        <p:nvPicPr>
          <p:cNvPr id="19465" name="Group Work">
            <a:extLst>
              <a:ext uri="{FF2B5EF4-FFF2-40B4-BE49-F238E27FC236}">
                <a16:creationId xmlns:a16="http://schemas.microsoft.com/office/drawing/2014/main" id="{C5947AAB-DAE8-F14A-A9A7-2FEC076DFAA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1000"/>
                                        <p:tgtEl>
                                          <p:spTgt spid="2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3A907886-471D-B643-86CC-07E38E7BD863}"/>
              </a:ext>
            </a:extLst>
          </p:cNvPr>
          <p:cNvSpPr>
            <a:spLocks noGrp="1"/>
          </p:cNvSpPr>
          <p:nvPr>
            <p:ph type="title"/>
          </p:nvPr>
        </p:nvSpPr>
        <p:spPr>
          <a:xfrm>
            <a:off x="457200" y="779463"/>
            <a:ext cx="8220075" cy="920750"/>
          </a:xfrm>
        </p:spPr>
        <p:txBody>
          <a:bodyPr/>
          <a:lstStyle/>
          <a:p>
            <a:pPr algn="ctr" eaLnBrk="1" hangingPunct="1"/>
            <a:r>
              <a:rPr lang="en-GB" altLang="en-US" dirty="0">
                <a:latin typeface="+mn-lt"/>
              </a:rPr>
              <a:t>The Importance </a:t>
            </a:r>
            <a:br>
              <a:rPr lang="en-GB" altLang="en-US" dirty="0">
                <a:latin typeface="+mn-lt"/>
              </a:rPr>
            </a:br>
            <a:r>
              <a:rPr lang="en-GB" altLang="en-US" dirty="0">
                <a:latin typeface="+mn-lt"/>
              </a:rPr>
              <a:t>of Biodiversity</a:t>
            </a:r>
          </a:p>
        </p:txBody>
      </p:sp>
      <p:sp>
        <p:nvSpPr>
          <p:cNvPr id="20" name="Rectangle 2">
            <a:extLst>
              <a:ext uri="{FF2B5EF4-FFF2-40B4-BE49-F238E27FC236}">
                <a16:creationId xmlns:a16="http://schemas.microsoft.com/office/drawing/2014/main" id="{0FA88305-860E-3F4D-838D-CA31D2B2AE23}"/>
              </a:ext>
            </a:extLst>
          </p:cNvPr>
          <p:cNvSpPr>
            <a:spLocks noChangeArrowheads="1"/>
          </p:cNvSpPr>
          <p:nvPr/>
        </p:nvSpPr>
        <p:spPr bwMode="auto">
          <a:xfrm>
            <a:off x="746125" y="1911350"/>
            <a:ext cx="7642225"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buFont typeface="Arial" panose="020B0604020202020204" pitchFamily="34" charset="0"/>
              <a:buNone/>
            </a:pPr>
            <a:r>
              <a:rPr lang="en-GB" altLang="en-US"/>
              <a:t>Biodiversity is incredibly important to the future of our world and the benefits are all equally important. We must do all we can to </a:t>
            </a:r>
            <a:br>
              <a:rPr lang="en-GB" altLang="en-US"/>
            </a:br>
            <a:r>
              <a:rPr lang="en-GB" altLang="en-US"/>
              <a:t>encourage it. </a:t>
            </a:r>
          </a:p>
        </p:txBody>
      </p:sp>
      <p:pic>
        <p:nvPicPr>
          <p:cNvPr id="2" name="Picture 1">
            <a:extLst>
              <a:ext uri="{FF2B5EF4-FFF2-40B4-BE49-F238E27FC236}">
                <a16:creationId xmlns:a16="http://schemas.microsoft.com/office/drawing/2014/main" id="{74D5573F-1CF9-9B43-B234-7DC4BFF3A20B}"/>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650" y="2835275"/>
            <a:ext cx="2462213"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a:extLst>
              <a:ext uri="{FF2B5EF4-FFF2-40B4-BE49-F238E27FC236}">
                <a16:creationId xmlns:a16="http://schemas.microsoft.com/office/drawing/2014/main" id="{19F03D86-504B-FE4D-9B57-3A660031E6C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08338" y="2835275"/>
            <a:ext cx="2693987"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EAA77772-2D12-8447-9DE1-2B44393B93B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891213" y="2841625"/>
            <a:ext cx="2497137" cy="197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 23">
            <a:extLst>
              <a:ext uri="{FF2B5EF4-FFF2-40B4-BE49-F238E27FC236}">
                <a16:creationId xmlns:a16="http://schemas.microsoft.com/office/drawing/2014/main" id="{D3C59F93-1583-BE4E-9CC0-4DA7CAE8B2CC}"/>
              </a:ext>
            </a:extLst>
          </p:cNvPr>
          <p:cNvGrpSpPr>
            <a:grpSpLocks/>
          </p:cNvGrpSpPr>
          <p:nvPr/>
        </p:nvGrpSpPr>
        <p:grpSpPr bwMode="auto">
          <a:xfrm>
            <a:off x="2424113" y="4748213"/>
            <a:ext cx="1570037" cy="1570037"/>
            <a:chOff x="4788025" y="4522833"/>
            <a:chExt cx="1569992" cy="1569992"/>
          </a:xfrm>
        </p:grpSpPr>
        <p:sp>
          <p:nvSpPr>
            <p:cNvPr id="25" name="Oval 24">
              <a:hlinkClick r:id="rId5" action="ppaction://hlinksldjump"/>
              <a:extLst>
                <a:ext uri="{FF2B5EF4-FFF2-40B4-BE49-F238E27FC236}">
                  <a16:creationId xmlns:a16="http://schemas.microsoft.com/office/drawing/2014/main" id="{C771243C-8A66-834D-A3C4-1F592AD9C3DD}"/>
                </a:ext>
              </a:extLst>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0493" name="Rectangle 20">
              <a:hlinkClick r:id="rId5" action="ppaction://hlinksldjump"/>
              <a:extLst>
                <a:ext uri="{FF2B5EF4-FFF2-40B4-BE49-F238E27FC236}">
                  <a16:creationId xmlns:a16="http://schemas.microsoft.com/office/drawing/2014/main" id="{2A43A51C-2F0C-3F44-A955-DF70FACB74A9}"/>
                </a:ext>
              </a:extLst>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a:solidFill>
                    <a:schemeClr val="bg1"/>
                  </a:solidFill>
                </a:rPr>
                <a:t>Consolidating</a:t>
              </a:r>
            </a:p>
          </p:txBody>
        </p:sp>
      </p:grpSp>
      <p:grpSp>
        <p:nvGrpSpPr>
          <p:cNvPr id="28" name="Group 27">
            <a:extLst>
              <a:ext uri="{FF2B5EF4-FFF2-40B4-BE49-F238E27FC236}">
                <a16:creationId xmlns:a16="http://schemas.microsoft.com/office/drawing/2014/main" id="{CECE8C6A-7C81-1348-AD16-744C59C6B728}"/>
              </a:ext>
            </a:extLst>
          </p:cNvPr>
          <p:cNvGrpSpPr>
            <a:grpSpLocks/>
          </p:cNvGrpSpPr>
          <p:nvPr/>
        </p:nvGrpSpPr>
        <p:grpSpPr bwMode="auto">
          <a:xfrm>
            <a:off x="5102225" y="4738688"/>
            <a:ext cx="1577975" cy="1570037"/>
            <a:chOff x="6574042" y="4512842"/>
            <a:chExt cx="1577281" cy="1569992"/>
          </a:xfrm>
        </p:grpSpPr>
        <p:sp>
          <p:nvSpPr>
            <p:cNvPr id="29" name="Oval 28">
              <a:hlinkClick r:id="rId6" action="ppaction://hlinksldjump"/>
              <a:extLst>
                <a:ext uri="{FF2B5EF4-FFF2-40B4-BE49-F238E27FC236}">
                  <a16:creationId xmlns:a16="http://schemas.microsoft.com/office/drawing/2014/main" id="{A5D4A636-46A3-8943-B459-4292A11F8648}"/>
                </a:ext>
              </a:extLst>
            </p:cNvPr>
            <p:cNvSpPr/>
            <p:nvPr/>
          </p:nvSpPr>
          <p:spPr>
            <a:xfrm>
              <a:off x="6574042" y="4512842"/>
              <a:ext cx="1569347"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0491" name="Rectangle 23">
              <a:hlinkClick r:id="rId6" action="ppaction://hlinksldjump"/>
              <a:extLst>
                <a:ext uri="{FF2B5EF4-FFF2-40B4-BE49-F238E27FC236}">
                  <a16:creationId xmlns:a16="http://schemas.microsoft.com/office/drawing/2014/main" id="{4585984F-598F-434B-BE58-EB14E4DCF177}"/>
                </a:ext>
              </a:extLst>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a:solidFill>
                    <a:schemeClr val="bg1"/>
                  </a:solidFill>
                </a:rPr>
                <a:t>Reflecting </a:t>
              </a:r>
            </a:p>
          </p:txBody>
        </p:sp>
      </p:grpSp>
      <p:pic>
        <p:nvPicPr>
          <p:cNvPr id="14" name="Whole Class">
            <a:extLst>
              <a:ext uri="{FF2B5EF4-FFF2-40B4-BE49-F238E27FC236}">
                <a16:creationId xmlns:a16="http://schemas.microsoft.com/office/drawing/2014/main" id="{0B1191FA-A5A9-B64C-BAA7-BB0F3966808F}"/>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childTnLst>
                                </p:cTn>
                              </p:par>
                            </p:childTnLst>
                          </p:cTn>
                        </p:par>
                        <p:par>
                          <p:cTn id="15" fill="hold" nodeType="afterGroup">
                            <p:stCondLst>
                              <p:cond delay="1000"/>
                            </p:stCondLst>
                            <p:childTnLst>
                              <p:par>
                                <p:cTn id="16" presetID="10" presetClass="entr" presetSubtype="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par>
                                <p:cTn id="24" presetID="10" presetClass="entr" presetSubtype="0"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149059AA-EC9F-CE41-8DF8-54E6C5173021}"/>
              </a:ext>
            </a:extLst>
          </p:cNvPr>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Consolidating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556122E8-10AF-DC47-81DC-ECD1AE6E7BEF}"/>
              </a:ext>
            </a:extLst>
          </p:cNvPr>
          <p:cNvSpPr/>
          <p:nvPr/>
        </p:nvSpPr>
        <p:spPr>
          <a:xfrm>
            <a:off x="755650" y="1835150"/>
            <a:ext cx="7632700" cy="4473575"/>
          </a:xfrm>
          <a:prstGeom prst="roundRect">
            <a:avLst>
              <a:gd name="adj" fmla="val 7645"/>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chemeClr val="tx1"/>
              </a:solidFill>
            </a:endParaRPr>
          </a:p>
        </p:txBody>
      </p:sp>
      <p:sp>
        <p:nvSpPr>
          <p:cNvPr id="22531" name="Title 1">
            <a:extLst>
              <a:ext uri="{FF2B5EF4-FFF2-40B4-BE49-F238E27FC236}">
                <a16:creationId xmlns:a16="http://schemas.microsoft.com/office/drawing/2014/main" id="{812D0F13-1128-9244-A13C-DA60616167CF}"/>
              </a:ext>
            </a:extLst>
          </p:cNvPr>
          <p:cNvSpPr>
            <a:spLocks noGrp="1"/>
          </p:cNvSpPr>
          <p:nvPr>
            <p:ph type="title"/>
          </p:nvPr>
        </p:nvSpPr>
        <p:spPr>
          <a:xfrm>
            <a:off x="457200" y="779463"/>
            <a:ext cx="8220075" cy="417512"/>
          </a:xfrm>
        </p:spPr>
        <p:txBody>
          <a:bodyPr/>
          <a:lstStyle/>
          <a:p>
            <a:pPr algn="ctr" eaLnBrk="1" hangingPunct="1"/>
            <a:r>
              <a:rPr lang="en-GB" altLang="en-US" dirty="0">
                <a:latin typeface="+mn-lt"/>
              </a:rPr>
              <a:t>An Image of Biodiversity</a:t>
            </a:r>
          </a:p>
        </p:txBody>
      </p:sp>
      <p:sp>
        <p:nvSpPr>
          <p:cNvPr id="2" name="Rectangle 1">
            <a:extLst>
              <a:ext uri="{FF2B5EF4-FFF2-40B4-BE49-F238E27FC236}">
                <a16:creationId xmlns:a16="http://schemas.microsoft.com/office/drawing/2014/main" id="{6F170886-5C35-5043-9D0A-F0FCC89FAAB6}"/>
              </a:ext>
            </a:extLst>
          </p:cNvPr>
          <p:cNvSpPr>
            <a:spLocks noChangeArrowheads="1"/>
          </p:cNvSpPr>
          <p:nvPr/>
        </p:nvSpPr>
        <p:spPr bwMode="auto">
          <a:xfrm>
            <a:off x="738188" y="1436688"/>
            <a:ext cx="76501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r>
              <a:rPr lang="en-GB" altLang="en-US"/>
              <a:t>What does biodiversity mean to you?</a:t>
            </a:r>
          </a:p>
        </p:txBody>
      </p:sp>
      <p:sp>
        <p:nvSpPr>
          <p:cNvPr id="11" name="Rectangle 10">
            <a:extLst>
              <a:ext uri="{FF2B5EF4-FFF2-40B4-BE49-F238E27FC236}">
                <a16:creationId xmlns:a16="http://schemas.microsoft.com/office/drawing/2014/main" id="{FC96CC10-D9D9-DD40-B643-07883C1DC203}"/>
              </a:ext>
            </a:extLst>
          </p:cNvPr>
          <p:cNvSpPr>
            <a:spLocks noChangeArrowheads="1"/>
          </p:cNvSpPr>
          <p:nvPr/>
        </p:nvSpPr>
        <p:spPr bwMode="auto">
          <a:xfrm>
            <a:off x="762413" y="1954884"/>
            <a:ext cx="76501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r>
              <a:rPr lang="en-GB" altLang="en-US" dirty="0"/>
              <a:t>Draw a picture on your </a:t>
            </a:r>
            <a:r>
              <a:rPr lang="en-GB" altLang="en-US" b="1" dirty="0">
                <a:solidFill>
                  <a:srgbClr val="00A8E9"/>
                </a:solidFill>
              </a:rPr>
              <a:t>An Image of Biodiversity Activity Sheet</a:t>
            </a:r>
            <a:r>
              <a:rPr lang="en-GB" altLang="en-US" dirty="0"/>
              <a:t>. </a:t>
            </a:r>
            <a:br>
              <a:rPr lang="en-GB" altLang="en-US" dirty="0"/>
            </a:br>
            <a:r>
              <a:rPr lang="en-GB" altLang="en-US" dirty="0"/>
              <a:t>Then, write words and phrases around the edge of your picture to describe the importance of biodiversity.</a:t>
            </a:r>
          </a:p>
        </p:txBody>
      </p:sp>
      <p:pic>
        <p:nvPicPr>
          <p:cNvPr id="22535" name="Individual Work">
            <a:extLst>
              <a:ext uri="{FF2B5EF4-FFF2-40B4-BE49-F238E27FC236}">
                <a16:creationId xmlns:a16="http://schemas.microsoft.com/office/drawing/2014/main" id="{35B90ABE-90FB-2C4F-8129-E335702EE3D9}"/>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A screenshot of a cell phone&#10;&#10;Description automatically generated">
            <a:extLst>
              <a:ext uri="{FF2B5EF4-FFF2-40B4-BE49-F238E27FC236}">
                <a16:creationId xmlns:a16="http://schemas.microsoft.com/office/drawing/2014/main" id="{0D49AAA8-65F2-8843-B46E-7B5ED6990AE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95316" y="2878809"/>
            <a:ext cx="4735905" cy="3346631"/>
          </a:xfrm>
          <a:prstGeom prst="rect">
            <a:avLst/>
          </a:prstGeom>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a:extLst>
              <a:ext uri="{FF2B5EF4-FFF2-40B4-BE49-F238E27FC236}">
                <a16:creationId xmlns:a16="http://schemas.microsoft.com/office/drawing/2014/main" id="{69240C00-41C5-5841-83F4-9BDE6C3097ED}"/>
              </a:ext>
            </a:extLst>
          </p:cNvPr>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Reflecting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013174C7-5FA3-D84F-BB8B-8EA9197A721A}"/>
              </a:ext>
            </a:extLst>
          </p:cNvPr>
          <p:cNvSpPr>
            <a:spLocks noGrp="1"/>
          </p:cNvSpPr>
          <p:nvPr>
            <p:ph type="title"/>
          </p:nvPr>
        </p:nvSpPr>
        <p:spPr>
          <a:xfrm>
            <a:off x="457200" y="779463"/>
            <a:ext cx="8220075" cy="417512"/>
          </a:xfrm>
        </p:spPr>
        <p:txBody>
          <a:bodyPr/>
          <a:lstStyle/>
          <a:p>
            <a:pPr algn="ctr" eaLnBrk="1" hangingPunct="1"/>
            <a:r>
              <a:rPr lang="en-GB" altLang="en-US" dirty="0">
                <a:latin typeface="+mn-lt"/>
              </a:rPr>
              <a:t>What Can I Do?</a:t>
            </a:r>
          </a:p>
        </p:txBody>
      </p:sp>
      <p:pic>
        <p:nvPicPr>
          <p:cNvPr id="24579" name="Whole Class">
            <a:extLst>
              <a:ext uri="{FF2B5EF4-FFF2-40B4-BE49-F238E27FC236}">
                <a16:creationId xmlns:a16="http://schemas.microsoft.com/office/drawing/2014/main" id="{B86FAA7E-371F-EF42-81B9-50EED8144D8C}"/>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DD400473-5635-964C-843B-D63EC1EC14A3}"/>
              </a:ext>
            </a:extLst>
          </p:cNvPr>
          <p:cNvSpPr>
            <a:spLocks noChangeArrowheads="1"/>
          </p:cNvSpPr>
          <p:nvPr/>
        </p:nvSpPr>
        <p:spPr bwMode="auto">
          <a:xfrm>
            <a:off x="755650" y="1431925"/>
            <a:ext cx="763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pPr algn="ctr"/>
            <a:r>
              <a:rPr lang="en-GB" altLang="en-US"/>
              <a:t>This is a thriving environment, with lots of biodiversity.</a:t>
            </a:r>
          </a:p>
        </p:txBody>
      </p:sp>
      <p:pic>
        <p:nvPicPr>
          <p:cNvPr id="3" name="Picture 2">
            <a:extLst>
              <a:ext uri="{FF2B5EF4-FFF2-40B4-BE49-F238E27FC236}">
                <a16:creationId xmlns:a16="http://schemas.microsoft.com/office/drawing/2014/main" id="{3A166C3D-6782-E443-9BB3-571F75F775BC}"/>
              </a:ext>
            </a:extLst>
          </p:cNvPr>
          <p:cNvPicPr>
            <a:picLocks noChangeAspect="1"/>
          </p:cNvPicPr>
          <p:nvPr/>
        </p:nvPicPr>
        <p:blipFill>
          <a:blip r:embed="rId3" cstate="screen">
            <a:extLst>
              <a:ext uri="{28A0092B-C50C-407E-A947-70E740481C1C}">
                <a14:useLocalDpi xmlns:a14="http://schemas.microsoft.com/office/drawing/2010/main"/>
              </a:ext>
            </a:extLst>
          </a:blip>
          <a:srcRect l="-2"/>
          <a:stretch>
            <a:fillRect/>
          </a:stretch>
        </p:blipFill>
        <p:spPr bwMode="auto">
          <a:xfrm>
            <a:off x="539750" y="1844675"/>
            <a:ext cx="8064500"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11BF69C5-3A97-0E4B-9482-898E159040A4}"/>
              </a:ext>
            </a:extLst>
          </p:cNvPr>
          <p:cNvSpPr>
            <a:spLocks noGrp="1"/>
          </p:cNvSpPr>
          <p:nvPr>
            <p:ph type="title"/>
          </p:nvPr>
        </p:nvSpPr>
        <p:spPr>
          <a:xfrm>
            <a:off x="457200" y="779463"/>
            <a:ext cx="8220075" cy="417512"/>
          </a:xfrm>
        </p:spPr>
        <p:txBody>
          <a:bodyPr/>
          <a:lstStyle/>
          <a:p>
            <a:pPr algn="ctr" eaLnBrk="1" hangingPunct="1"/>
            <a:r>
              <a:rPr lang="en-GB" altLang="en-US" dirty="0">
                <a:latin typeface="+mn-lt"/>
              </a:rPr>
              <a:t>What Can I Do?</a:t>
            </a:r>
          </a:p>
        </p:txBody>
      </p:sp>
      <p:pic>
        <p:nvPicPr>
          <p:cNvPr id="25603" name="Whole Class">
            <a:extLst>
              <a:ext uri="{FF2B5EF4-FFF2-40B4-BE49-F238E27FC236}">
                <a16:creationId xmlns:a16="http://schemas.microsoft.com/office/drawing/2014/main" id="{3055EF2F-2EC1-8845-9DBB-65D6322CADD3}"/>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069B9293-0DC1-D84F-B6EB-1D4E00F2A523}"/>
              </a:ext>
            </a:extLst>
          </p:cNvPr>
          <p:cNvSpPr>
            <a:spLocks noChangeArrowheads="1"/>
          </p:cNvSpPr>
          <p:nvPr/>
        </p:nvSpPr>
        <p:spPr bwMode="auto">
          <a:xfrm>
            <a:off x="755650" y="1431925"/>
            <a:ext cx="76327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pPr algn="ctr"/>
            <a:r>
              <a:rPr lang="en-GB" altLang="en-US"/>
              <a:t>This is an environment which is not thriving; the biodiversity has </a:t>
            </a:r>
            <a:br>
              <a:rPr lang="en-GB" altLang="en-US"/>
            </a:br>
            <a:r>
              <a:rPr lang="en-GB" altLang="en-US"/>
              <a:t>been lessened.</a:t>
            </a:r>
          </a:p>
        </p:txBody>
      </p:sp>
      <p:pic>
        <p:nvPicPr>
          <p:cNvPr id="3" name="Picture 2">
            <a:extLst>
              <a:ext uri="{FF2B5EF4-FFF2-40B4-BE49-F238E27FC236}">
                <a16:creationId xmlns:a16="http://schemas.microsoft.com/office/drawing/2014/main" id="{F37FB2CA-E4FD-9F42-A5A4-93F11AF6BCBE}"/>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9750" y="2060575"/>
            <a:ext cx="806450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02EA9086-D9B5-144A-8EE4-73952591B6AE}"/>
              </a:ext>
            </a:extLst>
          </p:cNvPr>
          <p:cNvSpPr/>
          <p:nvPr/>
        </p:nvSpPr>
        <p:spPr>
          <a:xfrm>
            <a:off x="539750" y="5305425"/>
            <a:ext cx="8064500" cy="100330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solidFill>
                  <a:schemeClr val="bg1"/>
                </a:solidFill>
              </a:rPr>
              <a:t>Biodiversity is under threat due to human activity. Although this is worrying, humans can also do things to encourage and improve biodiversity.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6852EA18-B401-AE4A-9036-2A7001BA6C7A}"/>
              </a:ext>
            </a:extLst>
          </p:cNvPr>
          <p:cNvSpPr/>
          <p:nvPr/>
        </p:nvSpPr>
        <p:spPr>
          <a:xfrm>
            <a:off x="611560" y="1916832"/>
            <a:ext cx="7560840" cy="720080"/>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26" name="Title 1">
            <a:extLst>
              <a:ext uri="{FF2B5EF4-FFF2-40B4-BE49-F238E27FC236}">
                <a16:creationId xmlns:a16="http://schemas.microsoft.com/office/drawing/2014/main" id="{70720FBE-F9BA-F646-8FA3-5EB905DF9E8C}"/>
              </a:ext>
            </a:extLst>
          </p:cNvPr>
          <p:cNvSpPr>
            <a:spLocks noGrp="1"/>
          </p:cNvSpPr>
          <p:nvPr>
            <p:ph type="title"/>
          </p:nvPr>
        </p:nvSpPr>
        <p:spPr>
          <a:xfrm>
            <a:off x="457200" y="779463"/>
            <a:ext cx="8220075" cy="417512"/>
          </a:xfrm>
        </p:spPr>
        <p:txBody>
          <a:bodyPr/>
          <a:lstStyle/>
          <a:p>
            <a:pPr algn="ctr" eaLnBrk="1" hangingPunct="1"/>
            <a:r>
              <a:rPr lang="en-GB" altLang="en-US" dirty="0">
                <a:latin typeface="+mn-lt"/>
              </a:rPr>
              <a:t>What Can I Do?</a:t>
            </a:r>
          </a:p>
        </p:txBody>
      </p:sp>
      <p:sp>
        <p:nvSpPr>
          <p:cNvPr id="2" name="Rectangle 1">
            <a:extLst>
              <a:ext uri="{FF2B5EF4-FFF2-40B4-BE49-F238E27FC236}">
                <a16:creationId xmlns:a16="http://schemas.microsoft.com/office/drawing/2014/main" id="{784B709C-88C0-444B-8165-C9A388A25609}"/>
              </a:ext>
            </a:extLst>
          </p:cNvPr>
          <p:cNvSpPr>
            <a:spLocks noChangeArrowheads="1"/>
          </p:cNvSpPr>
          <p:nvPr/>
        </p:nvSpPr>
        <p:spPr bwMode="auto">
          <a:xfrm>
            <a:off x="755650" y="1431925"/>
            <a:ext cx="76327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r>
              <a:rPr lang="en-GB" altLang="en-US" dirty="0"/>
              <a:t>Take a moment of quiet to think about your answer to this question…</a:t>
            </a:r>
          </a:p>
          <a:p>
            <a:endParaRPr lang="en-GB" altLang="en-US" dirty="0"/>
          </a:p>
          <a:p>
            <a:r>
              <a:rPr lang="en-GB" altLang="en-US" dirty="0"/>
              <a:t>What can I do to encourage biodiversity where I live and throughout </a:t>
            </a:r>
            <a:br>
              <a:rPr lang="en-GB" altLang="en-US" dirty="0"/>
            </a:br>
            <a:r>
              <a:rPr lang="en-GB" altLang="en-US" dirty="0"/>
              <a:t>the world?</a:t>
            </a:r>
          </a:p>
          <a:p>
            <a:pPr algn="ctr"/>
            <a:endParaRPr lang="en-GB" altLang="en-US" dirty="0"/>
          </a:p>
        </p:txBody>
      </p:sp>
      <p:sp>
        <p:nvSpPr>
          <p:cNvPr id="6" name="Rectangle 5">
            <a:extLst>
              <a:ext uri="{FF2B5EF4-FFF2-40B4-BE49-F238E27FC236}">
                <a16:creationId xmlns:a16="http://schemas.microsoft.com/office/drawing/2014/main" id="{7519D8D0-90F2-1848-91C3-A15F25844D9E}"/>
              </a:ext>
            </a:extLst>
          </p:cNvPr>
          <p:cNvSpPr/>
          <p:nvPr/>
        </p:nvSpPr>
        <p:spPr>
          <a:xfrm>
            <a:off x="755650" y="4770438"/>
            <a:ext cx="7632700" cy="642937"/>
          </a:xfrm>
          <a:prstGeom prst="rect">
            <a:avLst/>
          </a:prstGeom>
          <a:solidFill>
            <a:srgbClr val="E8506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solidFill>
                  <a:schemeClr val="bg1"/>
                </a:solidFill>
              </a:rPr>
              <a:t>If you feel happy to, please share your ideas with the class.</a:t>
            </a:r>
          </a:p>
        </p:txBody>
      </p:sp>
      <p:sp>
        <p:nvSpPr>
          <p:cNvPr id="7" name="Rectangle 6">
            <a:extLst>
              <a:ext uri="{FF2B5EF4-FFF2-40B4-BE49-F238E27FC236}">
                <a16:creationId xmlns:a16="http://schemas.microsoft.com/office/drawing/2014/main" id="{CEBA6D02-104D-8547-8D56-6DD8AE6C8303}"/>
              </a:ext>
            </a:extLst>
          </p:cNvPr>
          <p:cNvSpPr/>
          <p:nvPr/>
        </p:nvSpPr>
        <p:spPr>
          <a:xfrm>
            <a:off x="755650" y="5445125"/>
            <a:ext cx="7632700" cy="863600"/>
          </a:xfrm>
          <a:prstGeom prst="rect">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solidFill>
                  <a:schemeClr val="bg1"/>
                </a:solidFill>
              </a:rPr>
              <a:t>It is incredibly exciting that we can choose to make a difference and that by all doing a little, a lot can be achieved!</a:t>
            </a:r>
          </a:p>
        </p:txBody>
      </p:sp>
      <p:pic>
        <p:nvPicPr>
          <p:cNvPr id="4" name="Picture 3">
            <a:extLst>
              <a:ext uri="{FF2B5EF4-FFF2-40B4-BE49-F238E27FC236}">
                <a16:creationId xmlns:a16="http://schemas.microsoft.com/office/drawing/2014/main" id="{2084DF7B-E07F-2B48-9B08-205751BFD5A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487737" y="2478088"/>
            <a:ext cx="2159000"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89436592-24DA-D241-A89B-5E0C6E9A267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00192" y="2497781"/>
            <a:ext cx="863600"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a:extLst>
              <a:ext uri="{FF2B5EF4-FFF2-40B4-BE49-F238E27FC236}">
                <a16:creationId xmlns:a16="http://schemas.microsoft.com/office/drawing/2014/main" id="{B16760D0-1545-2C42-9C4A-B3A4433F978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619672" y="2471738"/>
            <a:ext cx="1455738" cy="217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5" name="Whole Class">
            <a:extLst>
              <a:ext uri="{FF2B5EF4-FFF2-40B4-BE49-F238E27FC236}">
                <a16:creationId xmlns:a16="http://schemas.microsoft.com/office/drawing/2014/main" id="{278D2499-F8E3-8C4C-8FA7-8BCD105754F2}"/>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par>
                          <p:cTn id="18" fill="hold" nodeType="afterGroup">
                            <p:stCondLst>
                              <p:cond delay="1000"/>
                            </p:stCondLst>
                            <p:childTnLst>
                              <p:par>
                                <p:cTn id="19" presetID="10"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0">
            <a:extLst>
              <a:ext uri="{FF2B5EF4-FFF2-40B4-BE49-F238E27FC236}">
                <a16:creationId xmlns:a16="http://schemas.microsoft.com/office/drawing/2014/main" id="{DA019349-B103-994F-B7B1-76A6B9E7E7B5}"/>
              </a:ext>
            </a:extLst>
          </p:cNvPr>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77"/>
              </a:rPr>
              <a:t>The Big Questions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ular Callout 8">
            <a:extLst>
              <a:ext uri="{FF2B5EF4-FFF2-40B4-BE49-F238E27FC236}">
                <a16:creationId xmlns:a16="http://schemas.microsoft.com/office/drawing/2014/main" id="{FF15D46F-007F-9D43-83F5-1DF4E73C0395}"/>
              </a:ext>
            </a:extLst>
          </p:cNvPr>
          <p:cNvSpPr/>
          <p:nvPr/>
        </p:nvSpPr>
        <p:spPr>
          <a:xfrm>
            <a:off x="4588594" y="865884"/>
            <a:ext cx="2447925" cy="1655763"/>
          </a:xfrm>
          <a:prstGeom prst="wedgeRectCallout">
            <a:avLst>
              <a:gd name="adj1" fmla="val -2360"/>
              <a:gd name="adj2" fmla="val 75795"/>
            </a:avLst>
          </a:prstGeom>
          <a:solidFill>
            <a:srgbClr val="FFFBFA"/>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can we do </a:t>
            </a:r>
            <a:br>
              <a:rPr lang="en-GB" dirty="0">
                <a:solidFill>
                  <a:schemeClr val="tx1"/>
                </a:solidFill>
              </a:rPr>
            </a:br>
            <a:r>
              <a:rPr lang="en-GB" dirty="0">
                <a:solidFill>
                  <a:schemeClr val="tx1"/>
                </a:solidFill>
              </a:rPr>
              <a:t>to encourage biodiversity?</a:t>
            </a:r>
          </a:p>
        </p:txBody>
      </p:sp>
      <p:pic>
        <p:nvPicPr>
          <p:cNvPr id="28676" name="Picture 2">
            <a:extLst>
              <a:ext uri="{FF2B5EF4-FFF2-40B4-BE49-F238E27FC236}">
                <a16:creationId xmlns:a16="http://schemas.microsoft.com/office/drawing/2014/main" id="{0EB3EA37-9651-EC40-B214-32ADF2DE5F0F}"/>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ular Callout 7">
            <a:extLst>
              <a:ext uri="{FF2B5EF4-FFF2-40B4-BE49-F238E27FC236}">
                <a16:creationId xmlns:a16="http://schemas.microsoft.com/office/drawing/2014/main" id="{3082EEBF-732B-974E-ADCE-BFBFFA9712BD}"/>
              </a:ext>
            </a:extLst>
          </p:cNvPr>
          <p:cNvSpPr/>
          <p:nvPr/>
        </p:nvSpPr>
        <p:spPr>
          <a:xfrm>
            <a:off x="1964618" y="868944"/>
            <a:ext cx="2449513" cy="1655763"/>
          </a:xfrm>
          <a:prstGeom prst="wedgeRectCallout">
            <a:avLst>
              <a:gd name="adj1" fmla="val 555"/>
              <a:gd name="adj2" fmla="val 76816"/>
            </a:avLst>
          </a:prstGeom>
          <a:solidFill>
            <a:srgbClr val="FFFBFA"/>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is biodiversity and why is </a:t>
            </a:r>
            <a:br>
              <a:rPr lang="en-GB" dirty="0">
                <a:solidFill>
                  <a:schemeClr val="tx1"/>
                </a:solidFill>
              </a:rPr>
            </a:br>
            <a:r>
              <a:rPr lang="en-GB" dirty="0">
                <a:solidFill>
                  <a:schemeClr val="tx1"/>
                </a:solidFill>
              </a:rPr>
              <a:t>it important?</a:t>
            </a:r>
          </a:p>
        </p:txBody>
      </p:sp>
      <p:pic>
        <p:nvPicPr>
          <p:cNvPr id="28678" name="Picture 1">
            <a:extLst>
              <a:ext uri="{FF2B5EF4-FFF2-40B4-BE49-F238E27FC236}">
                <a16:creationId xmlns:a16="http://schemas.microsoft.com/office/drawing/2014/main" id="{C806F77C-FB78-8748-8904-7B436088EEE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9750" y="2916238"/>
            <a:ext cx="3009900"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icture containing text&#10;&#10;Description automatically generated">
            <a:extLst>
              <a:ext uri="{FF2B5EF4-FFF2-40B4-BE49-F238E27FC236}">
                <a16:creationId xmlns:a16="http://schemas.microsoft.com/office/drawing/2014/main" id="{62F539B9-BFD6-4F45-80E6-5930E884ED1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414131" y="2895041"/>
            <a:ext cx="3933130" cy="3933130"/>
          </a:xfrm>
          <a:prstGeom prst="rect">
            <a:avLst/>
          </a:prstGeom>
        </p:spPr>
      </p:pic>
      <p:sp>
        <p:nvSpPr>
          <p:cNvPr id="10" name="Rectangle 9">
            <a:extLst>
              <a:ext uri="{FF2B5EF4-FFF2-40B4-BE49-F238E27FC236}">
                <a16:creationId xmlns:a16="http://schemas.microsoft.com/office/drawing/2014/main" id="{320B0CCC-D462-5A44-BFFC-05AE73DC1052}"/>
              </a:ext>
            </a:extLst>
          </p:cNvPr>
          <p:cNvSpPr/>
          <p:nvPr/>
        </p:nvSpPr>
        <p:spPr>
          <a:xfrm>
            <a:off x="755650" y="5516563"/>
            <a:ext cx="7632700" cy="576262"/>
          </a:xfrm>
          <a:prstGeom prst="rect">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b="1" dirty="0">
                <a:solidFill>
                  <a:schemeClr val="bg1"/>
                </a:solidFill>
              </a:rPr>
              <a:t>What is the most interesting thing you have learnt today?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2FDD59B3-8E05-3C47-AA73-E5CCEAC82459}"/>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BC9560A6-9AC9-594E-AF22-D8724F1C651B}"/>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9700" name="Title 1">
            <a:extLst>
              <a:ext uri="{FF2B5EF4-FFF2-40B4-BE49-F238E27FC236}">
                <a16:creationId xmlns:a16="http://schemas.microsoft.com/office/drawing/2014/main" id="{DA8831DC-1C03-6C41-9273-1E8087985D5C}"/>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Success Criteria</a:t>
            </a:r>
          </a:p>
        </p:txBody>
      </p:sp>
      <p:sp>
        <p:nvSpPr>
          <p:cNvPr id="29701" name="Title 1">
            <a:extLst>
              <a:ext uri="{FF2B5EF4-FFF2-40B4-BE49-F238E27FC236}">
                <a16:creationId xmlns:a16="http://schemas.microsoft.com/office/drawing/2014/main" id="{E80FF9FC-DE60-8642-88FE-EEC7511567A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latin typeface="+mn-lt"/>
              </a:rPr>
              <a:t>Aim</a:t>
            </a:r>
          </a:p>
        </p:txBody>
      </p:sp>
      <p:sp>
        <p:nvSpPr>
          <p:cNvPr id="29702" name="Content Placeholder 15">
            <a:extLst>
              <a:ext uri="{FF2B5EF4-FFF2-40B4-BE49-F238E27FC236}">
                <a16:creationId xmlns:a16="http://schemas.microsoft.com/office/drawing/2014/main" id="{63176F51-23E1-0B4B-88B6-C4D706436CB7}"/>
              </a:ext>
            </a:extLst>
          </p:cNvPr>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77"/>
              </a:rPr>
              <a:t>I can understand what biodiversity is and explain the importance of doing all we can to encourage it.</a:t>
            </a:r>
          </a:p>
        </p:txBody>
      </p:sp>
      <p:sp>
        <p:nvSpPr>
          <p:cNvPr id="29703" name="Content Placeholder 15">
            <a:extLst>
              <a:ext uri="{FF2B5EF4-FFF2-40B4-BE49-F238E27FC236}">
                <a16:creationId xmlns:a16="http://schemas.microsoft.com/office/drawing/2014/main" id="{C3FBABA3-3D11-8946-832F-0DE7F9B6492D}"/>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77"/>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77"/>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Tuffy-TTF" panose="020B0603060100000000" pitchFamily="34" charset="0"/>
                <a:cs typeface="Tuffy-TTF" panose="020B0603060100000000" pitchFamily="34" charset="0"/>
              </a:defRPr>
            </a:lvl9pPr>
          </a:lstStyle>
          <a:p>
            <a:pPr eaLnBrk="1" hangingPunct="1"/>
            <a:r>
              <a:rPr lang="en-GB" altLang="en-US">
                <a:ea typeface="Sassoon Infant Rg" panose="02000503030000020003" pitchFamily="2" charset="0"/>
                <a:cs typeface="Sassoon Infant Rg" panose="02000503030000020003" pitchFamily="2" charset="0"/>
              </a:rPr>
              <a:t>I can explain to a partner what biodiversity is.</a:t>
            </a:r>
          </a:p>
          <a:p>
            <a:pPr eaLnBrk="1" hangingPunct="1"/>
            <a:r>
              <a:rPr lang="en-GB" altLang="en-US">
                <a:ea typeface="Sassoon Infant Rg" panose="02000503030000020003" pitchFamily="2" charset="0"/>
                <a:cs typeface="Sassoon Infant Rg" panose="02000503030000020003" pitchFamily="2" charset="0"/>
              </a:rPr>
              <a:t>I can identify the benefits of biodiversity.</a:t>
            </a:r>
          </a:p>
          <a:p>
            <a:pPr eaLnBrk="1" hangingPunct="1"/>
            <a:r>
              <a:rPr lang="en-GB" altLang="en-US">
                <a:ea typeface="Sassoon Infant Rg" panose="02000503030000020003" pitchFamily="2" charset="0"/>
                <a:cs typeface="Sassoon Infant Rg" panose="02000503030000020003" pitchFamily="2" charset="0"/>
              </a:rPr>
              <a:t>I can show what biodiversity means to me through images and words.</a:t>
            </a:r>
          </a:p>
          <a:p>
            <a:pPr eaLnBrk="1" hangingPunct="1"/>
            <a:r>
              <a:rPr lang="en-GB" altLang="en-US">
                <a:ea typeface="Sassoon Infant Rg" panose="02000503030000020003" pitchFamily="2" charset="0"/>
                <a:cs typeface="Sassoon Infant Rg" panose="02000503030000020003" pitchFamily="2" charset="0"/>
              </a:rPr>
              <a:t>I can reflect on what I can do to encourage biodiversity.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F5187FC1-9CC4-F242-9A86-ACE852C7D811}"/>
              </a:ext>
            </a:extLst>
          </p:cNvPr>
          <p:cNvSpPr/>
          <p:nvPr/>
        </p:nvSpPr>
        <p:spPr>
          <a:xfrm>
            <a:off x="3887924" y="2816932"/>
            <a:ext cx="1368152" cy="12241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Office Theme">
  <a:themeElements>
    <a:clrScheme name="Custom 6">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1C1C1C"/>
      </a:hlink>
      <a:folHlink>
        <a:srgbClr val="1C1C1C"/>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2050</TotalTime>
  <Words>860</Words>
  <Application>Microsoft Office PowerPoint</Application>
  <PresentationFormat>On-screen Show (4:3)</PresentationFormat>
  <Paragraphs>73</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Roboto</vt:lpstr>
      <vt:lpstr>Twinkl</vt:lpstr>
      <vt:lpstr>Wingdings</vt:lpstr>
      <vt:lpstr>Arial</vt:lpstr>
      <vt:lpstr>Tuffy-TTF</vt:lpstr>
      <vt:lpstr>Twinkl SemiBold</vt:lpstr>
      <vt:lpstr>Sassoon Infant Rg</vt:lpstr>
      <vt:lpstr>Office Theme</vt:lpstr>
      <vt:lpstr>PowerPoint Presentation</vt:lpstr>
      <vt:lpstr>PowerPoint Presentation</vt:lpstr>
      <vt:lpstr>PowerPoint Presentation</vt:lpstr>
      <vt:lpstr>The Big Questions</vt:lpstr>
      <vt:lpstr>PowerPoint Presentation</vt:lpstr>
      <vt:lpstr>Reconnecting</vt:lpstr>
      <vt:lpstr>A – Z of Living Things</vt:lpstr>
      <vt:lpstr>Exploring</vt:lpstr>
      <vt:lpstr>Biodiversity</vt:lpstr>
      <vt:lpstr>Biodiversity</vt:lpstr>
      <vt:lpstr>The Importance  of Biodiversity</vt:lpstr>
      <vt:lpstr>The Importance  of Biodiversity</vt:lpstr>
      <vt:lpstr>Consolidating</vt:lpstr>
      <vt:lpstr>An Image of Biodiversity</vt:lpstr>
      <vt:lpstr>Reflecting</vt:lpstr>
      <vt:lpstr>What Can I Do?</vt:lpstr>
      <vt:lpstr>What Can I Do?</vt:lpstr>
      <vt:lpstr>What Can I Do?</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ShortC</cp:lastModifiedBy>
  <cp:revision>246</cp:revision>
  <dcterms:created xsi:type="dcterms:W3CDTF">2018-09-19T10:56:25Z</dcterms:created>
  <dcterms:modified xsi:type="dcterms:W3CDTF">2022-02-02T08:09:43Z</dcterms:modified>
</cp:coreProperties>
</file>