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62"/>
  </p:handoutMasterIdLst>
  <p:sldIdLst>
    <p:sldId id="261" r:id="rId2"/>
    <p:sldId id="258" r:id="rId3"/>
    <p:sldId id="263" r:id="rId4"/>
    <p:sldId id="307" r:id="rId5"/>
    <p:sldId id="308" r:id="rId6"/>
    <p:sldId id="309" r:id="rId7"/>
    <p:sldId id="310" r:id="rId8"/>
    <p:sldId id="311" r:id="rId9"/>
    <p:sldId id="312" r:id="rId10"/>
    <p:sldId id="313" r:id="rId11"/>
    <p:sldId id="314" r:id="rId12"/>
    <p:sldId id="315" r:id="rId13"/>
    <p:sldId id="316" r:id="rId14"/>
    <p:sldId id="317" r:id="rId15"/>
    <p:sldId id="318" r:id="rId16"/>
    <p:sldId id="319" r:id="rId17"/>
    <p:sldId id="320" r:id="rId18"/>
    <p:sldId id="321" r:id="rId19"/>
    <p:sldId id="322" r:id="rId20"/>
    <p:sldId id="323" r:id="rId21"/>
    <p:sldId id="324" r:id="rId22"/>
    <p:sldId id="325" r:id="rId23"/>
    <p:sldId id="289" r:id="rId24"/>
    <p:sldId id="288" r:id="rId25"/>
    <p:sldId id="290" r:id="rId26"/>
    <p:sldId id="291" r:id="rId27"/>
    <p:sldId id="292" r:id="rId28"/>
    <p:sldId id="293" r:id="rId29"/>
    <p:sldId id="294" r:id="rId30"/>
    <p:sldId id="295" r:id="rId31"/>
    <p:sldId id="296" r:id="rId32"/>
    <p:sldId id="297" r:id="rId33"/>
    <p:sldId id="298" r:id="rId34"/>
    <p:sldId id="299" r:id="rId35"/>
    <p:sldId id="300" r:id="rId36"/>
    <p:sldId id="301" r:id="rId37"/>
    <p:sldId id="302" r:id="rId38"/>
    <p:sldId id="303" r:id="rId39"/>
    <p:sldId id="304" r:id="rId40"/>
    <p:sldId id="305" r:id="rId41"/>
    <p:sldId id="306" r:id="rId42"/>
    <p:sldId id="327" r:id="rId43"/>
    <p:sldId id="326" r:id="rId44"/>
    <p:sldId id="328" r:id="rId45"/>
    <p:sldId id="329" r:id="rId46"/>
    <p:sldId id="330" r:id="rId47"/>
    <p:sldId id="331" r:id="rId48"/>
    <p:sldId id="332" r:id="rId49"/>
    <p:sldId id="333" r:id="rId50"/>
    <p:sldId id="334" r:id="rId51"/>
    <p:sldId id="335" r:id="rId52"/>
    <p:sldId id="336" r:id="rId53"/>
    <p:sldId id="337" r:id="rId54"/>
    <p:sldId id="338" r:id="rId55"/>
    <p:sldId id="339" r:id="rId56"/>
    <p:sldId id="340" r:id="rId57"/>
    <p:sldId id="341" r:id="rId58"/>
    <p:sldId id="342" r:id="rId59"/>
    <p:sldId id="268" r:id="rId60"/>
    <p:sldId id="343" r:id="rId61"/>
  </p:sldIdLst>
  <p:sldSz cx="9144000" cy="6858000" type="screen4x3"/>
  <p:notesSz cx="6858000" cy="9144000"/>
  <p:embeddedFontLst>
    <p:embeddedFont>
      <p:font typeface="Twinkl" pitchFamily="2" charset="0"/>
      <p:regular r:id="rId63"/>
      <p:bold r:id="rId64"/>
    </p:embeddedFont>
    <p:embeddedFont>
      <p:font typeface="Tuffy-TTF" panose="020B0603060100000000" pitchFamily="34" charset="0"/>
      <p:regular r:id="rId65"/>
      <p:bold r:id="rId66"/>
      <p:italic r:id="rId67"/>
      <p:boldItalic r:id="rId68"/>
    </p:embeddedFont>
    <p:embeddedFont>
      <p:font typeface="Calibri" panose="020F0502020204030204" pitchFamily="34" charset="0"/>
      <p:regular r:id="rId69"/>
      <p:bold r:id="rId70"/>
      <p:italic r:id="rId71"/>
      <p:boldItalic r:id="rId72"/>
    </p:embeddedFont>
    <p:embeddedFont>
      <p:font typeface="Sassoon Infant Md" panose="02000603050000020003" pitchFamily="50" charset="0"/>
      <p:regular r:id="rId73"/>
    </p:embeddedFont>
    <p:embeddedFont>
      <p:font typeface="Sassoon Infant Rg" panose="02000503030000020003" pitchFamily="50" charset="0"/>
      <p:regular r:id="rId74"/>
      <p:bold r:id="rId75"/>
    </p:embeddedFont>
    <p:embeddedFont>
      <p:font typeface="BPreplay" panose="02000503000000020004" pitchFamily="50" charset="0"/>
      <p:regular r:id="rId76"/>
      <p:bold r:id="rId77"/>
      <p:italic r:id="rId78"/>
      <p:boldItalic r:id="rId7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16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5183"/>
    <a:srgbClr val="9FE2F7"/>
    <a:srgbClr val="3399FF"/>
    <a:srgbClr val="00A1E1"/>
    <a:srgbClr val="FFF3B8"/>
    <a:srgbClr val="FFF5B6"/>
    <a:srgbClr val="FF7E00"/>
    <a:srgbClr val="FEFBDA"/>
    <a:srgbClr val="FFFFE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1578" y="114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16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font" Target="fonts/font1.fntdata"/><Relationship Id="rId68" Type="http://schemas.openxmlformats.org/officeDocument/2006/relationships/font" Target="fonts/font6.fntdata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font" Target="fonts/font12.fntdata"/><Relationship Id="rId79" Type="http://schemas.openxmlformats.org/officeDocument/2006/relationships/font" Target="fonts/font17.fntdata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font" Target="fonts/font2.fntdata"/><Relationship Id="rId69" Type="http://schemas.openxmlformats.org/officeDocument/2006/relationships/font" Target="fonts/font7.fntdata"/><Relationship Id="rId77" Type="http://schemas.openxmlformats.org/officeDocument/2006/relationships/font" Target="fonts/font15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font" Target="fonts/font10.fntdata"/><Relationship Id="rId80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font" Target="fonts/font5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handoutMaster" Target="handoutMasters/handoutMaster1.xml"/><Relationship Id="rId70" Type="http://schemas.openxmlformats.org/officeDocument/2006/relationships/font" Target="fonts/font8.fntdata"/><Relationship Id="rId75" Type="http://schemas.openxmlformats.org/officeDocument/2006/relationships/font" Target="fonts/font13.fntdata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font" Target="fonts/font3.fntdata"/><Relationship Id="rId73" Type="http://schemas.openxmlformats.org/officeDocument/2006/relationships/font" Target="fonts/font11.fntdata"/><Relationship Id="rId78" Type="http://schemas.openxmlformats.org/officeDocument/2006/relationships/font" Target="fonts/font16.fntdata"/><Relationship Id="rId8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font" Target="fonts/font14.fntdata"/><Relationship Id="rId7" Type="http://schemas.openxmlformats.org/officeDocument/2006/relationships/slide" Target="slides/slide6.xml"/><Relationship Id="rId71" Type="http://schemas.openxmlformats.org/officeDocument/2006/relationships/font" Target="fonts/font9.fntdata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4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4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7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16.png"/><Relationship Id="rId5" Type="http://schemas.openxmlformats.org/officeDocument/2006/relationships/image" Target="../media/image12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image" Target="../media/image12.png"/><Relationship Id="rId5" Type="http://schemas.openxmlformats.org/officeDocument/2006/relationships/image" Target="../media/image1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21.png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3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image" Target="../media/image22.png"/><Relationship Id="rId5" Type="http://schemas.openxmlformats.org/officeDocument/2006/relationships/image" Target="../media/image12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2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24.png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6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11.png"/><Relationship Id="rId5" Type="http://schemas.openxmlformats.org/officeDocument/2006/relationships/image" Target="../media/image8.png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0.png"/><Relationship Id="rId12" Type="http://schemas.openxmlformats.org/officeDocument/2006/relationships/image" Target="../media/image10.png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image" Target="../media/image29.png"/><Relationship Id="rId11" Type="http://schemas.openxmlformats.org/officeDocument/2006/relationships/image" Target="../media/image12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8.png"/><Relationship Id="rId9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7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31.png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6.png"/><Relationship Id="rId12" Type="http://schemas.openxmlformats.org/officeDocument/2006/relationships/image" Target="../media/image10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image" Target="../media/image35.png"/><Relationship Id="rId11" Type="http://schemas.openxmlformats.org/officeDocument/2006/relationships/image" Target="../media/image12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8.png"/><Relationship Id="rId9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image" Target="../media/image41.png"/><Relationship Id="rId5" Type="http://schemas.openxmlformats.org/officeDocument/2006/relationships/image" Target="../media/image42.png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7.png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6" Type="http://schemas.openxmlformats.org/officeDocument/2006/relationships/image" Target="../media/image46.png"/><Relationship Id="rId5" Type="http://schemas.openxmlformats.org/officeDocument/2006/relationships/image" Target="../media/image8.png"/><Relationship Id="rId4" Type="http://schemas.openxmlformats.org/officeDocument/2006/relationships/image" Target="../media/image45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9.png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8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4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8.png"/><Relationship Id="rId9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4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11.png"/><Relationship Id="rId5" Type="http://schemas.openxmlformats.org/officeDocument/2006/relationships/image" Target="../media/image15.png"/><Relationship Id="rId4" Type="http://schemas.openxmlformats.org/officeDocument/2006/relationships/image" Target="../media/image8.png"/><Relationship Id="rId9" Type="http://schemas.openxmlformats.org/officeDocument/2006/relationships/image" Target="../media/image10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7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16.png"/><Relationship Id="rId5" Type="http://schemas.openxmlformats.org/officeDocument/2006/relationships/image" Target="../media/image12.png"/><Relationship Id="rId4" Type="http://schemas.openxmlformats.org/officeDocument/2006/relationships/image" Target="../media/image8.png"/><Relationship Id="rId9" Type="http://schemas.openxmlformats.org/officeDocument/2006/relationships/image" Target="../media/image48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11.png"/><Relationship Id="rId5" Type="http://schemas.openxmlformats.org/officeDocument/2006/relationships/image" Target="../media/image18.png"/><Relationship Id="rId4" Type="http://schemas.openxmlformats.org/officeDocument/2006/relationships/image" Target="../media/image8.png"/><Relationship Id="rId9" Type="http://schemas.openxmlformats.org/officeDocument/2006/relationships/image" Target="../media/image10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image" Target="../media/image12.png"/><Relationship Id="rId5" Type="http://schemas.openxmlformats.org/officeDocument/2006/relationships/image" Target="../media/image19.png"/><Relationship Id="rId4" Type="http://schemas.openxmlformats.org/officeDocument/2006/relationships/image" Target="../media/image8.png"/><Relationship Id="rId9" Type="http://schemas.openxmlformats.org/officeDocument/2006/relationships/image" Target="../media/image48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21.png"/><Relationship Id="rId5" Type="http://schemas.openxmlformats.org/officeDocument/2006/relationships/image" Target="../media/image11.png"/><Relationship Id="rId4" Type="http://schemas.openxmlformats.org/officeDocument/2006/relationships/image" Target="../media/image8.png"/><Relationship Id="rId9" Type="http://schemas.openxmlformats.org/officeDocument/2006/relationships/image" Target="../media/image10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3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image" Target="../media/image22.png"/><Relationship Id="rId5" Type="http://schemas.openxmlformats.org/officeDocument/2006/relationships/image" Target="../media/image12.png"/><Relationship Id="rId4" Type="http://schemas.openxmlformats.org/officeDocument/2006/relationships/image" Target="../media/image8.png"/><Relationship Id="rId9" Type="http://schemas.openxmlformats.org/officeDocument/2006/relationships/image" Target="../media/image48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2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24.png"/><Relationship Id="rId5" Type="http://schemas.openxmlformats.org/officeDocument/2006/relationships/image" Target="../media/image11.png"/><Relationship Id="rId4" Type="http://schemas.openxmlformats.org/officeDocument/2006/relationships/image" Target="../media/image8.png"/><Relationship Id="rId9" Type="http://schemas.openxmlformats.org/officeDocument/2006/relationships/image" Target="../media/image10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8.png"/><Relationship Id="rId9" Type="http://schemas.openxmlformats.org/officeDocument/2006/relationships/image" Target="../media/image48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6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27.png"/><Relationship Id="rId5" Type="http://schemas.openxmlformats.org/officeDocument/2006/relationships/image" Target="../media/image11.png"/><Relationship Id="rId4" Type="http://schemas.openxmlformats.org/officeDocument/2006/relationships/image" Target="../media/image8.png"/><Relationship Id="rId9" Type="http://schemas.openxmlformats.org/officeDocument/2006/relationships/image" Target="../media/image10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4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0.png"/><Relationship Id="rId12" Type="http://schemas.openxmlformats.org/officeDocument/2006/relationships/image" Target="../media/image10.png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image" Target="../media/image29.png"/><Relationship Id="rId11" Type="http://schemas.openxmlformats.org/officeDocument/2006/relationships/image" Target="../media/image52.png"/><Relationship Id="rId5" Type="http://schemas.openxmlformats.org/officeDocument/2006/relationships/image" Target="../media/image49.png"/><Relationship Id="rId10" Type="http://schemas.openxmlformats.org/officeDocument/2006/relationships/image" Target="../media/image32.png"/><Relationship Id="rId4" Type="http://schemas.openxmlformats.org/officeDocument/2006/relationships/image" Target="../media/image8.png"/><Relationship Id="rId9" Type="http://schemas.openxmlformats.org/officeDocument/2006/relationships/image" Target="../media/image51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1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53.png"/><Relationship Id="rId5" Type="http://schemas.openxmlformats.org/officeDocument/2006/relationships/image" Target="../media/image11.png"/><Relationship Id="rId4" Type="http://schemas.openxmlformats.org/officeDocument/2006/relationships/image" Target="../media/image8.png"/><Relationship Id="rId9" Type="http://schemas.openxmlformats.org/officeDocument/2006/relationships/image" Target="../media/image10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4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5.png"/><Relationship Id="rId12" Type="http://schemas.openxmlformats.org/officeDocument/2006/relationships/image" Target="../media/image10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image" Target="../media/image54.png"/><Relationship Id="rId11" Type="http://schemas.openxmlformats.org/officeDocument/2006/relationships/image" Target="../media/image51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8.png"/><Relationship Id="rId9" Type="http://schemas.openxmlformats.org/officeDocument/2006/relationships/image" Target="../media/image57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8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image" Target="../media/image41.png"/><Relationship Id="rId5" Type="http://schemas.openxmlformats.org/officeDocument/2006/relationships/image" Target="../media/image42.png"/><Relationship Id="rId4" Type="http://schemas.openxmlformats.org/officeDocument/2006/relationships/image" Target="../media/image8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8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7.png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6" Type="http://schemas.openxmlformats.org/officeDocument/2006/relationships/image" Target="../media/image46.png"/><Relationship Id="rId5" Type="http://schemas.openxmlformats.org/officeDocument/2006/relationships/image" Target="../media/image58.png"/><Relationship Id="rId4" Type="http://schemas.openxmlformats.org/officeDocument/2006/relationships/image" Target="../media/image8.png"/><Relationship Id="rId9" Type="http://schemas.openxmlformats.org/officeDocument/2006/relationships/image" Target="../media/image48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0.png"/><Relationship Id="rId2" Type="http://schemas.openxmlformats.org/officeDocument/2006/relationships/audio" Target="../media/media15.wav"/><Relationship Id="rId1" Type="http://schemas.microsoft.com/office/2007/relationships/media" Target="../media/media15.wav"/><Relationship Id="rId6" Type="http://schemas.openxmlformats.org/officeDocument/2006/relationships/image" Target="../media/image59.png"/><Relationship Id="rId5" Type="http://schemas.openxmlformats.org/officeDocument/2006/relationships/image" Target="../media/image48.png"/><Relationship Id="rId4" Type="http://schemas.openxmlformats.org/officeDocument/2006/relationships/image" Target="../media/image8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0.png"/><Relationship Id="rId2" Type="http://schemas.openxmlformats.org/officeDocument/2006/relationships/audio" Target="../media/media16.wav"/><Relationship Id="rId1" Type="http://schemas.microsoft.com/office/2007/relationships/media" Target="../media/media16.wav"/><Relationship Id="rId6" Type="http://schemas.openxmlformats.org/officeDocument/2006/relationships/image" Target="../media/image61.png"/><Relationship Id="rId5" Type="http://schemas.openxmlformats.org/officeDocument/2006/relationships/image" Target="../media/image48.png"/><Relationship Id="rId4" Type="http://schemas.openxmlformats.org/officeDocument/2006/relationships/image" Target="../media/image8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0.png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6" Type="http://schemas.openxmlformats.org/officeDocument/2006/relationships/image" Target="../media/image62.png"/><Relationship Id="rId5" Type="http://schemas.openxmlformats.org/officeDocument/2006/relationships/image" Target="../media/image48.png"/><Relationship Id="rId4" Type="http://schemas.openxmlformats.org/officeDocument/2006/relationships/image" Target="../media/image8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3.png"/><Relationship Id="rId2" Type="http://schemas.openxmlformats.org/officeDocument/2006/relationships/audio" Target="../media/media18.wav"/><Relationship Id="rId1" Type="http://schemas.microsoft.com/office/2007/relationships/media" Target="../media/media18.wav"/><Relationship Id="rId6" Type="http://schemas.openxmlformats.org/officeDocument/2006/relationships/image" Target="../media/image60.png"/><Relationship Id="rId5" Type="http://schemas.openxmlformats.org/officeDocument/2006/relationships/image" Target="../media/image48.png"/><Relationship Id="rId4" Type="http://schemas.openxmlformats.org/officeDocument/2006/relationships/image" Target="../media/image8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0.png"/><Relationship Id="rId2" Type="http://schemas.openxmlformats.org/officeDocument/2006/relationships/audio" Target="../media/media19.wav"/><Relationship Id="rId1" Type="http://schemas.microsoft.com/office/2007/relationships/media" Target="../media/media19.wav"/><Relationship Id="rId6" Type="http://schemas.openxmlformats.org/officeDocument/2006/relationships/image" Target="../media/image64.png"/><Relationship Id="rId5" Type="http://schemas.openxmlformats.org/officeDocument/2006/relationships/image" Target="../media/image48.png"/><Relationship Id="rId4" Type="http://schemas.openxmlformats.org/officeDocument/2006/relationships/image" Target="../media/image8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6.png"/><Relationship Id="rId2" Type="http://schemas.openxmlformats.org/officeDocument/2006/relationships/audio" Target="../media/media20.wav"/><Relationship Id="rId1" Type="http://schemas.microsoft.com/office/2007/relationships/media" Target="../media/media20.wav"/><Relationship Id="rId6" Type="http://schemas.openxmlformats.org/officeDocument/2006/relationships/image" Target="../media/image65.png"/><Relationship Id="rId5" Type="http://schemas.openxmlformats.org/officeDocument/2006/relationships/image" Target="../media/image48.png"/><Relationship Id="rId4" Type="http://schemas.openxmlformats.org/officeDocument/2006/relationships/image" Target="../media/image8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7.png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6" Type="http://schemas.openxmlformats.org/officeDocument/2006/relationships/image" Target="../media/image65.png"/><Relationship Id="rId5" Type="http://schemas.openxmlformats.org/officeDocument/2006/relationships/image" Target="../media/image48.png"/><Relationship Id="rId4" Type="http://schemas.openxmlformats.org/officeDocument/2006/relationships/image" Target="../media/image8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8.png"/><Relationship Id="rId2" Type="http://schemas.openxmlformats.org/officeDocument/2006/relationships/audio" Target="../media/media22.wav"/><Relationship Id="rId1" Type="http://schemas.microsoft.com/office/2007/relationships/media" Target="../media/media22.wav"/><Relationship Id="rId6" Type="http://schemas.openxmlformats.org/officeDocument/2006/relationships/image" Target="../media/image65.png"/><Relationship Id="rId5" Type="http://schemas.openxmlformats.org/officeDocument/2006/relationships/image" Target="../media/image48.png"/><Relationship Id="rId4" Type="http://schemas.openxmlformats.org/officeDocument/2006/relationships/image" Target="../media/image8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9.png"/><Relationship Id="rId2" Type="http://schemas.openxmlformats.org/officeDocument/2006/relationships/audio" Target="../media/media23.wav"/><Relationship Id="rId1" Type="http://schemas.microsoft.com/office/2007/relationships/media" Target="../media/media23.wav"/><Relationship Id="rId6" Type="http://schemas.openxmlformats.org/officeDocument/2006/relationships/image" Target="../media/image65.png"/><Relationship Id="rId5" Type="http://schemas.openxmlformats.org/officeDocument/2006/relationships/image" Target="../media/image48.png"/><Relationship Id="rId4" Type="http://schemas.openxmlformats.org/officeDocument/2006/relationships/image" Target="../media/image8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0.png"/><Relationship Id="rId2" Type="http://schemas.openxmlformats.org/officeDocument/2006/relationships/audio" Target="../media/media24.wav"/><Relationship Id="rId1" Type="http://schemas.microsoft.com/office/2007/relationships/media" Target="../media/media24.wav"/><Relationship Id="rId6" Type="http://schemas.openxmlformats.org/officeDocument/2006/relationships/image" Target="../media/image65.png"/><Relationship Id="rId5" Type="http://schemas.openxmlformats.org/officeDocument/2006/relationships/image" Target="../media/image48.png"/><Relationship Id="rId4" Type="http://schemas.openxmlformats.org/officeDocument/2006/relationships/image" Target="../media/image8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1.png"/><Relationship Id="rId2" Type="http://schemas.openxmlformats.org/officeDocument/2006/relationships/audio" Target="../media/media25.wav"/><Relationship Id="rId1" Type="http://schemas.microsoft.com/office/2007/relationships/media" Target="../media/media25.wav"/><Relationship Id="rId6" Type="http://schemas.openxmlformats.org/officeDocument/2006/relationships/image" Target="../media/image60.png"/><Relationship Id="rId5" Type="http://schemas.openxmlformats.org/officeDocument/2006/relationships/image" Target="../media/image48.png"/><Relationship Id="rId4" Type="http://schemas.openxmlformats.org/officeDocument/2006/relationships/image" Target="../media/image8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2.png"/><Relationship Id="rId2" Type="http://schemas.openxmlformats.org/officeDocument/2006/relationships/audio" Target="../media/media26.wav"/><Relationship Id="rId1" Type="http://schemas.microsoft.com/office/2007/relationships/media" Target="../media/media26.wav"/><Relationship Id="rId6" Type="http://schemas.openxmlformats.org/officeDocument/2006/relationships/image" Target="../media/image60.png"/><Relationship Id="rId5" Type="http://schemas.openxmlformats.org/officeDocument/2006/relationships/image" Target="../media/image48.png"/><Relationship Id="rId4" Type="http://schemas.openxmlformats.org/officeDocument/2006/relationships/image" Target="../media/image8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0.png"/><Relationship Id="rId2" Type="http://schemas.openxmlformats.org/officeDocument/2006/relationships/audio" Target="../media/media27.wav"/><Relationship Id="rId1" Type="http://schemas.microsoft.com/office/2007/relationships/media" Target="../media/media27.wav"/><Relationship Id="rId6" Type="http://schemas.openxmlformats.org/officeDocument/2006/relationships/image" Target="../media/image73.png"/><Relationship Id="rId5" Type="http://schemas.openxmlformats.org/officeDocument/2006/relationships/image" Target="../media/image48.png"/><Relationship Id="rId4" Type="http://schemas.openxmlformats.org/officeDocument/2006/relationships/image" Target="../media/image8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4.png"/><Relationship Id="rId2" Type="http://schemas.openxmlformats.org/officeDocument/2006/relationships/audio" Target="../media/media28.wav"/><Relationship Id="rId1" Type="http://schemas.microsoft.com/office/2007/relationships/media" Target="../media/media28.wav"/><Relationship Id="rId6" Type="http://schemas.openxmlformats.org/officeDocument/2006/relationships/image" Target="../media/image60.png"/><Relationship Id="rId5" Type="http://schemas.openxmlformats.org/officeDocument/2006/relationships/image" Target="../media/image48.png"/><Relationship Id="rId4" Type="http://schemas.openxmlformats.org/officeDocument/2006/relationships/image" Target="../media/image8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5.png"/><Relationship Id="rId2" Type="http://schemas.openxmlformats.org/officeDocument/2006/relationships/audio" Target="../media/media29.wav"/><Relationship Id="rId1" Type="http://schemas.microsoft.com/office/2007/relationships/media" Target="../media/media29.wav"/><Relationship Id="rId6" Type="http://schemas.openxmlformats.org/officeDocument/2006/relationships/image" Target="../media/image60.png"/><Relationship Id="rId5" Type="http://schemas.openxmlformats.org/officeDocument/2006/relationships/image" Target="../media/image48.png"/><Relationship Id="rId4" Type="http://schemas.openxmlformats.org/officeDocument/2006/relationships/image" Target="../media/image8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jpeg"/><Relationship Id="rId3" Type="http://schemas.openxmlformats.org/officeDocument/2006/relationships/image" Target="../media/image77.jpeg"/><Relationship Id="rId7" Type="http://schemas.openxmlformats.org/officeDocument/2006/relationships/image" Target="../media/image81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image" Target="../media/image78.jpeg"/><Relationship Id="rId9" Type="http://schemas.openxmlformats.org/officeDocument/2006/relationships/image" Target="../media/image83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7" Type="http://schemas.openxmlformats.org/officeDocument/2006/relationships/image" Target="../media/image89.jpe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jpeg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073424" y="6445730"/>
            <a:ext cx="4989334" cy="223386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-TTF" panose="020B0603060100000000" pitchFamily="34" charset="0"/>
              </a:rPr>
              <a:t>French</a:t>
            </a:r>
            <a:r>
              <a:rPr lang="en-GB" sz="800" dirty="0">
                <a:solidFill>
                  <a:schemeClr val="bg1"/>
                </a:solidFill>
                <a:latin typeface="Tuffy-TTF" panose="020B0603060100000000" pitchFamily="34" charset="0"/>
              </a:rPr>
              <a:t> | Year 3 | Food Glorious Food |  Le </a:t>
            </a:r>
            <a:r>
              <a:rPr lang="en-GB" sz="800" dirty="0" err="1">
                <a:solidFill>
                  <a:schemeClr val="bg1"/>
                </a:solidFill>
                <a:latin typeface="Tuffy-TTF" panose="020B0603060100000000" pitchFamily="34" charset="0"/>
              </a:rPr>
              <a:t>chien</a:t>
            </a:r>
            <a:r>
              <a:rPr lang="en-GB" sz="800" dirty="0">
                <a:solidFill>
                  <a:schemeClr val="bg1"/>
                </a:solidFill>
                <a:latin typeface="Tuffy-TTF" panose="020B0603060100000000" pitchFamily="34" charset="0"/>
              </a:rPr>
              <a:t> </a:t>
            </a:r>
            <a:r>
              <a:rPr lang="en-GB" sz="800" dirty="0" err="1">
                <a:solidFill>
                  <a:schemeClr val="bg1"/>
                </a:solidFill>
                <a:latin typeface="Tuffy-TTF" panose="020B0603060100000000" pitchFamily="34" charset="0"/>
              </a:rPr>
              <a:t>très</a:t>
            </a:r>
            <a:r>
              <a:rPr lang="en-GB" sz="800" dirty="0">
                <a:solidFill>
                  <a:schemeClr val="bg1"/>
                </a:solidFill>
                <a:latin typeface="Tuffy-TTF" panose="020B0603060100000000" pitchFamily="34" charset="0"/>
              </a:rPr>
              <a:t> gourmand | Lesson 1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</a:rPr>
              <a:t>Food, Glorious Food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</a:rPr>
              <a:t>French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750898"/>
            <a:ext cx="9144000" cy="1836132"/>
          </a:xfrm>
          <a:prstGeom prst="rect">
            <a:avLst/>
          </a:prstGeom>
          <a:solidFill>
            <a:srgbClr val="FFF5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0" y="1006183"/>
            <a:ext cx="9144000" cy="1325563"/>
          </a:xfrm>
          <a:noFill/>
        </p:spPr>
        <p:txBody>
          <a:bodyPr lIns="0" tIns="0" rIns="0" bIns="0" anchor="ctr" anchorCtr="1">
            <a:noAutofit/>
          </a:bodyPr>
          <a:lstStyle/>
          <a:p>
            <a:pPr algn="ctr"/>
            <a:r>
              <a:rPr lang="en-GB" sz="5000" dirty="0"/>
              <a:t> </a:t>
            </a:r>
            <a:r>
              <a:rPr lang="en-GB" sz="5000" dirty="0">
                <a:solidFill>
                  <a:srgbClr val="00A1E1"/>
                </a:solidFill>
              </a:rPr>
              <a:t>Le </a:t>
            </a:r>
            <a:r>
              <a:rPr lang="en-GB" sz="5000" dirty="0" err="1">
                <a:solidFill>
                  <a:srgbClr val="00A1E1"/>
                </a:solidFill>
              </a:rPr>
              <a:t>chien</a:t>
            </a:r>
            <a:r>
              <a:rPr lang="en-GB" sz="5000" dirty="0">
                <a:solidFill>
                  <a:srgbClr val="00A1E1"/>
                </a:solidFill>
              </a:rPr>
              <a:t> </a:t>
            </a:r>
            <a:r>
              <a:rPr lang="en-GB" sz="5000" dirty="0" err="1">
                <a:solidFill>
                  <a:srgbClr val="00A1E1"/>
                </a:solidFill>
              </a:rPr>
              <a:t>très</a:t>
            </a:r>
            <a:r>
              <a:rPr lang="en-GB" sz="5000" dirty="0">
                <a:solidFill>
                  <a:srgbClr val="00A1E1"/>
                </a:solidFill>
              </a:rPr>
              <a:t> gourmand</a:t>
            </a:r>
            <a:br>
              <a:rPr lang="en-GB" sz="5000" dirty="0">
                <a:solidFill>
                  <a:srgbClr val="00A1E1"/>
                </a:solidFill>
              </a:rPr>
            </a:br>
            <a:r>
              <a:rPr lang="en-GB" sz="3500" dirty="0">
                <a:solidFill>
                  <a:srgbClr val="00A1E1"/>
                </a:solidFill>
              </a:rPr>
              <a:t>(The Very Greedy Dog)</a:t>
            </a:r>
          </a:p>
        </p:txBody>
      </p:sp>
      <p:sp>
        <p:nvSpPr>
          <p:cNvPr id="5" name="Rectangle 4"/>
          <p:cNvSpPr/>
          <p:nvPr/>
        </p:nvSpPr>
        <p:spPr>
          <a:xfrm>
            <a:off x="4324350" y="6273271"/>
            <a:ext cx="439208" cy="143933"/>
          </a:xfrm>
          <a:prstGeom prst="rect">
            <a:avLst/>
          </a:prstGeom>
          <a:solidFill>
            <a:srgbClr val="00A1E1"/>
          </a:solidFill>
          <a:ln>
            <a:solidFill>
              <a:srgbClr val="00A1E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076950" y="2818237"/>
            <a:ext cx="2962544" cy="3135152"/>
          </a:xfrm>
          <a:prstGeom prst="ellipse">
            <a:avLst/>
          </a:prstGeom>
          <a:solidFill>
            <a:srgbClr val="9FE2F7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1454" y="6166338"/>
            <a:ext cx="561092" cy="3577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7430" y="2711305"/>
            <a:ext cx="1874095" cy="260969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684" y="4802911"/>
            <a:ext cx="1123949" cy="782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pPr lvl="0"/>
            <a:r>
              <a:rPr lang="en-GB" dirty="0"/>
              <a:t>I can follow a familiar story in French.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dirty="0"/>
              <a:t>I can understand and join in with a story.</a:t>
            </a:r>
          </a:p>
          <a:p>
            <a:pPr lvl="0"/>
            <a:r>
              <a:rPr lang="en-GB" dirty="0"/>
              <a:t>I can recognise and repeat key vocabulary in a story.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1994263"/>
            <a:ext cx="7632700" cy="377081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2476051" y="409936"/>
            <a:ext cx="5004700" cy="1595581"/>
          </a:xfrm>
        </p:spPr>
        <p:txBody>
          <a:bodyPr>
            <a:noAutofit/>
          </a:bodyPr>
          <a:lstStyle/>
          <a:p>
            <a:pPr algn="ctr"/>
            <a:r>
              <a:rPr lang="en-GB" dirty="0"/>
              <a:t>Le </a:t>
            </a:r>
            <a:r>
              <a:rPr lang="en-GB" dirty="0" err="1"/>
              <a:t>chien</a:t>
            </a:r>
            <a:r>
              <a:rPr lang="en-GB" dirty="0"/>
              <a:t> </a:t>
            </a:r>
            <a:r>
              <a:rPr lang="en-GB" dirty="0" err="1"/>
              <a:t>très</a:t>
            </a:r>
            <a:r>
              <a:rPr lang="en-GB" dirty="0"/>
              <a:t> gourmand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120" y="2265438"/>
            <a:ext cx="2539759" cy="3325468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98525" y="376872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33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4000">
        <p:cut/>
      </p:transition>
    </mc:Choice>
    <mc:Fallback xmlns="">
      <p:transition advClick="0" advTm="4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0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1994263"/>
            <a:ext cx="7632700" cy="377081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120" y="2265438"/>
            <a:ext cx="2539759" cy="3325468"/>
          </a:xfrm>
          <a:prstGeom prst="rect">
            <a:avLst/>
          </a:prstGeom>
        </p:spPr>
      </p:pic>
      <p:pic>
        <p:nvPicPr>
          <p:cNvPr id="4" name="Whole Clas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27"/>
          <a:stretch/>
        </p:blipFill>
        <p:spPr>
          <a:xfrm>
            <a:off x="5783257" y="1854778"/>
            <a:ext cx="2116980" cy="1933453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608319" y="3291842"/>
            <a:ext cx="174937" cy="24384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415965" y="3398523"/>
            <a:ext cx="105269" cy="137159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Le </a:t>
            </a:r>
            <a:r>
              <a:rPr lang="en-GB" dirty="0" err="1"/>
              <a:t>chien</a:t>
            </a:r>
            <a:r>
              <a:rPr lang="en-GB" dirty="0"/>
              <a:t> </a:t>
            </a:r>
            <a:r>
              <a:rPr lang="en-GB" dirty="0" err="1"/>
              <a:t>très</a:t>
            </a:r>
            <a:r>
              <a:rPr lang="en-GB" dirty="0"/>
              <a:t> gourmand</a:t>
            </a:r>
          </a:p>
        </p:txBody>
      </p:sp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98738" y="6739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54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4000">
        <p:cut/>
      </p:transition>
    </mc:Choice>
    <mc:Fallback xmlns="">
      <p:transition advClick="0" advTm="4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55650" y="2304467"/>
            <a:ext cx="7632700" cy="30262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2787556" y="2041054"/>
            <a:ext cx="3553097" cy="3553097"/>
          </a:xfrm>
          <a:prstGeom prst="ellipse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381"/>
          <a:stretch/>
        </p:blipFill>
        <p:spPr>
          <a:xfrm>
            <a:off x="3366858" y="2763455"/>
            <a:ext cx="2322384" cy="210829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891" y="3123286"/>
            <a:ext cx="1429234" cy="14714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841" y="3143438"/>
            <a:ext cx="1490433" cy="1487162"/>
          </a:xfrm>
          <a:prstGeom prst="rect">
            <a:avLst/>
          </a:prstGeom>
        </p:spPr>
      </p:pic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Le </a:t>
            </a:r>
            <a:r>
              <a:rPr lang="en-GB" dirty="0" err="1"/>
              <a:t>chien</a:t>
            </a:r>
            <a:r>
              <a:rPr lang="en-GB" dirty="0"/>
              <a:t> </a:t>
            </a:r>
            <a:r>
              <a:rPr lang="en-GB" dirty="0" err="1"/>
              <a:t>très</a:t>
            </a:r>
            <a:r>
              <a:rPr lang="en-GB" dirty="0"/>
              <a:t> gourmand</a:t>
            </a:r>
          </a:p>
        </p:txBody>
      </p:sp>
      <p:sp>
        <p:nvSpPr>
          <p:cNvPr id="6" name="Rectangle: Rounded Corners 5"/>
          <p:cNvSpPr/>
          <p:nvPr/>
        </p:nvSpPr>
        <p:spPr>
          <a:xfrm>
            <a:off x="984977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9:00</a:t>
            </a:r>
          </a:p>
        </p:txBody>
      </p:sp>
      <p:pic>
        <p:nvPicPr>
          <p:cNvPr id="8" name="Picture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757378" y="245865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528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5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1994263"/>
            <a:ext cx="7632700" cy="377081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185" y="2080924"/>
            <a:ext cx="2673700" cy="3500845"/>
          </a:xfrm>
          <a:prstGeom prst="rect">
            <a:avLst/>
          </a:prstGeom>
        </p:spPr>
      </p:pic>
      <p:pic>
        <p:nvPicPr>
          <p:cNvPr id="4" name="Whole Clas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27"/>
          <a:stretch/>
        </p:blipFill>
        <p:spPr>
          <a:xfrm>
            <a:off x="5913886" y="1819944"/>
            <a:ext cx="2116980" cy="1933453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738948" y="3265717"/>
            <a:ext cx="174937" cy="24384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546594" y="3372398"/>
            <a:ext cx="105269" cy="137159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245" y="2955390"/>
            <a:ext cx="1490433" cy="1487162"/>
          </a:xfrm>
          <a:prstGeom prst="rect">
            <a:avLst/>
          </a:prstGeom>
        </p:spPr>
      </p:pic>
      <p:sp>
        <p:nvSpPr>
          <p:cNvPr id="15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Le </a:t>
            </a:r>
            <a:r>
              <a:rPr lang="en-GB" dirty="0" err="1"/>
              <a:t>chien</a:t>
            </a:r>
            <a:r>
              <a:rPr lang="en-GB" dirty="0"/>
              <a:t> </a:t>
            </a:r>
            <a:r>
              <a:rPr lang="en-GB" dirty="0" err="1"/>
              <a:t>très</a:t>
            </a:r>
            <a:r>
              <a:rPr lang="en-GB" dirty="0"/>
              <a:t> gourmand</a:t>
            </a:r>
          </a:p>
        </p:txBody>
      </p:sp>
      <p:sp>
        <p:nvSpPr>
          <p:cNvPr id="11" name="Rectangle: Rounded Corners 10"/>
          <p:cNvSpPr/>
          <p:nvPr/>
        </p:nvSpPr>
        <p:spPr>
          <a:xfrm>
            <a:off x="1188381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9:00</a:t>
            </a:r>
          </a:p>
        </p:txBody>
      </p:sp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781880" y="4857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478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5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55650" y="2304467"/>
            <a:ext cx="7632700" cy="30262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2787556" y="2032345"/>
            <a:ext cx="3553097" cy="3553097"/>
          </a:xfrm>
          <a:prstGeom prst="ellipse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381"/>
          <a:stretch/>
        </p:blipFill>
        <p:spPr>
          <a:xfrm>
            <a:off x="3366858" y="2754746"/>
            <a:ext cx="2322384" cy="210829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841" y="3134729"/>
            <a:ext cx="1490433" cy="148716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302" y="3037345"/>
            <a:ext cx="1734035" cy="1425726"/>
          </a:xfrm>
          <a:prstGeom prst="rect">
            <a:avLst/>
          </a:prstGeom>
        </p:spPr>
      </p:pic>
      <p:sp>
        <p:nvSpPr>
          <p:cNvPr id="15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Le </a:t>
            </a:r>
            <a:r>
              <a:rPr lang="en-GB" dirty="0" err="1"/>
              <a:t>chien</a:t>
            </a:r>
            <a:r>
              <a:rPr lang="en-GB" dirty="0"/>
              <a:t> </a:t>
            </a:r>
            <a:r>
              <a:rPr lang="en-GB" dirty="0" err="1"/>
              <a:t>très</a:t>
            </a:r>
            <a:r>
              <a:rPr lang="en-GB" dirty="0"/>
              <a:t> gourmand</a:t>
            </a:r>
          </a:p>
        </p:txBody>
      </p:sp>
      <p:sp>
        <p:nvSpPr>
          <p:cNvPr id="11" name="Rectangle: Rounded Corners 10"/>
          <p:cNvSpPr/>
          <p:nvPr/>
        </p:nvSpPr>
        <p:spPr>
          <a:xfrm>
            <a:off x="984977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10:00</a:t>
            </a:r>
          </a:p>
        </p:txBody>
      </p:sp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781852" y="4857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765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8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1994263"/>
            <a:ext cx="7632700" cy="377081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674" y="2008791"/>
            <a:ext cx="2737898" cy="3584904"/>
          </a:xfrm>
          <a:prstGeom prst="rect">
            <a:avLst/>
          </a:prstGeom>
        </p:spPr>
      </p:pic>
      <p:pic>
        <p:nvPicPr>
          <p:cNvPr id="4" name="Whole Clas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27"/>
          <a:stretch/>
        </p:blipFill>
        <p:spPr>
          <a:xfrm>
            <a:off x="5783257" y="1741563"/>
            <a:ext cx="2116980" cy="1933453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608319" y="3178627"/>
            <a:ext cx="174937" cy="24384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415965" y="3285308"/>
            <a:ext cx="105269" cy="137159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793" y="2881002"/>
            <a:ext cx="1490433" cy="1487161"/>
          </a:xfrm>
          <a:prstGeom prst="rect">
            <a:avLst/>
          </a:prstGeom>
        </p:spPr>
      </p:pic>
      <p:sp>
        <p:nvSpPr>
          <p:cNvPr id="15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Le </a:t>
            </a:r>
            <a:r>
              <a:rPr lang="en-GB" dirty="0" err="1"/>
              <a:t>chien</a:t>
            </a:r>
            <a:r>
              <a:rPr lang="en-GB" dirty="0"/>
              <a:t> </a:t>
            </a:r>
            <a:r>
              <a:rPr lang="en-GB" dirty="0" err="1"/>
              <a:t>très</a:t>
            </a:r>
            <a:r>
              <a:rPr lang="en-GB" dirty="0"/>
              <a:t> gourmand</a:t>
            </a:r>
          </a:p>
        </p:txBody>
      </p:sp>
      <p:sp>
        <p:nvSpPr>
          <p:cNvPr id="11" name="Rectangle: Rounded Corners 10"/>
          <p:cNvSpPr/>
          <p:nvPr/>
        </p:nvSpPr>
        <p:spPr>
          <a:xfrm>
            <a:off x="1068929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10:00</a:t>
            </a:r>
          </a:p>
        </p:txBody>
      </p:sp>
      <p:pic>
        <p:nvPicPr>
          <p:cNvPr id="12" name="Picture 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781880" y="4857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54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5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2304467"/>
            <a:ext cx="7632700" cy="30262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1282" y="3376592"/>
            <a:ext cx="1729862" cy="1000702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2787556" y="2041054"/>
            <a:ext cx="3553097" cy="3553097"/>
          </a:xfrm>
          <a:prstGeom prst="ellipse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381"/>
          <a:stretch/>
        </p:blipFill>
        <p:spPr>
          <a:xfrm>
            <a:off x="3366858" y="2763455"/>
            <a:ext cx="2322384" cy="210829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75" y="3143438"/>
            <a:ext cx="1489964" cy="1487161"/>
          </a:xfrm>
          <a:prstGeom prst="rect">
            <a:avLst/>
          </a:prstGeom>
        </p:spPr>
      </p:pic>
      <p:sp>
        <p:nvSpPr>
          <p:cNvPr id="15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Le </a:t>
            </a:r>
            <a:r>
              <a:rPr lang="en-GB" dirty="0" err="1"/>
              <a:t>chien</a:t>
            </a:r>
            <a:r>
              <a:rPr lang="en-GB" dirty="0"/>
              <a:t> </a:t>
            </a:r>
            <a:r>
              <a:rPr lang="en-GB" dirty="0" err="1"/>
              <a:t>très</a:t>
            </a:r>
            <a:r>
              <a:rPr lang="en-GB" dirty="0"/>
              <a:t> gourmand</a:t>
            </a:r>
          </a:p>
        </p:txBody>
      </p:sp>
      <p:sp>
        <p:nvSpPr>
          <p:cNvPr id="11" name="Rectangle: Rounded Corners 10"/>
          <p:cNvSpPr/>
          <p:nvPr/>
        </p:nvSpPr>
        <p:spPr>
          <a:xfrm>
            <a:off x="984977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11:00</a:t>
            </a:r>
          </a:p>
        </p:txBody>
      </p:sp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898525" y="307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559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8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55650" y="1994263"/>
            <a:ext cx="7632700" cy="377081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27"/>
          <a:stretch/>
        </p:blipFill>
        <p:spPr>
          <a:xfrm>
            <a:off x="5783257" y="1750274"/>
            <a:ext cx="2116980" cy="1933453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529942" y="3187338"/>
            <a:ext cx="269967" cy="24384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300836" y="3362598"/>
            <a:ext cx="167379" cy="146958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034" y="2717000"/>
            <a:ext cx="2300897" cy="288578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124" y="2872295"/>
            <a:ext cx="1489964" cy="1487161"/>
          </a:xfrm>
          <a:prstGeom prst="rect">
            <a:avLst/>
          </a:prstGeom>
        </p:spPr>
      </p:pic>
      <p:sp>
        <p:nvSpPr>
          <p:cNvPr id="16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Le </a:t>
            </a:r>
            <a:r>
              <a:rPr lang="en-GB" dirty="0" err="1"/>
              <a:t>chien</a:t>
            </a:r>
            <a:r>
              <a:rPr lang="en-GB" dirty="0"/>
              <a:t> </a:t>
            </a:r>
            <a:r>
              <a:rPr lang="en-GB" dirty="0" err="1"/>
              <a:t>très</a:t>
            </a:r>
            <a:r>
              <a:rPr lang="en-GB" dirty="0"/>
              <a:t> gourmand</a:t>
            </a:r>
          </a:p>
        </p:txBody>
      </p:sp>
      <p:sp>
        <p:nvSpPr>
          <p:cNvPr id="11" name="Rectangle: Rounded Corners 10"/>
          <p:cNvSpPr/>
          <p:nvPr/>
        </p:nvSpPr>
        <p:spPr>
          <a:xfrm>
            <a:off x="1047026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11:00</a:t>
            </a:r>
          </a:p>
        </p:txBody>
      </p:sp>
      <p:pic>
        <p:nvPicPr>
          <p:cNvPr id="13" name="Picture 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781880" y="4857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239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5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2304467"/>
            <a:ext cx="7632700" cy="30262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2787556" y="2032345"/>
            <a:ext cx="3553097" cy="3553097"/>
          </a:xfrm>
          <a:prstGeom prst="ellipse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381"/>
          <a:stretch/>
        </p:blipFill>
        <p:spPr>
          <a:xfrm>
            <a:off x="3366858" y="2754746"/>
            <a:ext cx="2322384" cy="210829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75" y="3134963"/>
            <a:ext cx="1489964" cy="148669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739" y="3344096"/>
            <a:ext cx="1813544" cy="792480"/>
          </a:xfrm>
          <a:prstGeom prst="rect">
            <a:avLst/>
          </a:prstGeom>
        </p:spPr>
      </p:pic>
      <p:sp>
        <p:nvSpPr>
          <p:cNvPr id="15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Le </a:t>
            </a:r>
            <a:r>
              <a:rPr lang="en-GB" dirty="0" err="1"/>
              <a:t>chien</a:t>
            </a:r>
            <a:r>
              <a:rPr lang="en-GB" dirty="0"/>
              <a:t> </a:t>
            </a:r>
            <a:r>
              <a:rPr lang="en-GB" dirty="0" err="1"/>
              <a:t>très</a:t>
            </a:r>
            <a:r>
              <a:rPr lang="en-GB" dirty="0"/>
              <a:t> gourmand</a:t>
            </a:r>
          </a:p>
        </p:txBody>
      </p:sp>
      <p:sp>
        <p:nvSpPr>
          <p:cNvPr id="12" name="Rectangle: Rounded Corners 11"/>
          <p:cNvSpPr/>
          <p:nvPr/>
        </p:nvSpPr>
        <p:spPr>
          <a:xfrm>
            <a:off x="984977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12:00</a:t>
            </a:r>
          </a:p>
        </p:txBody>
      </p:sp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781078" y="4857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70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0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55650" y="1994263"/>
            <a:ext cx="7632700" cy="377081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27"/>
          <a:stretch/>
        </p:blipFill>
        <p:spPr>
          <a:xfrm>
            <a:off x="5783257" y="1671898"/>
            <a:ext cx="2116980" cy="1933453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529942" y="3108962"/>
            <a:ext cx="269967" cy="24384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300836" y="3284222"/>
            <a:ext cx="167379" cy="146958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189" y="2619291"/>
            <a:ext cx="2371920" cy="297485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793" y="2811571"/>
            <a:ext cx="1489964" cy="1486693"/>
          </a:xfrm>
          <a:prstGeom prst="rect">
            <a:avLst/>
          </a:prstGeom>
        </p:spPr>
      </p:pic>
      <p:sp>
        <p:nvSpPr>
          <p:cNvPr id="16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Le </a:t>
            </a:r>
            <a:r>
              <a:rPr lang="en-GB" dirty="0" err="1"/>
              <a:t>chien</a:t>
            </a:r>
            <a:r>
              <a:rPr lang="en-GB" dirty="0"/>
              <a:t> </a:t>
            </a:r>
            <a:r>
              <a:rPr lang="en-GB" dirty="0" err="1"/>
              <a:t>très</a:t>
            </a:r>
            <a:r>
              <a:rPr lang="en-GB" dirty="0"/>
              <a:t> gourmand</a:t>
            </a:r>
          </a:p>
        </p:txBody>
      </p:sp>
      <p:sp>
        <p:nvSpPr>
          <p:cNvPr id="11" name="Rectangle: Rounded Corners 10"/>
          <p:cNvSpPr/>
          <p:nvPr/>
        </p:nvSpPr>
        <p:spPr>
          <a:xfrm>
            <a:off x="1068695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12:00</a:t>
            </a:r>
          </a:p>
        </p:txBody>
      </p:sp>
      <p:pic>
        <p:nvPicPr>
          <p:cNvPr id="13" name="Picture 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781880" y="4857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11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5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2304467"/>
            <a:ext cx="7632700" cy="30262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4359" y="3277418"/>
            <a:ext cx="1711819" cy="12192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75" y="3143672"/>
            <a:ext cx="1489963" cy="1486693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2787556" y="2041054"/>
            <a:ext cx="3553097" cy="3553097"/>
          </a:xfrm>
          <a:prstGeom prst="ellipse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381"/>
          <a:stretch/>
        </p:blipFill>
        <p:spPr>
          <a:xfrm>
            <a:off x="3366858" y="2763455"/>
            <a:ext cx="2322384" cy="2108294"/>
          </a:xfrm>
          <a:prstGeom prst="rect">
            <a:avLst/>
          </a:prstGeom>
        </p:spPr>
      </p:pic>
      <p:sp>
        <p:nvSpPr>
          <p:cNvPr id="15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Le </a:t>
            </a:r>
            <a:r>
              <a:rPr lang="en-GB" dirty="0" err="1"/>
              <a:t>chien</a:t>
            </a:r>
            <a:r>
              <a:rPr lang="en-GB" dirty="0"/>
              <a:t> </a:t>
            </a:r>
            <a:r>
              <a:rPr lang="en-GB" dirty="0" err="1"/>
              <a:t>très</a:t>
            </a:r>
            <a:r>
              <a:rPr lang="en-GB" dirty="0"/>
              <a:t> gourmand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984977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13:00</a:t>
            </a:r>
          </a:p>
        </p:txBody>
      </p:sp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736600" y="56832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07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4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1994263"/>
            <a:ext cx="7632700" cy="377081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332" y="1959844"/>
            <a:ext cx="3196045" cy="3635395"/>
          </a:xfrm>
          <a:prstGeom prst="rect">
            <a:avLst/>
          </a:prstGeom>
        </p:spPr>
      </p:pic>
      <p:pic>
        <p:nvPicPr>
          <p:cNvPr id="4" name="Whole Clas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27"/>
          <a:stretch/>
        </p:blipFill>
        <p:spPr>
          <a:xfrm>
            <a:off x="5783257" y="1767692"/>
            <a:ext cx="2116980" cy="1933453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529942" y="3204756"/>
            <a:ext cx="269967" cy="24384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300836" y="3380016"/>
            <a:ext cx="167379" cy="146958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602" y="2889947"/>
            <a:ext cx="1489963" cy="1486693"/>
          </a:xfrm>
          <a:prstGeom prst="rect">
            <a:avLst/>
          </a:prstGeom>
        </p:spPr>
      </p:pic>
      <p:sp>
        <p:nvSpPr>
          <p:cNvPr id="15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Le </a:t>
            </a:r>
            <a:r>
              <a:rPr lang="en-GB" dirty="0" err="1"/>
              <a:t>chien</a:t>
            </a:r>
            <a:r>
              <a:rPr lang="en-GB" dirty="0"/>
              <a:t> </a:t>
            </a:r>
            <a:r>
              <a:rPr lang="en-GB" dirty="0" err="1"/>
              <a:t>très</a:t>
            </a:r>
            <a:r>
              <a:rPr lang="en-GB" dirty="0"/>
              <a:t> gourmand</a:t>
            </a:r>
          </a:p>
        </p:txBody>
      </p:sp>
      <p:sp>
        <p:nvSpPr>
          <p:cNvPr id="11" name="Rectangle: Rounded Corners 10"/>
          <p:cNvSpPr/>
          <p:nvPr/>
        </p:nvSpPr>
        <p:spPr>
          <a:xfrm>
            <a:off x="1048503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13:00</a:t>
            </a:r>
          </a:p>
        </p:txBody>
      </p:sp>
      <p:pic>
        <p:nvPicPr>
          <p:cNvPr id="12" name="Picture 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781880" y="4857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021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5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755650" y="2304467"/>
            <a:ext cx="7632700" cy="30262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9879" y="2694949"/>
            <a:ext cx="504072" cy="110918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0545" y="3639062"/>
            <a:ext cx="1083018" cy="36236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3089" y="4197888"/>
            <a:ext cx="1025118" cy="7086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402" y="2941328"/>
            <a:ext cx="1489963" cy="148669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3977" y="2443135"/>
            <a:ext cx="1397369" cy="9728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7569" y="4373058"/>
            <a:ext cx="926480" cy="682857"/>
          </a:xfrm>
          <a:prstGeom prst="rect">
            <a:avLst/>
          </a:prstGeom>
        </p:spPr>
      </p:pic>
      <p:sp>
        <p:nvSpPr>
          <p:cNvPr id="19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Le </a:t>
            </a:r>
            <a:r>
              <a:rPr lang="en-GB" dirty="0" err="1"/>
              <a:t>chien</a:t>
            </a:r>
            <a:r>
              <a:rPr lang="en-GB" dirty="0"/>
              <a:t> </a:t>
            </a:r>
            <a:r>
              <a:rPr lang="en-GB" dirty="0" err="1"/>
              <a:t>très</a:t>
            </a:r>
            <a:r>
              <a:rPr lang="en-GB" dirty="0"/>
              <a:t> gourmand</a:t>
            </a:r>
          </a:p>
        </p:txBody>
      </p:sp>
      <p:sp>
        <p:nvSpPr>
          <p:cNvPr id="22" name="Oval 21"/>
          <p:cNvSpPr/>
          <p:nvPr/>
        </p:nvSpPr>
        <p:spPr>
          <a:xfrm>
            <a:off x="2787556" y="2041054"/>
            <a:ext cx="3553097" cy="3553097"/>
          </a:xfrm>
          <a:prstGeom prst="ellipse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381"/>
          <a:stretch/>
        </p:blipFill>
        <p:spPr>
          <a:xfrm>
            <a:off x="3366858" y="2763455"/>
            <a:ext cx="2322384" cy="2108294"/>
          </a:xfrm>
          <a:prstGeom prst="rect">
            <a:avLst/>
          </a:prstGeom>
        </p:spPr>
      </p:pic>
      <p:sp>
        <p:nvSpPr>
          <p:cNvPr id="14" name="Rectangle: Rounded Corners 13"/>
          <p:cNvSpPr/>
          <p:nvPr/>
        </p:nvSpPr>
        <p:spPr>
          <a:xfrm>
            <a:off x="984977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14:00</a:t>
            </a:r>
          </a:p>
        </p:txBody>
      </p:sp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757336" y="1809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504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68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1994263"/>
            <a:ext cx="7632700" cy="377081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27"/>
          <a:stretch/>
        </p:blipFill>
        <p:spPr>
          <a:xfrm>
            <a:off x="5783257" y="1663190"/>
            <a:ext cx="2116980" cy="1933453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529942" y="3100254"/>
            <a:ext cx="269967" cy="24384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300836" y="3275514"/>
            <a:ext cx="167379" cy="146958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115" y="2774802"/>
            <a:ext cx="1489963" cy="1486692"/>
          </a:xfrm>
          <a:prstGeom prst="rect">
            <a:avLst/>
          </a:prstGeom>
        </p:spPr>
      </p:pic>
      <p:sp>
        <p:nvSpPr>
          <p:cNvPr id="15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Le </a:t>
            </a:r>
            <a:r>
              <a:rPr lang="en-GB" dirty="0" err="1"/>
              <a:t>chien</a:t>
            </a:r>
            <a:r>
              <a:rPr lang="en-GB" dirty="0"/>
              <a:t> </a:t>
            </a:r>
            <a:r>
              <a:rPr lang="en-GB" dirty="0" err="1"/>
              <a:t>très</a:t>
            </a:r>
            <a:r>
              <a:rPr lang="en-GB" dirty="0"/>
              <a:t> gourmand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332" y="1959844"/>
            <a:ext cx="3196045" cy="3635395"/>
          </a:xfrm>
          <a:prstGeom prst="rect">
            <a:avLst/>
          </a:prstGeom>
        </p:spPr>
      </p:pic>
      <p:sp>
        <p:nvSpPr>
          <p:cNvPr id="11" name="Rectangle: Rounded Corners 10"/>
          <p:cNvSpPr/>
          <p:nvPr/>
        </p:nvSpPr>
        <p:spPr>
          <a:xfrm>
            <a:off x="1060016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14:00</a:t>
            </a:r>
          </a:p>
        </p:txBody>
      </p:sp>
      <p:pic>
        <p:nvPicPr>
          <p:cNvPr id="12" name="Picture 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781880" y="4857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205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5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755650" y="2304467"/>
            <a:ext cx="7632700" cy="30262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3021" y="2407921"/>
            <a:ext cx="509676" cy="109119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955" y="2471394"/>
            <a:ext cx="1344479" cy="75776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2621" y="3569385"/>
            <a:ext cx="1088079" cy="60922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553" y="3589122"/>
            <a:ext cx="652881" cy="70752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875" y="4223122"/>
            <a:ext cx="1185249" cy="100337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766" y="2957522"/>
            <a:ext cx="1487158" cy="1486692"/>
          </a:xfrm>
          <a:prstGeom prst="rect">
            <a:avLst/>
          </a:prstGeom>
        </p:spPr>
      </p:pic>
      <p:sp>
        <p:nvSpPr>
          <p:cNvPr id="2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Le </a:t>
            </a:r>
            <a:r>
              <a:rPr lang="en-GB" dirty="0" err="1"/>
              <a:t>chien</a:t>
            </a:r>
            <a:r>
              <a:rPr lang="en-GB" dirty="0"/>
              <a:t> </a:t>
            </a:r>
            <a:r>
              <a:rPr lang="en-GB" dirty="0" err="1"/>
              <a:t>très</a:t>
            </a:r>
            <a:r>
              <a:rPr lang="en-GB" dirty="0"/>
              <a:t> gourmand</a:t>
            </a:r>
          </a:p>
        </p:txBody>
      </p:sp>
      <p:sp>
        <p:nvSpPr>
          <p:cNvPr id="26" name="Oval 25"/>
          <p:cNvSpPr/>
          <p:nvPr/>
        </p:nvSpPr>
        <p:spPr>
          <a:xfrm>
            <a:off x="2787556" y="2041054"/>
            <a:ext cx="3553097" cy="3553097"/>
          </a:xfrm>
          <a:prstGeom prst="ellipse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381"/>
          <a:stretch/>
        </p:blipFill>
        <p:spPr>
          <a:xfrm>
            <a:off x="3366858" y="2763455"/>
            <a:ext cx="2322384" cy="2108294"/>
          </a:xfrm>
          <a:prstGeom prst="rect">
            <a:avLst/>
          </a:prstGeom>
        </p:spPr>
      </p:pic>
      <p:sp>
        <p:nvSpPr>
          <p:cNvPr id="17" name="Rectangle: Rounded Corners 16"/>
          <p:cNvSpPr/>
          <p:nvPr/>
        </p:nvSpPr>
        <p:spPr>
          <a:xfrm>
            <a:off x="984977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15:00</a:t>
            </a:r>
          </a:p>
        </p:txBody>
      </p:sp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860425" y="307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989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7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755650" y="2304467"/>
            <a:ext cx="7632700" cy="3026270"/>
          </a:xfrm>
          <a:prstGeom prst="rect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2844936" y="2109318"/>
            <a:ext cx="3486195" cy="3486195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8164" y="2287909"/>
            <a:ext cx="2358909" cy="319357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555" y="2863286"/>
            <a:ext cx="1487158" cy="1483893"/>
          </a:xfrm>
          <a:prstGeom prst="rect">
            <a:avLst/>
          </a:prstGeom>
        </p:spPr>
      </p:pic>
      <p:sp>
        <p:nvSpPr>
          <p:cNvPr id="14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Le </a:t>
            </a:r>
            <a:r>
              <a:rPr lang="en-GB" dirty="0" err="1"/>
              <a:t>chien</a:t>
            </a:r>
            <a:r>
              <a:rPr lang="en-GB" dirty="0"/>
              <a:t> </a:t>
            </a:r>
            <a:r>
              <a:rPr lang="en-GB" dirty="0" err="1"/>
              <a:t>très</a:t>
            </a:r>
            <a:r>
              <a:rPr lang="en-GB" dirty="0"/>
              <a:t> gourmand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984977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16:00</a:t>
            </a:r>
          </a:p>
        </p:txBody>
      </p:sp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41375" y="10541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257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4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755650" y="2304467"/>
            <a:ext cx="7632700" cy="3026270"/>
          </a:xfrm>
          <a:prstGeom prst="rect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2844936" y="2085643"/>
            <a:ext cx="3513968" cy="351396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6908" y="2899953"/>
            <a:ext cx="3064789" cy="2271637"/>
          </a:xfrm>
          <a:prstGeom prst="rect">
            <a:avLst/>
          </a:prstGeom>
        </p:spPr>
      </p:pic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Le </a:t>
            </a:r>
            <a:r>
              <a:rPr lang="en-GB" dirty="0" err="1"/>
              <a:t>chien</a:t>
            </a:r>
            <a:r>
              <a:rPr lang="en-GB" dirty="0"/>
              <a:t> </a:t>
            </a:r>
            <a:r>
              <a:rPr lang="en-GB" dirty="0" err="1"/>
              <a:t>très</a:t>
            </a:r>
            <a:r>
              <a:rPr lang="en-GB" dirty="0"/>
              <a:t> gourmand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555" y="3083419"/>
            <a:ext cx="1487158" cy="1483893"/>
          </a:xfrm>
          <a:prstGeom prst="rect">
            <a:avLst/>
          </a:prstGeom>
        </p:spPr>
      </p:pic>
      <p:sp>
        <p:nvSpPr>
          <p:cNvPr id="9" name="Rectangle: Rounded Corners 8"/>
          <p:cNvSpPr/>
          <p:nvPr/>
        </p:nvSpPr>
        <p:spPr>
          <a:xfrm>
            <a:off x="984977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16:00</a:t>
            </a:r>
          </a:p>
        </p:txBody>
      </p:sp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12800" y="307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21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8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755650" y="2207582"/>
            <a:ext cx="7632700" cy="302627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98"/>
          <a:stretch/>
        </p:blipFill>
        <p:spPr>
          <a:xfrm>
            <a:off x="750884" y="2825425"/>
            <a:ext cx="7637465" cy="32674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663660" y="2399719"/>
            <a:ext cx="1567542" cy="7228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885" y="1670951"/>
            <a:ext cx="1157014" cy="1154474"/>
          </a:xfrm>
          <a:prstGeom prst="rect">
            <a:avLst/>
          </a:prstGeom>
        </p:spPr>
      </p:pic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/>
          <a:lstStyle/>
          <a:p>
            <a:r>
              <a:rPr lang="en-GB" dirty="0"/>
              <a:t>Le </a:t>
            </a:r>
            <a:r>
              <a:rPr lang="en-GB" dirty="0" err="1"/>
              <a:t>chien</a:t>
            </a:r>
            <a:r>
              <a:rPr lang="en-GB" dirty="0"/>
              <a:t> </a:t>
            </a:r>
            <a:r>
              <a:rPr lang="en-GB" dirty="0" err="1"/>
              <a:t>très</a:t>
            </a:r>
            <a:r>
              <a:rPr lang="en-GB" dirty="0"/>
              <a:t> gourmand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1981580" y="201869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18:00</a:t>
            </a:r>
          </a:p>
        </p:txBody>
      </p:sp>
      <p:pic>
        <p:nvPicPr>
          <p:cNvPr id="6" name="Picture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13783" y="1809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47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1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755650" y="1994263"/>
            <a:ext cx="7632700" cy="377081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2663" y="2164199"/>
            <a:ext cx="2580344" cy="3378609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 </a:t>
            </a:r>
            <a:r>
              <a:rPr lang="en-GB" dirty="0" err="1"/>
              <a:t>chien</a:t>
            </a:r>
            <a:r>
              <a:rPr lang="en-GB" dirty="0"/>
              <a:t> </a:t>
            </a:r>
            <a:r>
              <a:rPr lang="en-GB" dirty="0" err="1"/>
              <a:t>très</a:t>
            </a:r>
            <a:r>
              <a:rPr lang="en-GB" dirty="0"/>
              <a:t> gourmand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269"/>
          <a:stretch/>
        </p:blipFill>
        <p:spPr>
          <a:xfrm>
            <a:off x="5783256" y="1741571"/>
            <a:ext cx="2116981" cy="1846362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608319" y="3178629"/>
            <a:ext cx="174937" cy="24384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415965" y="3285310"/>
            <a:ext cx="105269" cy="137159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89" y="2863518"/>
            <a:ext cx="1486690" cy="1483426"/>
          </a:xfrm>
          <a:prstGeom prst="rect">
            <a:avLst/>
          </a:prstGeom>
        </p:spPr>
      </p:pic>
      <p:sp>
        <p:nvSpPr>
          <p:cNvPr id="11" name="Rectangle: Rounded Corners 10"/>
          <p:cNvSpPr/>
          <p:nvPr/>
        </p:nvSpPr>
        <p:spPr>
          <a:xfrm>
            <a:off x="984977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18:00</a:t>
            </a:r>
          </a:p>
        </p:txBody>
      </p:sp>
      <p:pic>
        <p:nvPicPr>
          <p:cNvPr id="7" name="Picture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782385" y="307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325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4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27"/>
          <a:stretch/>
        </p:blipFill>
        <p:spPr>
          <a:xfrm>
            <a:off x="5783257" y="1602227"/>
            <a:ext cx="2116980" cy="1933453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608319" y="3039291"/>
            <a:ext cx="174937" cy="24384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415965" y="3145972"/>
            <a:ext cx="105269" cy="13715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755650" y="5585011"/>
            <a:ext cx="7632700" cy="507814"/>
          </a:xfrm>
          <a:prstGeom prst="rect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2651570" y="5654252"/>
            <a:ext cx="38408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Un beau jour, un petit </a:t>
            </a:r>
            <a:r>
              <a:rPr lang="en-GB" dirty="0" err="1"/>
              <a:t>chien</a:t>
            </a:r>
            <a:r>
              <a:rPr lang="en-GB" dirty="0"/>
              <a:t> se </a:t>
            </a:r>
            <a:r>
              <a:rPr lang="en-GB" dirty="0" err="1"/>
              <a:t>réveille</a:t>
            </a:r>
            <a:r>
              <a:rPr lang="en-GB" dirty="0"/>
              <a:t>. </a:t>
            </a:r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Lisez</a:t>
            </a:r>
            <a:r>
              <a:rPr lang="en-GB" dirty="0"/>
              <a:t> avec </a:t>
            </a:r>
            <a:r>
              <a:rPr lang="en-GB" dirty="0" err="1"/>
              <a:t>moi</a:t>
            </a:r>
            <a:r>
              <a:rPr lang="en-GB" dirty="0"/>
              <a:t>!</a:t>
            </a:r>
            <a:br>
              <a:rPr lang="en-GB" dirty="0"/>
            </a:br>
            <a:r>
              <a:rPr lang="en-GB" sz="3000" dirty="0"/>
              <a:t>(Read with me)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120" y="2012887"/>
            <a:ext cx="2539759" cy="3325468"/>
          </a:xfrm>
          <a:prstGeom prst="rect">
            <a:avLst/>
          </a:prstGeom>
        </p:spPr>
      </p:pic>
      <p:grpSp>
        <p:nvGrpSpPr>
          <p:cNvPr id="15" name="Group 1"/>
          <p:cNvGrpSpPr>
            <a:grpSpLocks/>
          </p:cNvGrpSpPr>
          <p:nvPr/>
        </p:nvGrpSpPr>
        <p:grpSpPr bwMode="auto">
          <a:xfrm>
            <a:off x="1157288" y="728663"/>
            <a:ext cx="1519237" cy="654050"/>
            <a:chOff x="1157287" y="728663"/>
            <a:chExt cx="1519302" cy="654050"/>
          </a:xfrm>
        </p:grpSpPr>
        <p:sp>
          <p:nvSpPr>
            <p:cNvPr id="16" name="Rectangle 15"/>
            <p:cNvSpPr/>
            <p:nvPr/>
          </p:nvSpPr>
          <p:spPr>
            <a:xfrm>
              <a:off x="1157287" y="728663"/>
              <a:ext cx="1519302" cy="654050"/>
            </a:xfrm>
            <a:prstGeom prst="rect">
              <a:avLst/>
            </a:prstGeom>
            <a:solidFill>
              <a:srgbClr val="FF7E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solidFill>
                  <a:srgbClr val="FFFFFF"/>
                </a:solidFill>
                <a:latin typeface="Twinkl" pitchFamily="2" charset="0"/>
              </a:endParaRPr>
            </a:p>
          </p:txBody>
        </p:sp>
        <p:sp>
          <p:nvSpPr>
            <p:cNvPr id="17" name="TextBox 10"/>
            <p:cNvSpPr txBox="1">
              <a:spLocks noChangeArrowheads="1"/>
            </p:cNvSpPr>
            <p:nvPr/>
          </p:nvSpPr>
          <p:spPr bwMode="auto">
            <a:xfrm>
              <a:off x="1390070" y="779818"/>
              <a:ext cx="1286519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winkl" pitchFamily="2" charset="0"/>
                  <a:cs typeface="Twinkl" pitchFamily="2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000">
                  <a:ea typeface="Sassoon Infant Rg" panose="02000503030000020003" charset="0"/>
                  <a:cs typeface="Sassoon Infant Rg" panose="02000503030000020003" charset="0"/>
                </a:rPr>
                <a:t>Click play buttons throughout to hear phrases and words.</a:t>
              </a:r>
            </a:p>
          </p:txBody>
        </p:sp>
      </p:grpSp>
      <p:pic>
        <p:nvPicPr>
          <p:cNvPr id="18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L'ang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230" y="571033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882649" y="2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138851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10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err="1"/>
              <a:t>Lisez</a:t>
            </a:r>
            <a:r>
              <a:rPr lang="en-GB" dirty="0"/>
              <a:t> avec </a:t>
            </a:r>
            <a:r>
              <a:rPr lang="en-GB" dirty="0" err="1"/>
              <a:t>moi</a:t>
            </a:r>
            <a:r>
              <a:rPr lang="en-GB" dirty="0"/>
              <a:t>!</a:t>
            </a:r>
            <a:br>
              <a:rPr lang="en-GB" dirty="0"/>
            </a:br>
            <a:r>
              <a:rPr lang="en-GB" sz="3000" dirty="0"/>
              <a:t>(Read with me)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120" y="2012887"/>
            <a:ext cx="2539759" cy="33254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55650" y="5585011"/>
            <a:ext cx="7632700" cy="507814"/>
          </a:xfrm>
          <a:prstGeom prst="rect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862094" y="5654252"/>
            <a:ext cx="14198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Il a </a:t>
            </a:r>
            <a:r>
              <a:rPr lang="en-GB" dirty="0" err="1"/>
              <a:t>très</a:t>
            </a:r>
            <a:r>
              <a:rPr lang="en-GB" dirty="0"/>
              <a:t> </a:t>
            </a:r>
            <a:r>
              <a:rPr lang="en-GB" dirty="0" err="1"/>
              <a:t>faim</a:t>
            </a:r>
            <a:r>
              <a:rPr lang="en-GB" dirty="0"/>
              <a:t>.</a:t>
            </a:r>
          </a:p>
        </p:txBody>
      </p:sp>
      <p:pic>
        <p:nvPicPr>
          <p:cNvPr id="8" name="Play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1906" y="5708622"/>
            <a:ext cx="260592" cy="260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41375" y="307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571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1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2787556" y="1962673"/>
            <a:ext cx="3553097" cy="3553097"/>
          </a:xfrm>
          <a:prstGeom prst="ellipse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381"/>
          <a:stretch/>
        </p:blipFill>
        <p:spPr>
          <a:xfrm>
            <a:off x="3366858" y="2685074"/>
            <a:ext cx="2322384" cy="210829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6891" y="3044905"/>
            <a:ext cx="1429234" cy="1471489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55650" y="5585011"/>
            <a:ext cx="7632700" cy="50781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2787556" y="5654252"/>
            <a:ext cx="35788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À </a:t>
            </a:r>
            <a:r>
              <a:rPr lang="en-GB" dirty="0" err="1"/>
              <a:t>neuf</a:t>
            </a:r>
            <a:r>
              <a:rPr lang="en-GB" dirty="0"/>
              <a:t> </a:t>
            </a:r>
            <a:r>
              <a:rPr lang="en-GB" dirty="0" err="1"/>
              <a:t>heures</a:t>
            </a:r>
            <a:r>
              <a:rPr lang="en-GB" dirty="0"/>
              <a:t>, </a:t>
            </a:r>
            <a:r>
              <a:rPr lang="en-GB" dirty="0" err="1"/>
              <a:t>il</a:t>
            </a:r>
            <a:r>
              <a:rPr lang="en-GB" dirty="0"/>
              <a:t> mange </a:t>
            </a:r>
            <a:r>
              <a:rPr lang="en-GB" dirty="0" err="1"/>
              <a:t>une</a:t>
            </a:r>
            <a:r>
              <a:rPr lang="en-GB" dirty="0"/>
              <a:t> </a:t>
            </a:r>
            <a:r>
              <a:rPr lang="en-GB" dirty="0" err="1"/>
              <a:t>pomme</a:t>
            </a:r>
            <a:r>
              <a:rPr lang="en-GB" dirty="0"/>
              <a:t>.</a:t>
            </a:r>
          </a:p>
        </p:txBody>
      </p:sp>
      <p:sp>
        <p:nvSpPr>
          <p:cNvPr id="11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Lisez</a:t>
            </a:r>
            <a:r>
              <a:rPr lang="en-GB" dirty="0"/>
              <a:t> avec </a:t>
            </a:r>
            <a:r>
              <a:rPr lang="en-GB" dirty="0" err="1"/>
              <a:t>moi</a:t>
            </a:r>
            <a:r>
              <a:rPr lang="en-GB" dirty="0"/>
              <a:t>!</a:t>
            </a:r>
            <a:br>
              <a:rPr lang="en-GB" dirty="0"/>
            </a:br>
            <a:r>
              <a:rPr lang="en-GB" sz="3000" dirty="0"/>
              <a:t>(Read with me)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841" y="3065057"/>
            <a:ext cx="1490433" cy="1487162"/>
          </a:xfrm>
          <a:prstGeom prst="rect">
            <a:avLst/>
          </a:prstGeom>
        </p:spPr>
      </p:pic>
      <p:sp>
        <p:nvSpPr>
          <p:cNvPr id="13" name="Rectangle: Rounded Corners 12"/>
          <p:cNvSpPr/>
          <p:nvPr/>
        </p:nvSpPr>
        <p:spPr>
          <a:xfrm>
            <a:off x="984977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9:00</a:t>
            </a:r>
          </a:p>
        </p:txBody>
      </p:sp>
      <p:pic>
        <p:nvPicPr>
          <p:cNvPr id="8" name="Play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6896" y="5715691"/>
            <a:ext cx="262979" cy="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831850" y="307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955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5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556" y="1854498"/>
            <a:ext cx="2673700" cy="350084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27"/>
          <a:stretch/>
        </p:blipFill>
        <p:spPr>
          <a:xfrm>
            <a:off x="5783257" y="1602227"/>
            <a:ext cx="2116980" cy="1933453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608319" y="3039291"/>
            <a:ext cx="174937" cy="24384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415965" y="3145972"/>
            <a:ext cx="105269" cy="13715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755650" y="5585011"/>
            <a:ext cx="7632700" cy="507814"/>
          </a:xfrm>
          <a:prstGeom prst="rect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471004" y="5662961"/>
            <a:ext cx="21812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/>
              <a:t>Mais</a:t>
            </a:r>
            <a:r>
              <a:rPr lang="en-GB" dirty="0"/>
              <a:t> </a:t>
            </a:r>
            <a:r>
              <a:rPr lang="en-GB" dirty="0" err="1"/>
              <a:t>il</a:t>
            </a:r>
            <a:r>
              <a:rPr lang="en-GB" dirty="0"/>
              <a:t> a encore </a:t>
            </a:r>
            <a:r>
              <a:rPr lang="en-GB" dirty="0" err="1"/>
              <a:t>faim</a:t>
            </a:r>
            <a:r>
              <a:rPr lang="en-GB" dirty="0"/>
              <a:t>.</a:t>
            </a:r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Lisez</a:t>
            </a:r>
            <a:r>
              <a:rPr lang="en-GB" dirty="0"/>
              <a:t> avec </a:t>
            </a:r>
            <a:r>
              <a:rPr lang="en-GB" dirty="0" err="1"/>
              <a:t>moi</a:t>
            </a:r>
            <a:r>
              <a:rPr lang="en-GB" dirty="0"/>
              <a:t>!</a:t>
            </a:r>
            <a:br>
              <a:rPr lang="en-GB" dirty="0"/>
            </a:br>
            <a:r>
              <a:rPr lang="en-GB" sz="3000" dirty="0"/>
              <a:t>(Read with me)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616" y="2728964"/>
            <a:ext cx="1490433" cy="1487162"/>
          </a:xfrm>
          <a:prstGeom prst="rect">
            <a:avLst/>
          </a:prstGeom>
        </p:spPr>
      </p:pic>
      <p:sp>
        <p:nvSpPr>
          <p:cNvPr id="15" name="Rectangle: Rounded Corners 14"/>
          <p:cNvSpPr/>
          <p:nvPr/>
        </p:nvSpPr>
        <p:spPr>
          <a:xfrm>
            <a:off x="984977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9:00</a:t>
            </a:r>
          </a:p>
        </p:txBody>
      </p:sp>
      <p:pic>
        <p:nvPicPr>
          <p:cNvPr id="8" name="Play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787" y="5701317"/>
            <a:ext cx="272486" cy="272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823084" y="101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94377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45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2787556" y="1962673"/>
            <a:ext cx="3553097" cy="3553097"/>
          </a:xfrm>
          <a:prstGeom prst="ellipse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381"/>
          <a:stretch/>
        </p:blipFill>
        <p:spPr>
          <a:xfrm>
            <a:off x="3366858" y="2685074"/>
            <a:ext cx="2322384" cy="2108294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755650" y="5585011"/>
            <a:ext cx="7632700" cy="50781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2862397" y="5654252"/>
            <a:ext cx="34192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À dix </a:t>
            </a:r>
            <a:r>
              <a:rPr lang="en-GB" dirty="0" err="1"/>
              <a:t>heures</a:t>
            </a:r>
            <a:r>
              <a:rPr lang="en-GB" dirty="0"/>
              <a:t>, </a:t>
            </a:r>
            <a:r>
              <a:rPr lang="en-GB" dirty="0" err="1"/>
              <a:t>il</a:t>
            </a:r>
            <a:r>
              <a:rPr lang="en-GB" dirty="0"/>
              <a:t> mange </a:t>
            </a:r>
            <a:r>
              <a:rPr lang="en-GB" dirty="0" err="1"/>
              <a:t>deux</a:t>
            </a:r>
            <a:r>
              <a:rPr lang="en-GB" dirty="0"/>
              <a:t> </a:t>
            </a:r>
            <a:r>
              <a:rPr lang="en-GB" dirty="0" err="1"/>
              <a:t>poires</a:t>
            </a:r>
            <a:r>
              <a:rPr lang="en-GB" dirty="0"/>
              <a:t>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841" y="3065057"/>
            <a:ext cx="1490433" cy="1487161"/>
          </a:xfrm>
          <a:prstGeom prst="rect">
            <a:avLst/>
          </a:prstGeom>
        </p:spPr>
      </p:pic>
      <p:sp>
        <p:nvSpPr>
          <p:cNvPr id="14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Lisez</a:t>
            </a:r>
            <a:r>
              <a:rPr lang="en-GB" dirty="0"/>
              <a:t> avec </a:t>
            </a:r>
            <a:r>
              <a:rPr lang="en-GB" dirty="0" err="1"/>
              <a:t>moi</a:t>
            </a:r>
            <a:r>
              <a:rPr lang="en-GB" dirty="0"/>
              <a:t>!</a:t>
            </a:r>
            <a:br>
              <a:rPr lang="en-GB" dirty="0"/>
            </a:br>
            <a:r>
              <a:rPr lang="en-GB" sz="3000" dirty="0"/>
              <a:t>(Read with me)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302" y="2967673"/>
            <a:ext cx="1734035" cy="1425726"/>
          </a:xfrm>
          <a:prstGeom prst="rect">
            <a:avLst/>
          </a:prstGeom>
        </p:spPr>
      </p:pic>
      <p:sp>
        <p:nvSpPr>
          <p:cNvPr id="15" name="Rectangle: Rounded Corners 14"/>
          <p:cNvSpPr/>
          <p:nvPr/>
        </p:nvSpPr>
        <p:spPr>
          <a:xfrm>
            <a:off x="984977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10:00</a:t>
            </a:r>
          </a:p>
        </p:txBody>
      </p:sp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756901" y="612000"/>
            <a:ext cx="609600" cy="609600"/>
          </a:xfrm>
          <a:prstGeom prst="rect">
            <a:avLst/>
          </a:prstGeom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122" y="5687328"/>
            <a:ext cx="303180" cy="3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lay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383532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8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674" y="1869455"/>
            <a:ext cx="2737898" cy="358490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27"/>
          <a:stretch/>
        </p:blipFill>
        <p:spPr>
          <a:xfrm>
            <a:off x="5783257" y="1602227"/>
            <a:ext cx="2116980" cy="1933453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608319" y="3039291"/>
            <a:ext cx="174937" cy="24384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415965" y="3145972"/>
            <a:ext cx="105269" cy="13715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755650" y="5585011"/>
            <a:ext cx="7632700" cy="507814"/>
          </a:xfrm>
          <a:prstGeom prst="rect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471004" y="5662961"/>
            <a:ext cx="21812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/>
              <a:t>Mais</a:t>
            </a:r>
            <a:r>
              <a:rPr lang="en-GB" dirty="0"/>
              <a:t> </a:t>
            </a:r>
            <a:r>
              <a:rPr lang="en-GB" dirty="0" err="1"/>
              <a:t>il</a:t>
            </a:r>
            <a:r>
              <a:rPr lang="en-GB" dirty="0"/>
              <a:t> a encore </a:t>
            </a:r>
            <a:r>
              <a:rPr lang="en-GB" dirty="0" err="1"/>
              <a:t>faim</a:t>
            </a:r>
            <a:r>
              <a:rPr lang="en-GB" dirty="0"/>
              <a:t>.</a:t>
            </a:r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Lisez</a:t>
            </a:r>
            <a:r>
              <a:rPr lang="en-GB" dirty="0"/>
              <a:t> avec </a:t>
            </a:r>
            <a:r>
              <a:rPr lang="en-GB" dirty="0" err="1"/>
              <a:t>moi</a:t>
            </a:r>
            <a:r>
              <a:rPr lang="en-GB" dirty="0"/>
              <a:t>!</a:t>
            </a:r>
            <a:br>
              <a:rPr lang="en-GB" dirty="0"/>
            </a:br>
            <a:r>
              <a:rPr lang="en-GB" sz="3000" dirty="0"/>
              <a:t>(Read with me)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793" y="2741666"/>
            <a:ext cx="1490433" cy="1487161"/>
          </a:xfrm>
          <a:prstGeom prst="rect">
            <a:avLst/>
          </a:prstGeom>
        </p:spPr>
      </p:pic>
      <p:sp>
        <p:nvSpPr>
          <p:cNvPr id="15" name="Rectangle: Rounded Corners 14"/>
          <p:cNvSpPr/>
          <p:nvPr/>
        </p:nvSpPr>
        <p:spPr>
          <a:xfrm>
            <a:off x="984977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10:00</a:t>
            </a:r>
          </a:p>
        </p:txBody>
      </p:sp>
      <p:pic>
        <p:nvPicPr>
          <p:cNvPr id="16" name="Play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787" y="5701317"/>
            <a:ext cx="272486" cy="272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823084" y="101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52807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45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1282" y="3298211"/>
            <a:ext cx="1729862" cy="1000702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2787556" y="1962673"/>
            <a:ext cx="3553097" cy="3553097"/>
          </a:xfrm>
          <a:prstGeom prst="ellipse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381"/>
          <a:stretch/>
        </p:blipFill>
        <p:spPr>
          <a:xfrm>
            <a:off x="3366858" y="2685074"/>
            <a:ext cx="2322384" cy="2108294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755650" y="5585011"/>
            <a:ext cx="7632700" cy="50781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2787556" y="5654252"/>
            <a:ext cx="36019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À </a:t>
            </a:r>
            <a:r>
              <a:rPr lang="en-GB" dirty="0" err="1"/>
              <a:t>onze</a:t>
            </a:r>
            <a:r>
              <a:rPr lang="en-GB" dirty="0"/>
              <a:t> </a:t>
            </a:r>
            <a:r>
              <a:rPr lang="en-GB" dirty="0" err="1"/>
              <a:t>heures</a:t>
            </a:r>
            <a:r>
              <a:rPr lang="en-GB" dirty="0"/>
              <a:t>, </a:t>
            </a:r>
            <a:r>
              <a:rPr lang="en-GB" dirty="0" err="1"/>
              <a:t>il</a:t>
            </a:r>
            <a:r>
              <a:rPr lang="en-GB" dirty="0"/>
              <a:t> mange trois prunes.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75" y="3065057"/>
            <a:ext cx="1489964" cy="1487161"/>
          </a:xfrm>
          <a:prstGeom prst="rect">
            <a:avLst/>
          </a:prstGeom>
        </p:spPr>
      </p:pic>
      <p:sp>
        <p:nvSpPr>
          <p:cNvPr id="14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Lisez</a:t>
            </a:r>
            <a:r>
              <a:rPr lang="en-GB" dirty="0"/>
              <a:t> avec </a:t>
            </a:r>
            <a:r>
              <a:rPr lang="en-GB" dirty="0" err="1"/>
              <a:t>moi</a:t>
            </a:r>
            <a:r>
              <a:rPr lang="en-GB" dirty="0"/>
              <a:t>!</a:t>
            </a:r>
            <a:br>
              <a:rPr lang="en-GB" dirty="0"/>
            </a:br>
            <a:r>
              <a:rPr lang="en-GB" sz="3000" dirty="0"/>
              <a:t>(Read with me)</a:t>
            </a:r>
          </a:p>
        </p:txBody>
      </p:sp>
      <p:sp>
        <p:nvSpPr>
          <p:cNvPr id="15" name="Rectangle: Rounded Corners 14"/>
          <p:cNvSpPr/>
          <p:nvPr/>
        </p:nvSpPr>
        <p:spPr>
          <a:xfrm>
            <a:off x="984977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11:00</a:t>
            </a:r>
          </a:p>
        </p:txBody>
      </p:sp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928139" y="485773"/>
            <a:ext cx="609600" cy="609600"/>
          </a:xfrm>
          <a:prstGeom prst="rect">
            <a:avLst/>
          </a:prstGeom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504" y="5654252"/>
            <a:ext cx="322260" cy="322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lay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5264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8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27"/>
          <a:stretch/>
        </p:blipFill>
        <p:spPr>
          <a:xfrm>
            <a:off x="5783257" y="1602227"/>
            <a:ext cx="2116980" cy="1933453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529942" y="3039291"/>
            <a:ext cx="269967" cy="24384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300836" y="3214551"/>
            <a:ext cx="167379" cy="146958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034" y="2568953"/>
            <a:ext cx="2300897" cy="2885782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755650" y="5585011"/>
            <a:ext cx="7632700" cy="507814"/>
          </a:xfrm>
          <a:prstGeom prst="rect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471004" y="5662961"/>
            <a:ext cx="21812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/>
              <a:t>Mais</a:t>
            </a:r>
            <a:r>
              <a:rPr lang="en-GB" dirty="0"/>
              <a:t> </a:t>
            </a:r>
            <a:r>
              <a:rPr lang="en-GB" dirty="0" err="1"/>
              <a:t>il</a:t>
            </a:r>
            <a:r>
              <a:rPr lang="en-GB" dirty="0"/>
              <a:t> a encore </a:t>
            </a:r>
            <a:r>
              <a:rPr lang="en-GB" dirty="0" err="1"/>
              <a:t>faim</a:t>
            </a:r>
            <a:r>
              <a:rPr lang="en-GB" dirty="0"/>
              <a:t>.</a:t>
            </a:r>
          </a:p>
        </p:txBody>
      </p:sp>
      <p:sp>
        <p:nvSpPr>
          <p:cNvPr id="14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Lisez</a:t>
            </a:r>
            <a:r>
              <a:rPr lang="en-GB" dirty="0"/>
              <a:t> avec </a:t>
            </a:r>
            <a:r>
              <a:rPr lang="en-GB" dirty="0" err="1"/>
              <a:t>moi</a:t>
            </a:r>
            <a:r>
              <a:rPr lang="en-GB" dirty="0"/>
              <a:t>!</a:t>
            </a:r>
            <a:br>
              <a:rPr lang="en-GB" dirty="0"/>
            </a:br>
            <a:r>
              <a:rPr lang="en-GB" sz="3000" dirty="0"/>
              <a:t>(Read with me)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124" y="2724248"/>
            <a:ext cx="1489964" cy="1487161"/>
          </a:xfrm>
          <a:prstGeom prst="rect">
            <a:avLst/>
          </a:prstGeom>
        </p:spPr>
      </p:pic>
      <p:sp>
        <p:nvSpPr>
          <p:cNvPr id="16" name="Rectangle: Rounded Corners 15"/>
          <p:cNvSpPr/>
          <p:nvPr/>
        </p:nvSpPr>
        <p:spPr>
          <a:xfrm>
            <a:off x="984977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11:00</a:t>
            </a:r>
          </a:p>
        </p:txBody>
      </p:sp>
      <p:pic>
        <p:nvPicPr>
          <p:cNvPr id="17" name="Play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787" y="5701317"/>
            <a:ext cx="272486" cy="272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823084" y="101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81794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45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Lisez</a:t>
            </a:r>
            <a:r>
              <a:rPr lang="en-GB" dirty="0"/>
              <a:t> avec </a:t>
            </a:r>
            <a:r>
              <a:rPr lang="en-GB" dirty="0" err="1"/>
              <a:t>moi</a:t>
            </a:r>
            <a:r>
              <a:rPr lang="en-GB" dirty="0"/>
              <a:t>!</a:t>
            </a:r>
            <a:br>
              <a:rPr lang="en-GB" dirty="0"/>
            </a:br>
            <a:r>
              <a:rPr lang="en-GB" sz="3000" dirty="0"/>
              <a:t>(Read with me)</a:t>
            </a:r>
          </a:p>
        </p:txBody>
      </p:sp>
      <p:sp>
        <p:nvSpPr>
          <p:cNvPr id="10" name="Oval 9"/>
          <p:cNvSpPr/>
          <p:nvPr/>
        </p:nvSpPr>
        <p:spPr>
          <a:xfrm>
            <a:off x="2787556" y="1962673"/>
            <a:ext cx="3553097" cy="3553097"/>
          </a:xfrm>
          <a:prstGeom prst="ellipse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381"/>
          <a:stretch/>
        </p:blipFill>
        <p:spPr>
          <a:xfrm>
            <a:off x="3366858" y="2685074"/>
            <a:ext cx="2322384" cy="2108294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55650" y="5585011"/>
            <a:ext cx="7632700" cy="50781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2629641" y="5654252"/>
            <a:ext cx="38847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À </a:t>
            </a:r>
            <a:r>
              <a:rPr lang="en-GB" dirty="0" err="1"/>
              <a:t>douze</a:t>
            </a:r>
            <a:r>
              <a:rPr lang="en-GB" dirty="0"/>
              <a:t> </a:t>
            </a:r>
            <a:r>
              <a:rPr lang="en-GB" dirty="0" err="1"/>
              <a:t>heures</a:t>
            </a:r>
            <a:r>
              <a:rPr lang="en-GB" dirty="0"/>
              <a:t>, </a:t>
            </a:r>
            <a:r>
              <a:rPr lang="en-GB" dirty="0" err="1"/>
              <a:t>il</a:t>
            </a:r>
            <a:r>
              <a:rPr lang="en-GB" dirty="0"/>
              <a:t> mange </a:t>
            </a:r>
            <a:r>
              <a:rPr lang="en-GB" dirty="0" err="1"/>
              <a:t>quatre</a:t>
            </a:r>
            <a:r>
              <a:rPr lang="en-GB" dirty="0"/>
              <a:t> fraises.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75" y="3065291"/>
            <a:ext cx="1489964" cy="148669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739" y="3274424"/>
            <a:ext cx="1813544" cy="792480"/>
          </a:xfrm>
          <a:prstGeom prst="rect">
            <a:avLst/>
          </a:prstGeom>
        </p:spPr>
      </p:pic>
      <p:sp>
        <p:nvSpPr>
          <p:cNvPr id="15" name="Rectangle: Rounded Corners 14"/>
          <p:cNvSpPr/>
          <p:nvPr/>
        </p:nvSpPr>
        <p:spPr>
          <a:xfrm>
            <a:off x="984977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12:00</a:t>
            </a:r>
          </a:p>
        </p:txBody>
      </p:sp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917575" y="111125"/>
            <a:ext cx="609600" cy="609600"/>
          </a:xfrm>
          <a:prstGeom prst="rect">
            <a:avLst/>
          </a:prstGeom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739" y="5684310"/>
            <a:ext cx="309215" cy="309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lay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5529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0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27"/>
          <a:stretch/>
        </p:blipFill>
        <p:spPr>
          <a:xfrm>
            <a:off x="5783257" y="1602227"/>
            <a:ext cx="2116980" cy="1933453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529942" y="3039291"/>
            <a:ext cx="269967" cy="24384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300836" y="3214551"/>
            <a:ext cx="167379" cy="146958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189" y="2549620"/>
            <a:ext cx="2371920" cy="2974859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755650" y="5585011"/>
            <a:ext cx="7632700" cy="507814"/>
          </a:xfrm>
          <a:prstGeom prst="rect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471004" y="5662961"/>
            <a:ext cx="21812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/>
              <a:t>Mais</a:t>
            </a:r>
            <a:r>
              <a:rPr lang="en-GB" dirty="0"/>
              <a:t> </a:t>
            </a:r>
            <a:r>
              <a:rPr lang="en-GB" dirty="0" err="1"/>
              <a:t>il</a:t>
            </a:r>
            <a:r>
              <a:rPr lang="en-GB" dirty="0"/>
              <a:t> a encore </a:t>
            </a:r>
            <a:r>
              <a:rPr lang="en-GB" dirty="0" err="1"/>
              <a:t>faim</a:t>
            </a:r>
            <a:r>
              <a:rPr lang="en-GB" dirty="0"/>
              <a:t>.</a:t>
            </a:r>
          </a:p>
        </p:txBody>
      </p:sp>
      <p:sp>
        <p:nvSpPr>
          <p:cNvPr id="14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Lisez</a:t>
            </a:r>
            <a:r>
              <a:rPr lang="en-GB" dirty="0"/>
              <a:t> avec </a:t>
            </a:r>
            <a:r>
              <a:rPr lang="en-GB" dirty="0" err="1"/>
              <a:t>moi</a:t>
            </a:r>
            <a:r>
              <a:rPr lang="en-GB" dirty="0"/>
              <a:t>!</a:t>
            </a:r>
            <a:br>
              <a:rPr lang="en-GB" dirty="0"/>
            </a:br>
            <a:r>
              <a:rPr lang="en-GB" sz="3000" dirty="0"/>
              <a:t>(Read with me)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793" y="2741900"/>
            <a:ext cx="1489964" cy="1486693"/>
          </a:xfrm>
          <a:prstGeom prst="rect">
            <a:avLst/>
          </a:prstGeom>
        </p:spPr>
      </p:pic>
      <p:sp>
        <p:nvSpPr>
          <p:cNvPr id="16" name="Rectangle: Rounded Corners 15"/>
          <p:cNvSpPr/>
          <p:nvPr/>
        </p:nvSpPr>
        <p:spPr>
          <a:xfrm>
            <a:off x="984977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12:00</a:t>
            </a:r>
          </a:p>
        </p:txBody>
      </p:sp>
      <p:pic>
        <p:nvPicPr>
          <p:cNvPr id="17" name="Play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787" y="5701317"/>
            <a:ext cx="272486" cy="272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823084" y="101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20839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45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4359" y="3199037"/>
            <a:ext cx="1711819" cy="1219200"/>
          </a:xfrm>
          <a:prstGeom prst="rect">
            <a:avLst/>
          </a:prstGeom>
        </p:spPr>
      </p:pic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Lisez</a:t>
            </a:r>
            <a:r>
              <a:rPr lang="en-GB" dirty="0"/>
              <a:t> avec </a:t>
            </a:r>
            <a:r>
              <a:rPr lang="en-GB" dirty="0" err="1"/>
              <a:t>moi</a:t>
            </a:r>
            <a:r>
              <a:rPr lang="en-GB" dirty="0"/>
              <a:t>!</a:t>
            </a:r>
            <a:br>
              <a:rPr lang="en-GB" dirty="0"/>
            </a:br>
            <a:r>
              <a:rPr lang="en-GB" sz="3000" dirty="0"/>
              <a:t>(Read with me)</a:t>
            </a:r>
          </a:p>
        </p:txBody>
      </p:sp>
      <p:sp>
        <p:nvSpPr>
          <p:cNvPr id="10" name="Rectangle 9"/>
          <p:cNvSpPr/>
          <p:nvPr/>
        </p:nvSpPr>
        <p:spPr>
          <a:xfrm>
            <a:off x="711700" y="5585011"/>
            <a:ext cx="7632700" cy="50781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629641" y="5654252"/>
            <a:ext cx="38847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À </a:t>
            </a:r>
            <a:r>
              <a:rPr lang="en-GB" dirty="0" err="1"/>
              <a:t>treize</a:t>
            </a:r>
            <a:r>
              <a:rPr lang="en-GB" dirty="0"/>
              <a:t> </a:t>
            </a:r>
            <a:r>
              <a:rPr lang="en-GB" dirty="0" err="1"/>
              <a:t>heures</a:t>
            </a:r>
            <a:r>
              <a:rPr lang="en-GB" dirty="0"/>
              <a:t>, </a:t>
            </a:r>
            <a:r>
              <a:rPr lang="en-GB" dirty="0" err="1"/>
              <a:t>il</a:t>
            </a:r>
            <a:r>
              <a:rPr lang="en-GB" dirty="0"/>
              <a:t> mange cinq oranges.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075" y="3065291"/>
            <a:ext cx="1489963" cy="1486693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2787556" y="1962673"/>
            <a:ext cx="3553097" cy="3553097"/>
          </a:xfrm>
          <a:prstGeom prst="ellipse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381"/>
          <a:stretch/>
        </p:blipFill>
        <p:spPr>
          <a:xfrm>
            <a:off x="3366858" y="2685074"/>
            <a:ext cx="2322384" cy="2108294"/>
          </a:xfrm>
          <a:prstGeom prst="rect">
            <a:avLst/>
          </a:prstGeom>
        </p:spPr>
      </p:pic>
      <p:sp>
        <p:nvSpPr>
          <p:cNvPr id="15" name="Rectangle: Rounded Corners 14"/>
          <p:cNvSpPr/>
          <p:nvPr/>
        </p:nvSpPr>
        <p:spPr>
          <a:xfrm>
            <a:off x="984977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13:00</a:t>
            </a:r>
          </a:p>
        </p:txBody>
      </p:sp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798570" y="180973"/>
            <a:ext cx="609600" cy="609600"/>
          </a:xfrm>
          <a:prstGeom prst="rect">
            <a:avLst/>
          </a:prstGeom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2997" y="5667556"/>
            <a:ext cx="342724" cy="342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lay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8739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4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27"/>
          <a:stretch/>
        </p:blipFill>
        <p:spPr>
          <a:xfrm>
            <a:off x="5783257" y="1602227"/>
            <a:ext cx="2116980" cy="1933453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529942" y="3039291"/>
            <a:ext cx="269967" cy="24384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300836" y="3214551"/>
            <a:ext cx="167379" cy="146958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236" y="1881464"/>
            <a:ext cx="3196045" cy="3635395"/>
          </a:xfrm>
          <a:prstGeom prst="rect">
            <a:avLst/>
          </a:prstGeom>
        </p:spPr>
      </p:pic>
      <p:sp>
        <p:nvSpPr>
          <p:cNvPr id="11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Lisez</a:t>
            </a:r>
            <a:r>
              <a:rPr lang="en-GB" dirty="0"/>
              <a:t> avec </a:t>
            </a:r>
            <a:r>
              <a:rPr lang="en-GB" dirty="0" err="1"/>
              <a:t>moi</a:t>
            </a:r>
            <a:r>
              <a:rPr lang="en-GB" dirty="0"/>
              <a:t>!</a:t>
            </a:r>
            <a:br>
              <a:rPr lang="en-GB" dirty="0"/>
            </a:br>
            <a:r>
              <a:rPr lang="en-GB" sz="3000" dirty="0"/>
              <a:t>(Read with me)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5585011"/>
            <a:ext cx="7632700" cy="507814"/>
          </a:xfrm>
          <a:prstGeom prst="rect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471004" y="5662961"/>
            <a:ext cx="21812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/>
              <a:t>Mais</a:t>
            </a:r>
            <a:r>
              <a:rPr lang="en-GB" dirty="0"/>
              <a:t> </a:t>
            </a:r>
            <a:r>
              <a:rPr lang="en-GB" dirty="0" err="1"/>
              <a:t>il</a:t>
            </a:r>
            <a:r>
              <a:rPr lang="en-GB" dirty="0"/>
              <a:t> a encore </a:t>
            </a:r>
            <a:r>
              <a:rPr lang="en-GB" dirty="0" err="1"/>
              <a:t>faim</a:t>
            </a:r>
            <a:r>
              <a:rPr lang="en-GB" dirty="0"/>
              <a:t>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602" y="2724482"/>
            <a:ext cx="1489963" cy="1486693"/>
          </a:xfrm>
          <a:prstGeom prst="rect">
            <a:avLst/>
          </a:prstGeom>
        </p:spPr>
      </p:pic>
      <p:sp>
        <p:nvSpPr>
          <p:cNvPr id="15" name="Rectangle: Rounded Corners 14"/>
          <p:cNvSpPr/>
          <p:nvPr/>
        </p:nvSpPr>
        <p:spPr>
          <a:xfrm>
            <a:off x="984977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13:00</a:t>
            </a:r>
          </a:p>
        </p:txBody>
      </p:sp>
      <p:pic>
        <p:nvPicPr>
          <p:cNvPr id="16" name="Play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787" y="5701317"/>
            <a:ext cx="272486" cy="272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823084" y="101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68606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45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3695" y="2153041"/>
            <a:ext cx="667181" cy="14681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677" y="3209772"/>
            <a:ext cx="1083018" cy="36236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1099" y="3857307"/>
            <a:ext cx="1169875" cy="808773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68756" y="5303182"/>
            <a:ext cx="7632700" cy="78964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689462" y="5374838"/>
            <a:ext cx="57912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À quatorze heures, il mange du gâteau, un cornet de glace, un cornichon, un morceau de fromage et du saucisson.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153" y="2722548"/>
            <a:ext cx="1489963" cy="1486692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2954356" y="1953965"/>
            <a:ext cx="3149258" cy="3149258"/>
          </a:xfrm>
          <a:prstGeom prst="ellipse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381"/>
          <a:stretch/>
        </p:blipFill>
        <p:spPr>
          <a:xfrm>
            <a:off x="3533657" y="2676365"/>
            <a:ext cx="2058426" cy="1868669"/>
          </a:xfrm>
          <a:prstGeom prst="rect">
            <a:avLst/>
          </a:prstGeom>
        </p:spPr>
      </p:pic>
      <p:sp>
        <p:nvSpPr>
          <p:cNvPr id="18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Lisez</a:t>
            </a:r>
            <a:r>
              <a:rPr lang="en-GB" dirty="0"/>
              <a:t> avec </a:t>
            </a:r>
            <a:r>
              <a:rPr lang="en-GB" dirty="0" err="1"/>
              <a:t>moi</a:t>
            </a:r>
            <a:r>
              <a:rPr lang="en-GB" dirty="0"/>
              <a:t>!</a:t>
            </a:r>
            <a:br>
              <a:rPr lang="en-GB" dirty="0"/>
            </a:br>
            <a:r>
              <a:rPr lang="en-GB" sz="3000" dirty="0"/>
              <a:t>(Read with me)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3074" y="2014607"/>
            <a:ext cx="1397369" cy="9728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573" y="4081362"/>
            <a:ext cx="1115101" cy="821879"/>
          </a:xfrm>
          <a:prstGeom prst="rect">
            <a:avLst/>
          </a:prstGeom>
        </p:spPr>
      </p:pic>
      <p:sp>
        <p:nvSpPr>
          <p:cNvPr id="19" name="Rectangle: Rounded Corners 18"/>
          <p:cNvSpPr/>
          <p:nvPr/>
        </p:nvSpPr>
        <p:spPr>
          <a:xfrm>
            <a:off x="984977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14:00</a:t>
            </a:r>
          </a:p>
        </p:txBody>
      </p:sp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822170" y="180973"/>
            <a:ext cx="609600" cy="609600"/>
          </a:xfrm>
          <a:prstGeom prst="rect">
            <a:avLst/>
          </a:prstGeom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443" y="5540468"/>
            <a:ext cx="324807" cy="324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lay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825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68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27"/>
          <a:stretch/>
        </p:blipFill>
        <p:spPr>
          <a:xfrm>
            <a:off x="5783257" y="1602227"/>
            <a:ext cx="2116980" cy="1933453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529942" y="3039291"/>
            <a:ext cx="269967" cy="24384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300836" y="3214551"/>
            <a:ext cx="167379" cy="146958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128" y="1840051"/>
            <a:ext cx="3239153" cy="3684428"/>
          </a:xfrm>
          <a:prstGeom prst="rect">
            <a:avLst/>
          </a:prstGeom>
        </p:spPr>
      </p:pic>
      <p:sp>
        <p:nvSpPr>
          <p:cNvPr id="11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Lisez</a:t>
            </a:r>
            <a:r>
              <a:rPr lang="en-GB" dirty="0"/>
              <a:t> avec </a:t>
            </a:r>
            <a:r>
              <a:rPr lang="en-GB" dirty="0" err="1"/>
              <a:t>moi</a:t>
            </a:r>
            <a:r>
              <a:rPr lang="en-GB" dirty="0"/>
              <a:t>!</a:t>
            </a:r>
            <a:br>
              <a:rPr lang="en-GB" dirty="0"/>
            </a:br>
            <a:r>
              <a:rPr lang="en-GB" sz="3000" dirty="0"/>
              <a:t>(Read with me)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5585011"/>
            <a:ext cx="7632700" cy="507814"/>
          </a:xfrm>
          <a:prstGeom prst="rect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471004" y="5662961"/>
            <a:ext cx="21812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/>
              <a:t>Mais</a:t>
            </a:r>
            <a:r>
              <a:rPr lang="en-GB" dirty="0"/>
              <a:t> </a:t>
            </a:r>
            <a:r>
              <a:rPr lang="en-GB" dirty="0" err="1"/>
              <a:t>il</a:t>
            </a:r>
            <a:r>
              <a:rPr lang="en-GB" dirty="0"/>
              <a:t> a encore </a:t>
            </a:r>
            <a:r>
              <a:rPr lang="en-GB" dirty="0" err="1"/>
              <a:t>faim</a:t>
            </a:r>
            <a:r>
              <a:rPr lang="en-GB" dirty="0"/>
              <a:t>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115" y="2713839"/>
            <a:ext cx="1489963" cy="1486692"/>
          </a:xfrm>
          <a:prstGeom prst="rect">
            <a:avLst/>
          </a:prstGeom>
        </p:spPr>
      </p:pic>
      <p:sp>
        <p:nvSpPr>
          <p:cNvPr id="15" name="Rectangle: Rounded Corners 14"/>
          <p:cNvSpPr/>
          <p:nvPr/>
        </p:nvSpPr>
        <p:spPr>
          <a:xfrm>
            <a:off x="984977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14:00</a:t>
            </a:r>
          </a:p>
        </p:txBody>
      </p:sp>
      <p:pic>
        <p:nvPicPr>
          <p:cNvPr id="16" name="Play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787" y="5701317"/>
            <a:ext cx="272486" cy="272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823084" y="101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82138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45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9208" y="2004147"/>
            <a:ext cx="509676" cy="109119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1854" y="2063556"/>
            <a:ext cx="1654338" cy="93240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4046" y="3214946"/>
            <a:ext cx="1194770" cy="66896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3319236"/>
            <a:ext cx="881806" cy="95561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614" y="4021574"/>
            <a:ext cx="1457454" cy="123381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768756" y="5303182"/>
            <a:ext cx="7632700" cy="78964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1790572" y="5383124"/>
            <a:ext cx="55445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À quinze heures, il mange une sucette, de la tarte aux cerises, une saucisse, une brioche et de la pastèque.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555" y="2722548"/>
            <a:ext cx="1487158" cy="1486692"/>
          </a:xfrm>
          <a:prstGeom prst="rect">
            <a:avLst/>
          </a:prstGeom>
        </p:spPr>
      </p:pic>
      <p:sp>
        <p:nvSpPr>
          <p:cNvPr id="20" name="Oval 19"/>
          <p:cNvSpPr/>
          <p:nvPr/>
        </p:nvSpPr>
        <p:spPr>
          <a:xfrm>
            <a:off x="2954356" y="1953965"/>
            <a:ext cx="3149258" cy="3149258"/>
          </a:xfrm>
          <a:prstGeom prst="ellipse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381"/>
          <a:stretch/>
        </p:blipFill>
        <p:spPr>
          <a:xfrm>
            <a:off x="3533657" y="2676365"/>
            <a:ext cx="2058426" cy="1868669"/>
          </a:xfrm>
          <a:prstGeom prst="rect">
            <a:avLst/>
          </a:prstGeom>
        </p:spPr>
      </p:pic>
      <p:sp>
        <p:nvSpPr>
          <p:cNvPr id="22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Lisez</a:t>
            </a:r>
            <a:r>
              <a:rPr lang="en-GB" dirty="0"/>
              <a:t> avec </a:t>
            </a:r>
            <a:r>
              <a:rPr lang="en-GB" dirty="0" err="1"/>
              <a:t>moi</a:t>
            </a:r>
            <a:r>
              <a:rPr lang="en-GB" dirty="0"/>
              <a:t>!</a:t>
            </a:r>
            <a:br>
              <a:rPr lang="en-GB" dirty="0"/>
            </a:br>
            <a:r>
              <a:rPr lang="en-GB" sz="3000" dirty="0"/>
              <a:t>(Read with me)</a:t>
            </a:r>
          </a:p>
        </p:txBody>
      </p:sp>
      <p:sp>
        <p:nvSpPr>
          <p:cNvPr id="23" name="Rectangle: Rounded Corners 22"/>
          <p:cNvSpPr/>
          <p:nvPr/>
        </p:nvSpPr>
        <p:spPr>
          <a:xfrm>
            <a:off x="984977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15:00</a:t>
            </a:r>
          </a:p>
        </p:txBody>
      </p:sp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740646" y="180973"/>
            <a:ext cx="609600" cy="609600"/>
          </a:xfrm>
          <a:prstGeom prst="rect">
            <a:avLst/>
          </a:prstGeom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5917" y="5570592"/>
            <a:ext cx="329251" cy="329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lay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8654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7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/>
        </p:nvSpPr>
        <p:spPr>
          <a:xfrm>
            <a:off x="2844936" y="1969979"/>
            <a:ext cx="3486195" cy="3486195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8164" y="2148570"/>
            <a:ext cx="2358909" cy="3193572"/>
          </a:xfrm>
          <a:prstGeom prst="rect">
            <a:avLst/>
          </a:prstGeom>
        </p:spPr>
      </p:pic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Lisez</a:t>
            </a:r>
            <a:r>
              <a:rPr lang="en-GB" dirty="0"/>
              <a:t> avec </a:t>
            </a:r>
            <a:r>
              <a:rPr lang="en-GB" dirty="0" err="1"/>
              <a:t>moi</a:t>
            </a:r>
            <a:r>
              <a:rPr lang="en-GB" dirty="0"/>
              <a:t>!</a:t>
            </a:r>
            <a:br>
              <a:rPr lang="en-GB" dirty="0"/>
            </a:br>
            <a:r>
              <a:rPr lang="en-GB" sz="3000" dirty="0"/>
              <a:t>(Read with me)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0" y="5585011"/>
            <a:ext cx="7632700" cy="507814"/>
          </a:xfrm>
          <a:prstGeom prst="rect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757779" y="5652227"/>
            <a:ext cx="53880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À seize </a:t>
            </a:r>
            <a:r>
              <a:rPr lang="en-GB" dirty="0" err="1"/>
              <a:t>heures</a:t>
            </a:r>
            <a:r>
              <a:rPr lang="en-GB" dirty="0"/>
              <a:t>, le </a:t>
            </a:r>
            <a:r>
              <a:rPr lang="en-GB" dirty="0" err="1"/>
              <a:t>chien</a:t>
            </a:r>
            <a:r>
              <a:rPr lang="en-GB" dirty="0"/>
              <a:t> </a:t>
            </a:r>
            <a:r>
              <a:rPr lang="en-GB" dirty="0" err="1"/>
              <a:t>très</a:t>
            </a:r>
            <a:r>
              <a:rPr lang="en-GB" dirty="0"/>
              <a:t> gourmand a mal au </a:t>
            </a:r>
            <a:r>
              <a:rPr lang="en-GB" dirty="0" err="1"/>
              <a:t>ventre</a:t>
            </a:r>
            <a:r>
              <a:rPr lang="en-GB" dirty="0"/>
              <a:t>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555" y="2723947"/>
            <a:ext cx="1487158" cy="1483893"/>
          </a:xfrm>
          <a:prstGeom prst="rect">
            <a:avLst/>
          </a:prstGeom>
        </p:spPr>
      </p:pic>
      <p:sp>
        <p:nvSpPr>
          <p:cNvPr id="14" name="Rectangle: Rounded Corners 13"/>
          <p:cNvSpPr/>
          <p:nvPr/>
        </p:nvSpPr>
        <p:spPr>
          <a:xfrm>
            <a:off x="984977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16:00</a:t>
            </a:r>
          </a:p>
        </p:txBody>
      </p:sp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30319" y="307200"/>
            <a:ext cx="609600" cy="609600"/>
          </a:xfrm>
          <a:prstGeom prst="rect">
            <a:avLst/>
          </a:prstGeom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7065" y="5671277"/>
            <a:ext cx="334733" cy="334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3961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4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2844936" y="1937598"/>
            <a:ext cx="3513968" cy="351396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6908" y="2751908"/>
            <a:ext cx="3064789" cy="2271637"/>
          </a:xfrm>
          <a:prstGeom prst="rect">
            <a:avLst/>
          </a:prstGeom>
        </p:spPr>
      </p:pic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Lisez</a:t>
            </a:r>
            <a:r>
              <a:rPr lang="en-GB" dirty="0"/>
              <a:t> avec </a:t>
            </a:r>
            <a:r>
              <a:rPr lang="en-GB" dirty="0" err="1"/>
              <a:t>moi</a:t>
            </a:r>
            <a:r>
              <a:rPr lang="en-GB" dirty="0"/>
              <a:t>!</a:t>
            </a:r>
            <a:br>
              <a:rPr lang="en-GB" dirty="0"/>
            </a:br>
            <a:r>
              <a:rPr lang="en-GB" sz="3000" dirty="0"/>
              <a:t>(Read with me)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0" y="5585011"/>
            <a:ext cx="7632700" cy="507814"/>
          </a:xfrm>
          <a:prstGeom prst="rect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913005" y="5654252"/>
            <a:ext cx="1317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Il se </a:t>
            </a:r>
            <a:r>
              <a:rPr lang="en-GB" dirty="0" err="1"/>
              <a:t>couche</a:t>
            </a:r>
            <a:r>
              <a:rPr lang="en-GB" dirty="0"/>
              <a:t>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555" y="2723947"/>
            <a:ext cx="1487158" cy="1483893"/>
          </a:xfrm>
          <a:prstGeom prst="rect">
            <a:avLst/>
          </a:prstGeom>
        </p:spPr>
      </p:pic>
      <p:sp>
        <p:nvSpPr>
          <p:cNvPr id="12" name="Rectangle: Rounded Corners 11"/>
          <p:cNvSpPr/>
          <p:nvPr/>
        </p:nvSpPr>
        <p:spPr>
          <a:xfrm>
            <a:off x="984977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16:00</a:t>
            </a:r>
          </a:p>
        </p:txBody>
      </p:sp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81906" y="307200"/>
            <a:ext cx="609600" cy="609600"/>
          </a:xfrm>
          <a:prstGeom prst="rect">
            <a:avLst/>
          </a:prstGeom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212" y="5646261"/>
            <a:ext cx="348748" cy="348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2052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8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98"/>
          <a:stretch/>
        </p:blipFill>
        <p:spPr>
          <a:xfrm>
            <a:off x="755650" y="2356677"/>
            <a:ext cx="7632700" cy="32674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641453" y="1995271"/>
            <a:ext cx="1567542" cy="7228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Lisez</a:t>
            </a:r>
            <a:r>
              <a:rPr lang="en-GB" dirty="0"/>
              <a:t> avec </a:t>
            </a:r>
            <a:r>
              <a:rPr lang="en-GB" dirty="0" err="1"/>
              <a:t>moi</a:t>
            </a:r>
            <a:r>
              <a:rPr lang="en-GB" dirty="0"/>
              <a:t>!</a:t>
            </a:r>
            <a:br>
              <a:rPr lang="en-GB" dirty="0"/>
            </a:br>
            <a:r>
              <a:rPr lang="en-GB" sz="3000" dirty="0"/>
              <a:t>(Read with me)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0" y="5585011"/>
            <a:ext cx="7632700" cy="507814"/>
          </a:xfrm>
          <a:prstGeom prst="rect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679065" y="5654252"/>
            <a:ext cx="3784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À dix-</a:t>
            </a:r>
            <a:r>
              <a:rPr lang="en-GB" dirty="0" err="1"/>
              <a:t>huit</a:t>
            </a:r>
            <a:r>
              <a:rPr lang="en-GB" dirty="0"/>
              <a:t> </a:t>
            </a:r>
            <a:r>
              <a:rPr lang="en-GB" dirty="0" err="1"/>
              <a:t>heures</a:t>
            </a:r>
            <a:r>
              <a:rPr lang="en-GB" dirty="0"/>
              <a:t>, </a:t>
            </a:r>
            <a:r>
              <a:rPr lang="en-GB" dirty="0" err="1"/>
              <a:t>c’est</a:t>
            </a:r>
            <a:r>
              <a:rPr lang="en-GB" dirty="0"/>
              <a:t> </a:t>
            </a:r>
            <a:r>
              <a:rPr lang="en-GB" dirty="0" err="1"/>
              <a:t>l’heure</a:t>
            </a:r>
            <a:r>
              <a:rPr lang="en-GB" dirty="0"/>
              <a:t> du </a:t>
            </a:r>
            <a:r>
              <a:rPr lang="en-GB" dirty="0" err="1"/>
              <a:t>dîner</a:t>
            </a:r>
            <a:r>
              <a:rPr lang="en-GB" dirty="0"/>
              <a:t>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051" y="1474324"/>
            <a:ext cx="1157014" cy="1154474"/>
          </a:xfrm>
          <a:prstGeom prst="rect">
            <a:avLst/>
          </a:prstGeom>
        </p:spPr>
      </p:pic>
      <p:sp>
        <p:nvSpPr>
          <p:cNvPr id="13" name="Rectangle: Rounded Corners 12"/>
          <p:cNvSpPr/>
          <p:nvPr/>
        </p:nvSpPr>
        <p:spPr>
          <a:xfrm>
            <a:off x="2763386" y="1822067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18:00</a:t>
            </a:r>
          </a:p>
        </p:txBody>
      </p:sp>
      <p:pic>
        <p:nvPicPr>
          <p:cNvPr id="6" name="Picture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82651" y="180973"/>
            <a:ext cx="609600" cy="609600"/>
          </a:xfrm>
          <a:prstGeom prst="rect">
            <a:avLst/>
          </a:prstGeom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1551" y="5681227"/>
            <a:ext cx="33813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203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1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 </a:t>
            </a:r>
            <a:r>
              <a:rPr lang="en-GB" dirty="0" err="1"/>
              <a:t>chien</a:t>
            </a:r>
            <a:r>
              <a:rPr lang="en-GB" dirty="0"/>
              <a:t> </a:t>
            </a:r>
            <a:r>
              <a:rPr lang="en-GB" dirty="0" err="1"/>
              <a:t>très</a:t>
            </a:r>
            <a:r>
              <a:rPr lang="en-GB" dirty="0"/>
              <a:t> gourmand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298" y="1820092"/>
            <a:ext cx="2779873" cy="36398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269"/>
          <a:stretch/>
        </p:blipFill>
        <p:spPr>
          <a:xfrm>
            <a:off x="5783256" y="1602233"/>
            <a:ext cx="2116981" cy="1846362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5608319" y="3039291"/>
            <a:ext cx="174937" cy="24384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415965" y="3145972"/>
            <a:ext cx="105269" cy="13715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755650" y="5585011"/>
            <a:ext cx="7632700" cy="507814"/>
          </a:xfrm>
          <a:prstGeom prst="rect">
            <a:avLst/>
          </a:prstGeom>
          <a:solidFill>
            <a:srgbClr val="FFF3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450040" y="5662961"/>
            <a:ext cx="2246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/>
              <a:t>Mais</a:t>
            </a:r>
            <a:r>
              <a:rPr lang="en-GB" dirty="0"/>
              <a:t> </a:t>
            </a:r>
            <a:r>
              <a:rPr lang="en-GB" dirty="0" err="1"/>
              <a:t>il</a:t>
            </a:r>
            <a:r>
              <a:rPr lang="en-GB" dirty="0"/>
              <a:t> ne mange </a:t>
            </a:r>
            <a:r>
              <a:rPr lang="en-GB" dirty="0" err="1"/>
              <a:t>rien</a:t>
            </a:r>
            <a:r>
              <a:rPr lang="en-GB" dirty="0"/>
              <a:t>!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89" y="2724180"/>
            <a:ext cx="1486690" cy="1483426"/>
          </a:xfrm>
          <a:prstGeom prst="rect">
            <a:avLst/>
          </a:prstGeom>
        </p:spPr>
      </p:pic>
      <p:sp>
        <p:nvSpPr>
          <p:cNvPr id="15" name="Rectangle: Rounded Corners 14"/>
          <p:cNvSpPr/>
          <p:nvPr/>
        </p:nvSpPr>
        <p:spPr>
          <a:xfrm>
            <a:off x="984977" y="4751174"/>
            <a:ext cx="1364159" cy="458988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18:00</a:t>
            </a:r>
          </a:p>
        </p:txBody>
      </p:sp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760119" y="180973"/>
            <a:ext cx="609600" cy="609600"/>
          </a:xfrm>
          <a:prstGeom prst="rect">
            <a:avLst/>
          </a:prstGeom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787" y="5657567"/>
            <a:ext cx="354477" cy="354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9270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4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/>
              <a:t>Qu’est-ce</a:t>
            </a:r>
            <a:r>
              <a:rPr lang="en-GB" dirty="0"/>
              <a:t> </a:t>
            </a:r>
            <a:r>
              <a:rPr lang="en-GB" dirty="0" err="1"/>
              <a:t>qu’il</a:t>
            </a:r>
            <a:r>
              <a:rPr lang="en-GB" dirty="0"/>
              <a:t> mange ?</a:t>
            </a:r>
            <a:br>
              <a:rPr lang="en-GB" dirty="0"/>
            </a:br>
            <a:r>
              <a:rPr lang="en-GB" sz="3100" dirty="0"/>
              <a:t>(What did he eat?)</a:t>
            </a:r>
            <a:endParaRPr lang="en-GB" dirty="0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5" name="Play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3318933" y="2915501"/>
            <a:ext cx="5069417" cy="2197514"/>
          </a:xfrm>
          <a:prstGeom prst="rect">
            <a:avLst/>
          </a:prstGeom>
          <a:solidFill>
            <a:srgbClr val="9FE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755649" y="1970617"/>
            <a:ext cx="4087283" cy="4087283"/>
          </a:xfrm>
          <a:prstGeom prst="ellipse">
            <a:avLst/>
          </a:prstGeom>
          <a:solidFill>
            <a:srgbClr val="FFF3B8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961" y="2723091"/>
            <a:ext cx="1869829" cy="19251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918"/>
          <a:stretch/>
        </p:blipFill>
        <p:spPr>
          <a:xfrm>
            <a:off x="6677356" y="3817603"/>
            <a:ext cx="1606789" cy="2240297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5012267" y="2611966"/>
            <a:ext cx="2105989" cy="1634067"/>
            <a:chOff x="5012267" y="2611966"/>
            <a:chExt cx="2105989" cy="1634067"/>
          </a:xfrm>
        </p:grpSpPr>
        <p:sp>
          <p:nvSpPr>
            <p:cNvPr id="10" name="Oval Callout 9"/>
            <p:cNvSpPr/>
            <p:nvPr/>
          </p:nvSpPr>
          <p:spPr>
            <a:xfrm>
              <a:off x="5012267" y="2611966"/>
              <a:ext cx="2105989" cy="1634067"/>
            </a:xfrm>
            <a:prstGeom prst="wedgeEllipseCallout">
              <a:avLst>
                <a:gd name="adj1" fmla="val 47110"/>
                <a:gd name="adj2" fmla="val 50583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188761" y="3090440"/>
              <a:ext cx="180362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Comment </a:t>
              </a:r>
              <a:r>
                <a:rPr lang="en-GB" dirty="0" err="1"/>
                <a:t>dit</a:t>
              </a:r>
              <a:r>
                <a:rPr lang="en-GB" dirty="0"/>
                <a:t>-on ___ </a:t>
              </a:r>
              <a:r>
                <a:rPr lang="en-GB" dirty="0" err="1"/>
                <a:t>en</a:t>
              </a:r>
              <a:r>
                <a:rPr lang="en-GB" dirty="0"/>
                <a:t> </a:t>
              </a:r>
              <a:r>
                <a:rPr lang="en-GB" dirty="0" err="1"/>
                <a:t>français</a:t>
              </a:r>
              <a:r>
                <a:rPr lang="en-GB" dirty="0"/>
                <a:t>?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1947859" y="4920605"/>
            <a:ext cx="17060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err="1">
                <a:solidFill>
                  <a:srgbClr val="DB5183"/>
                </a:solidFill>
                <a:latin typeface="+mj-lt"/>
              </a:rPr>
              <a:t>une</a:t>
            </a:r>
            <a:r>
              <a:rPr lang="en-GB" sz="2000" b="1" dirty="0">
                <a:solidFill>
                  <a:srgbClr val="DB5183"/>
                </a:solidFill>
                <a:latin typeface="+mj-lt"/>
              </a:rPr>
              <a:t> </a:t>
            </a:r>
            <a:r>
              <a:rPr lang="en-GB" sz="2000" b="1" dirty="0" err="1">
                <a:solidFill>
                  <a:srgbClr val="DB5183"/>
                </a:solidFill>
                <a:latin typeface="+mj-lt"/>
              </a:rPr>
              <a:t>pomme</a:t>
            </a:r>
            <a:endParaRPr lang="en-GB" sz="2000" b="1" dirty="0">
              <a:solidFill>
                <a:srgbClr val="DB5183"/>
              </a:solidFill>
              <a:latin typeface="+mj-lt"/>
            </a:endParaRPr>
          </a:p>
        </p:txBody>
      </p:sp>
      <p:pic>
        <p:nvPicPr>
          <p:cNvPr id="16" name="Pla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477" y="5387307"/>
            <a:ext cx="321174" cy="321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965200" y="4191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991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90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/>
              <a:t>Qu’est-ce</a:t>
            </a:r>
            <a:r>
              <a:rPr lang="en-GB" dirty="0"/>
              <a:t> </a:t>
            </a:r>
            <a:r>
              <a:rPr lang="en-GB" dirty="0" err="1"/>
              <a:t>qu’il</a:t>
            </a:r>
            <a:r>
              <a:rPr lang="en-GB" dirty="0"/>
              <a:t> mange ?</a:t>
            </a:r>
            <a:br>
              <a:rPr lang="en-GB" dirty="0"/>
            </a:br>
            <a:r>
              <a:rPr lang="en-GB" sz="3100" dirty="0"/>
              <a:t>(What did he eat?)</a:t>
            </a:r>
            <a:endParaRPr lang="en-GB" dirty="0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5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3318933" y="2915501"/>
            <a:ext cx="5069417" cy="2197514"/>
          </a:xfrm>
          <a:prstGeom prst="rect">
            <a:avLst/>
          </a:prstGeom>
          <a:solidFill>
            <a:srgbClr val="9FE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755649" y="1970617"/>
            <a:ext cx="4087283" cy="4087283"/>
          </a:xfrm>
          <a:prstGeom prst="ellipse">
            <a:avLst/>
          </a:prstGeom>
          <a:solidFill>
            <a:srgbClr val="FFF3B8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5012267" y="2611966"/>
            <a:ext cx="2105989" cy="1634067"/>
            <a:chOff x="5012267" y="2611966"/>
            <a:chExt cx="2105989" cy="1634067"/>
          </a:xfrm>
        </p:grpSpPr>
        <p:sp>
          <p:nvSpPr>
            <p:cNvPr id="10" name="Oval Callout 9"/>
            <p:cNvSpPr/>
            <p:nvPr/>
          </p:nvSpPr>
          <p:spPr>
            <a:xfrm>
              <a:off x="5012267" y="2611966"/>
              <a:ext cx="2105989" cy="1634067"/>
            </a:xfrm>
            <a:prstGeom prst="wedgeEllipseCallout">
              <a:avLst>
                <a:gd name="adj1" fmla="val 47110"/>
                <a:gd name="adj2" fmla="val 50583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188761" y="3090440"/>
              <a:ext cx="180362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Comment </a:t>
              </a:r>
              <a:r>
                <a:rPr lang="en-GB" dirty="0" err="1"/>
                <a:t>dit</a:t>
              </a:r>
              <a:r>
                <a:rPr lang="en-GB" dirty="0"/>
                <a:t>-on ___ </a:t>
              </a:r>
              <a:r>
                <a:rPr lang="en-GB" dirty="0" err="1"/>
                <a:t>en</a:t>
              </a:r>
              <a:r>
                <a:rPr lang="en-GB" dirty="0"/>
                <a:t> </a:t>
              </a:r>
              <a:r>
                <a:rPr lang="en-GB" dirty="0" err="1"/>
                <a:t>français</a:t>
              </a:r>
              <a:r>
                <a:rPr lang="en-GB" dirty="0"/>
                <a:t>?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1947859" y="4920605"/>
            <a:ext cx="17060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err="1">
                <a:solidFill>
                  <a:srgbClr val="DB5183"/>
                </a:solidFill>
                <a:latin typeface="+mj-lt"/>
              </a:rPr>
              <a:t>deux</a:t>
            </a:r>
            <a:r>
              <a:rPr lang="en-GB" sz="2000" b="1" dirty="0">
                <a:solidFill>
                  <a:srgbClr val="DB5183"/>
                </a:solidFill>
                <a:latin typeface="+mj-lt"/>
              </a:rPr>
              <a:t> </a:t>
            </a:r>
            <a:r>
              <a:rPr lang="en-GB" sz="2000" b="1" dirty="0" err="1">
                <a:solidFill>
                  <a:srgbClr val="DB5183"/>
                </a:solidFill>
                <a:latin typeface="+mj-lt"/>
              </a:rPr>
              <a:t>poires</a:t>
            </a:r>
            <a:endParaRPr lang="en-GB" sz="2000" b="1" dirty="0">
              <a:solidFill>
                <a:srgbClr val="DB5183"/>
              </a:solidFill>
              <a:latin typeface="+mj-lt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115" y="2641265"/>
            <a:ext cx="2356351" cy="193739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918"/>
          <a:stretch/>
        </p:blipFill>
        <p:spPr>
          <a:xfrm>
            <a:off x="6677356" y="3817603"/>
            <a:ext cx="1606789" cy="2240297"/>
          </a:xfrm>
          <a:prstGeom prst="rect">
            <a:avLst/>
          </a:prstGeom>
        </p:spPr>
      </p:pic>
      <p:pic>
        <p:nvPicPr>
          <p:cNvPr id="8" name="Picture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834663" y="2400"/>
            <a:ext cx="609600" cy="609600"/>
          </a:xfrm>
          <a:prstGeom prst="rect">
            <a:avLst/>
          </a:prstGeom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477" y="5387307"/>
            <a:ext cx="321174" cy="321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8210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275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/>
              <a:t>Qu’est-ce</a:t>
            </a:r>
            <a:r>
              <a:rPr lang="en-GB" dirty="0"/>
              <a:t> </a:t>
            </a:r>
            <a:r>
              <a:rPr lang="en-GB" dirty="0" err="1"/>
              <a:t>qu’il</a:t>
            </a:r>
            <a:r>
              <a:rPr lang="en-GB" dirty="0"/>
              <a:t> mange ?</a:t>
            </a:r>
            <a:br>
              <a:rPr lang="en-GB" dirty="0"/>
            </a:br>
            <a:r>
              <a:rPr lang="en-GB" sz="3100" dirty="0"/>
              <a:t>(What did he eat?)</a:t>
            </a:r>
            <a:endParaRPr lang="en-GB" dirty="0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5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3318933" y="2915501"/>
            <a:ext cx="5069417" cy="2197514"/>
          </a:xfrm>
          <a:prstGeom prst="rect">
            <a:avLst/>
          </a:prstGeom>
          <a:solidFill>
            <a:srgbClr val="9FE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755649" y="1970617"/>
            <a:ext cx="4087283" cy="4087283"/>
          </a:xfrm>
          <a:prstGeom prst="ellipse">
            <a:avLst/>
          </a:prstGeom>
          <a:solidFill>
            <a:srgbClr val="FFF3B8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5001573" y="2587505"/>
            <a:ext cx="2105989" cy="1634067"/>
            <a:chOff x="5012267" y="2611966"/>
            <a:chExt cx="2105989" cy="1634067"/>
          </a:xfrm>
        </p:grpSpPr>
        <p:sp>
          <p:nvSpPr>
            <p:cNvPr id="10" name="Oval Callout 9"/>
            <p:cNvSpPr/>
            <p:nvPr/>
          </p:nvSpPr>
          <p:spPr>
            <a:xfrm>
              <a:off x="5012267" y="2611966"/>
              <a:ext cx="2105989" cy="1634067"/>
            </a:xfrm>
            <a:prstGeom prst="wedgeEllipseCallout">
              <a:avLst>
                <a:gd name="adj1" fmla="val 59171"/>
                <a:gd name="adj2" fmla="val 49547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188761" y="3090440"/>
              <a:ext cx="180362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Comment </a:t>
              </a:r>
              <a:r>
                <a:rPr lang="en-GB" dirty="0" err="1"/>
                <a:t>dit</a:t>
              </a:r>
              <a:r>
                <a:rPr lang="en-GB" dirty="0"/>
                <a:t>-on ___ </a:t>
              </a:r>
              <a:r>
                <a:rPr lang="en-GB" dirty="0" err="1"/>
                <a:t>en</a:t>
              </a:r>
              <a:r>
                <a:rPr lang="en-GB" dirty="0"/>
                <a:t> </a:t>
              </a:r>
              <a:r>
                <a:rPr lang="en-GB" dirty="0" err="1"/>
                <a:t>français</a:t>
              </a:r>
              <a:r>
                <a:rPr lang="en-GB" dirty="0"/>
                <a:t>?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1947859" y="4920605"/>
            <a:ext cx="17060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DB5183"/>
                </a:solidFill>
                <a:latin typeface="+mj-lt"/>
              </a:rPr>
              <a:t>trois prunes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480" y="2915501"/>
            <a:ext cx="2563621" cy="148302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918"/>
          <a:stretch/>
        </p:blipFill>
        <p:spPr>
          <a:xfrm>
            <a:off x="6677356" y="3817603"/>
            <a:ext cx="1606789" cy="2240297"/>
          </a:xfrm>
          <a:prstGeom prst="rect">
            <a:avLst/>
          </a:prstGeom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477" y="5387307"/>
            <a:ext cx="321174" cy="321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893439" y="1809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97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7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/>
              <a:t>Qu’est-ce</a:t>
            </a:r>
            <a:r>
              <a:rPr lang="en-GB" dirty="0"/>
              <a:t> </a:t>
            </a:r>
            <a:r>
              <a:rPr lang="en-GB" dirty="0" err="1"/>
              <a:t>qu’il</a:t>
            </a:r>
            <a:r>
              <a:rPr lang="en-GB" dirty="0"/>
              <a:t> mange ?</a:t>
            </a:r>
            <a:br>
              <a:rPr lang="en-GB" dirty="0"/>
            </a:br>
            <a:r>
              <a:rPr lang="en-GB" sz="3100" dirty="0"/>
              <a:t>(What did he eat?)</a:t>
            </a:r>
            <a:endParaRPr lang="en-GB" dirty="0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5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3318933" y="2915501"/>
            <a:ext cx="5069417" cy="2197514"/>
          </a:xfrm>
          <a:prstGeom prst="rect">
            <a:avLst/>
          </a:prstGeom>
          <a:solidFill>
            <a:srgbClr val="9FE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755649" y="1970617"/>
            <a:ext cx="4087283" cy="4087283"/>
          </a:xfrm>
          <a:prstGeom prst="ellipse">
            <a:avLst/>
          </a:prstGeom>
          <a:solidFill>
            <a:srgbClr val="FFF3B8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5012267" y="2611966"/>
            <a:ext cx="2105989" cy="1634067"/>
            <a:chOff x="5012267" y="2611966"/>
            <a:chExt cx="2105989" cy="1634067"/>
          </a:xfrm>
        </p:grpSpPr>
        <p:sp>
          <p:nvSpPr>
            <p:cNvPr id="10" name="Oval Callout 9"/>
            <p:cNvSpPr/>
            <p:nvPr/>
          </p:nvSpPr>
          <p:spPr>
            <a:xfrm>
              <a:off x="5012267" y="2611966"/>
              <a:ext cx="2105989" cy="1634067"/>
            </a:xfrm>
            <a:prstGeom prst="wedgeEllipseCallout">
              <a:avLst>
                <a:gd name="adj1" fmla="val 47110"/>
                <a:gd name="adj2" fmla="val 50583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188761" y="3090440"/>
              <a:ext cx="180362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Comment </a:t>
              </a:r>
              <a:r>
                <a:rPr lang="en-GB" dirty="0" err="1"/>
                <a:t>dit</a:t>
              </a:r>
              <a:r>
                <a:rPr lang="en-GB" dirty="0"/>
                <a:t>-on ___ </a:t>
              </a:r>
              <a:r>
                <a:rPr lang="en-GB" dirty="0" err="1"/>
                <a:t>en</a:t>
              </a:r>
              <a:r>
                <a:rPr lang="en-GB" dirty="0"/>
                <a:t> </a:t>
              </a:r>
              <a:r>
                <a:rPr lang="en-GB" dirty="0" err="1"/>
                <a:t>français</a:t>
              </a:r>
              <a:r>
                <a:rPr lang="en-GB" dirty="0"/>
                <a:t>?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1727315" y="4923143"/>
            <a:ext cx="21420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err="1">
                <a:solidFill>
                  <a:srgbClr val="DB5183"/>
                </a:solidFill>
                <a:latin typeface="+mj-lt"/>
              </a:rPr>
              <a:t>quatre</a:t>
            </a:r>
            <a:r>
              <a:rPr lang="en-GB" sz="2000" b="1" dirty="0">
                <a:solidFill>
                  <a:srgbClr val="DB5183"/>
                </a:solidFill>
                <a:latin typeface="+mj-lt"/>
              </a:rPr>
              <a:t> fraises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918"/>
          <a:stretch/>
        </p:blipFill>
        <p:spPr>
          <a:xfrm>
            <a:off x="6677356" y="3817603"/>
            <a:ext cx="1606789" cy="224029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149" y="2958519"/>
            <a:ext cx="2946400" cy="1287514"/>
          </a:xfrm>
          <a:prstGeom prst="rect">
            <a:avLst/>
          </a:prstGeom>
        </p:spPr>
      </p:pic>
      <p:pic>
        <p:nvPicPr>
          <p:cNvPr id="16" name="Pla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477" y="5387307"/>
            <a:ext cx="321174" cy="321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812800" y="1809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625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26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/>
              <a:t>Qu’est-ce</a:t>
            </a:r>
            <a:r>
              <a:rPr lang="en-GB" dirty="0"/>
              <a:t> </a:t>
            </a:r>
            <a:r>
              <a:rPr lang="en-GB" dirty="0" err="1"/>
              <a:t>qu’il</a:t>
            </a:r>
            <a:r>
              <a:rPr lang="en-GB" dirty="0"/>
              <a:t> mange ?</a:t>
            </a:r>
            <a:br>
              <a:rPr lang="en-GB" dirty="0"/>
            </a:br>
            <a:r>
              <a:rPr lang="en-GB" sz="3100" dirty="0"/>
              <a:t>(What did he eat?)</a:t>
            </a:r>
            <a:endParaRPr lang="en-GB" dirty="0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5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3318933" y="2915501"/>
            <a:ext cx="5069417" cy="2197514"/>
          </a:xfrm>
          <a:prstGeom prst="rect">
            <a:avLst/>
          </a:prstGeom>
          <a:solidFill>
            <a:srgbClr val="9FE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755649" y="1970617"/>
            <a:ext cx="4087283" cy="4087283"/>
          </a:xfrm>
          <a:prstGeom prst="ellipse">
            <a:avLst/>
          </a:prstGeom>
          <a:solidFill>
            <a:srgbClr val="FFF3B8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5001573" y="2587505"/>
            <a:ext cx="2105989" cy="1634067"/>
            <a:chOff x="5012267" y="2611966"/>
            <a:chExt cx="2105989" cy="1634067"/>
          </a:xfrm>
        </p:grpSpPr>
        <p:sp>
          <p:nvSpPr>
            <p:cNvPr id="10" name="Oval Callout 9"/>
            <p:cNvSpPr/>
            <p:nvPr/>
          </p:nvSpPr>
          <p:spPr>
            <a:xfrm>
              <a:off x="5012267" y="2611966"/>
              <a:ext cx="2105989" cy="1634067"/>
            </a:xfrm>
            <a:prstGeom prst="wedgeEllipseCallout">
              <a:avLst>
                <a:gd name="adj1" fmla="val 59171"/>
                <a:gd name="adj2" fmla="val 49547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188761" y="3090440"/>
              <a:ext cx="180362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Comment </a:t>
              </a:r>
              <a:r>
                <a:rPr lang="en-GB" dirty="0" err="1"/>
                <a:t>dit</a:t>
              </a:r>
              <a:r>
                <a:rPr lang="en-GB" dirty="0"/>
                <a:t>-on ___ </a:t>
              </a:r>
              <a:r>
                <a:rPr lang="en-GB" dirty="0" err="1"/>
                <a:t>en</a:t>
              </a:r>
              <a:r>
                <a:rPr lang="en-GB" dirty="0"/>
                <a:t> </a:t>
              </a:r>
              <a:r>
                <a:rPr lang="en-GB" dirty="0" err="1"/>
                <a:t>français</a:t>
              </a:r>
              <a:r>
                <a:rPr lang="en-GB" dirty="0"/>
                <a:t>?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1947859" y="4920605"/>
            <a:ext cx="17060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DB5183"/>
                </a:solidFill>
                <a:latin typeface="+mj-lt"/>
              </a:rPr>
              <a:t>cinq oranges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435" y="2892923"/>
            <a:ext cx="2477710" cy="176468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918"/>
          <a:stretch/>
        </p:blipFill>
        <p:spPr>
          <a:xfrm>
            <a:off x="6677356" y="3817603"/>
            <a:ext cx="1606789" cy="2240297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720725" y="307200"/>
            <a:ext cx="609600" cy="609600"/>
          </a:xfrm>
          <a:prstGeom prst="rect">
            <a:avLst/>
          </a:prstGeom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477" y="5387307"/>
            <a:ext cx="321174" cy="321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7024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85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/>
              <a:t>Qu’est-ce</a:t>
            </a:r>
            <a:r>
              <a:rPr lang="en-GB" dirty="0"/>
              <a:t> </a:t>
            </a:r>
            <a:r>
              <a:rPr lang="en-GB" dirty="0" err="1"/>
              <a:t>qu’il</a:t>
            </a:r>
            <a:r>
              <a:rPr lang="en-GB" dirty="0"/>
              <a:t> mange ?</a:t>
            </a:r>
            <a:br>
              <a:rPr lang="en-GB" dirty="0"/>
            </a:br>
            <a:r>
              <a:rPr lang="en-GB" sz="3100" dirty="0"/>
              <a:t>(What did he eat?)</a:t>
            </a:r>
            <a:endParaRPr lang="en-GB" dirty="0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5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3318933" y="2915501"/>
            <a:ext cx="5069417" cy="2197514"/>
          </a:xfrm>
          <a:prstGeom prst="rect">
            <a:avLst/>
          </a:prstGeom>
          <a:solidFill>
            <a:srgbClr val="9FE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755649" y="1970617"/>
            <a:ext cx="4087283" cy="4087283"/>
          </a:xfrm>
          <a:prstGeom prst="ellipse">
            <a:avLst/>
          </a:prstGeom>
          <a:solidFill>
            <a:srgbClr val="FFF3B8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5001573" y="2587505"/>
            <a:ext cx="2105989" cy="1634067"/>
            <a:chOff x="5012267" y="2611966"/>
            <a:chExt cx="2105989" cy="1634067"/>
          </a:xfrm>
        </p:grpSpPr>
        <p:sp>
          <p:nvSpPr>
            <p:cNvPr id="10" name="Oval Callout 9"/>
            <p:cNvSpPr/>
            <p:nvPr/>
          </p:nvSpPr>
          <p:spPr>
            <a:xfrm>
              <a:off x="5012267" y="2611966"/>
              <a:ext cx="2105989" cy="1634067"/>
            </a:xfrm>
            <a:prstGeom prst="wedgeEllipseCallout">
              <a:avLst>
                <a:gd name="adj1" fmla="val 59171"/>
                <a:gd name="adj2" fmla="val 49547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188761" y="3090440"/>
              <a:ext cx="180362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Comment </a:t>
              </a:r>
              <a:r>
                <a:rPr lang="en-GB" dirty="0" err="1"/>
                <a:t>dit</a:t>
              </a:r>
              <a:r>
                <a:rPr lang="en-GB" dirty="0"/>
                <a:t>-on ___ </a:t>
              </a:r>
              <a:r>
                <a:rPr lang="en-GB" dirty="0" err="1"/>
                <a:t>en</a:t>
              </a:r>
              <a:r>
                <a:rPr lang="en-GB" dirty="0"/>
                <a:t> </a:t>
              </a:r>
              <a:r>
                <a:rPr lang="en-GB" dirty="0" err="1"/>
                <a:t>français</a:t>
              </a:r>
              <a:r>
                <a:rPr lang="en-GB" dirty="0"/>
                <a:t>?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1947859" y="4920605"/>
            <a:ext cx="17060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3399FF"/>
                </a:solidFill>
                <a:latin typeface="+mj-lt"/>
              </a:rPr>
              <a:t>du </a:t>
            </a:r>
            <a:r>
              <a:rPr lang="en-GB" sz="2000" b="1" dirty="0" err="1">
                <a:solidFill>
                  <a:srgbClr val="3399FF"/>
                </a:solidFill>
                <a:latin typeface="+mj-lt"/>
              </a:rPr>
              <a:t>gâteau</a:t>
            </a:r>
            <a:endParaRPr lang="en-GB" sz="2000" b="1" dirty="0">
              <a:solidFill>
                <a:srgbClr val="3399FF"/>
              </a:solidFill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733"/>
          <a:stretch/>
        </p:blipFill>
        <p:spPr>
          <a:xfrm>
            <a:off x="6298599" y="3822524"/>
            <a:ext cx="1935208" cy="22438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624" y="2864167"/>
            <a:ext cx="2436575" cy="1696285"/>
          </a:xfrm>
          <a:prstGeom prst="rect">
            <a:avLst/>
          </a:prstGeom>
        </p:spPr>
      </p:pic>
      <p:pic>
        <p:nvPicPr>
          <p:cNvPr id="12" name="Picture 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829939" y="180973"/>
            <a:ext cx="609600" cy="609600"/>
          </a:xfrm>
          <a:prstGeom prst="rect">
            <a:avLst/>
          </a:prstGeom>
        </p:spPr>
      </p:pic>
      <p:pic>
        <p:nvPicPr>
          <p:cNvPr id="16" name="Pla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477" y="5387307"/>
            <a:ext cx="321174" cy="321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2048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166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/>
              <a:t>Qu’est-ce</a:t>
            </a:r>
            <a:r>
              <a:rPr lang="en-GB" dirty="0"/>
              <a:t> </a:t>
            </a:r>
            <a:r>
              <a:rPr lang="en-GB" dirty="0" err="1"/>
              <a:t>qu’il</a:t>
            </a:r>
            <a:r>
              <a:rPr lang="en-GB" dirty="0"/>
              <a:t> mange ?</a:t>
            </a:r>
            <a:br>
              <a:rPr lang="en-GB" dirty="0"/>
            </a:br>
            <a:r>
              <a:rPr lang="en-GB" sz="3100" dirty="0"/>
              <a:t>(What did he eat?)</a:t>
            </a:r>
            <a:endParaRPr lang="en-GB" dirty="0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5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3318933" y="2915501"/>
            <a:ext cx="5069417" cy="2197514"/>
          </a:xfrm>
          <a:prstGeom prst="rect">
            <a:avLst/>
          </a:prstGeom>
          <a:solidFill>
            <a:srgbClr val="9FE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755649" y="1970617"/>
            <a:ext cx="4087283" cy="4087283"/>
          </a:xfrm>
          <a:prstGeom prst="ellipse">
            <a:avLst/>
          </a:prstGeom>
          <a:solidFill>
            <a:srgbClr val="FFF3B8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5001573" y="2587505"/>
            <a:ext cx="2105989" cy="1634067"/>
            <a:chOff x="5012267" y="2611966"/>
            <a:chExt cx="2105989" cy="1634067"/>
          </a:xfrm>
        </p:grpSpPr>
        <p:sp>
          <p:nvSpPr>
            <p:cNvPr id="10" name="Oval Callout 9"/>
            <p:cNvSpPr/>
            <p:nvPr/>
          </p:nvSpPr>
          <p:spPr>
            <a:xfrm>
              <a:off x="5012267" y="2611966"/>
              <a:ext cx="2105989" cy="1634067"/>
            </a:xfrm>
            <a:prstGeom prst="wedgeEllipseCallout">
              <a:avLst>
                <a:gd name="adj1" fmla="val 59171"/>
                <a:gd name="adj2" fmla="val 49547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188761" y="3090440"/>
              <a:ext cx="180362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Comment </a:t>
              </a:r>
              <a:r>
                <a:rPr lang="en-GB" dirty="0" err="1"/>
                <a:t>dit</a:t>
              </a:r>
              <a:r>
                <a:rPr lang="en-GB" dirty="0"/>
                <a:t>-on ___ </a:t>
              </a:r>
              <a:r>
                <a:rPr lang="en-GB" dirty="0" err="1"/>
                <a:t>en</a:t>
              </a:r>
              <a:r>
                <a:rPr lang="en-GB" dirty="0"/>
                <a:t> </a:t>
              </a:r>
              <a:r>
                <a:rPr lang="en-GB" dirty="0" err="1"/>
                <a:t>français</a:t>
              </a:r>
              <a:r>
                <a:rPr lang="en-GB" dirty="0"/>
                <a:t>?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1563419" y="4912960"/>
            <a:ext cx="24717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3399FF"/>
                </a:solidFill>
                <a:latin typeface="+mj-lt"/>
              </a:rPr>
              <a:t>un cornet de glace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733"/>
          <a:stretch/>
        </p:blipFill>
        <p:spPr>
          <a:xfrm>
            <a:off x="6298599" y="3822524"/>
            <a:ext cx="1935208" cy="22438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163" y="2510949"/>
            <a:ext cx="1018251" cy="2240615"/>
          </a:xfrm>
          <a:prstGeom prst="rect">
            <a:avLst/>
          </a:prstGeom>
        </p:spPr>
      </p:pic>
      <p:pic>
        <p:nvPicPr>
          <p:cNvPr id="12" name="Picture 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766439" y="307200"/>
            <a:ext cx="609600" cy="609600"/>
          </a:xfrm>
          <a:prstGeom prst="rect">
            <a:avLst/>
          </a:prstGeom>
        </p:spPr>
      </p:pic>
      <p:pic>
        <p:nvPicPr>
          <p:cNvPr id="16" name="Pla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477" y="5387307"/>
            <a:ext cx="321174" cy="321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5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422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>
                <a:solidFill>
                  <a:schemeClr val="tx1"/>
                </a:solidFill>
              </a:rPr>
              <a:t>Qu’est-ce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qu’il</a:t>
            </a:r>
            <a:r>
              <a:rPr lang="en-GB" dirty="0">
                <a:solidFill>
                  <a:schemeClr val="tx1"/>
                </a:solidFill>
              </a:rPr>
              <a:t> mange ?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sz="3100" dirty="0">
                <a:solidFill>
                  <a:schemeClr val="tx1"/>
                </a:solidFill>
              </a:rPr>
              <a:t>(What did he eat?)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5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3318933" y="2915501"/>
            <a:ext cx="5069417" cy="2197514"/>
          </a:xfrm>
          <a:prstGeom prst="rect">
            <a:avLst/>
          </a:prstGeom>
          <a:solidFill>
            <a:srgbClr val="9FE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755649" y="1970617"/>
            <a:ext cx="4087283" cy="4087283"/>
          </a:xfrm>
          <a:prstGeom prst="ellipse">
            <a:avLst/>
          </a:prstGeom>
          <a:solidFill>
            <a:srgbClr val="FFF3B8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5001573" y="2587505"/>
            <a:ext cx="2105989" cy="1634067"/>
            <a:chOff x="5012267" y="2611966"/>
            <a:chExt cx="2105989" cy="1634067"/>
          </a:xfrm>
        </p:grpSpPr>
        <p:sp>
          <p:nvSpPr>
            <p:cNvPr id="10" name="Oval Callout 9"/>
            <p:cNvSpPr/>
            <p:nvPr/>
          </p:nvSpPr>
          <p:spPr>
            <a:xfrm>
              <a:off x="5012267" y="2611966"/>
              <a:ext cx="2105989" cy="1634067"/>
            </a:xfrm>
            <a:prstGeom prst="wedgeEllipseCallout">
              <a:avLst>
                <a:gd name="adj1" fmla="val 59171"/>
                <a:gd name="adj2" fmla="val 49547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188761" y="3090440"/>
              <a:ext cx="180362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Comment </a:t>
              </a:r>
              <a:r>
                <a:rPr lang="en-GB" dirty="0" err="1"/>
                <a:t>dit</a:t>
              </a:r>
              <a:r>
                <a:rPr lang="en-GB" dirty="0"/>
                <a:t>-on ___ </a:t>
              </a:r>
              <a:r>
                <a:rPr lang="en-GB" dirty="0" err="1"/>
                <a:t>en</a:t>
              </a:r>
              <a:r>
                <a:rPr lang="en-GB" dirty="0"/>
                <a:t> </a:t>
              </a:r>
              <a:r>
                <a:rPr lang="en-GB" dirty="0" err="1"/>
                <a:t>français</a:t>
              </a:r>
              <a:r>
                <a:rPr lang="en-GB" dirty="0"/>
                <a:t>?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1563419" y="4912960"/>
            <a:ext cx="24717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3399FF"/>
                </a:solidFill>
                <a:latin typeface="+mj-lt"/>
              </a:rPr>
              <a:t>un cornichon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733"/>
          <a:stretch/>
        </p:blipFill>
        <p:spPr>
          <a:xfrm>
            <a:off x="6298599" y="3822524"/>
            <a:ext cx="1935208" cy="224384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2" y="3389144"/>
            <a:ext cx="2912533" cy="974505"/>
          </a:xfrm>
          <a:prstGeom prst="rect">
            <a:avLst/>
          </a:prstGeom>
        </p:spPr>
      </p:pic>
      <p:pic>
        <p:nvPicPr>
          <p:cNvPr id="8" name="Picture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758825" y="180973"/>
            <a:ext cx="609600" cy="609600"/>
          </a:xfrm>
          <a:prstGeom prst="rect">
            <a:avLst/>
          </a:prstGeom>
        </p:spPr>
      </p:pic>
      <p:pic>
        <p:nvPicPr>
          <p:cNvPr id="18" name="Pla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477" y="5387307"/>
            <a:ext cx="321174" cy="321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5821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12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>
                <a:solidFill>
                  <a:schemeClr val="tx1"/>
                </a:solidFill>
              </a:rPr>
              <a:t>Qu’est-ce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qu’il</a:t>
            </a:r>
            <a:r>
              <a:rPr lang="en-GB" dirty="0">
                <a:solidFill>
                  <a:schemeClr val="tx1"/>
                </a:solidFill>
              </a:rPr>
              <a:t> mange ?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sz="3100" dirty="0">
                <a:solidFill>
                  <a:schemeClr val="tx1"/>
                </a:solidFill>
              </a:rPr>
              <a:t>(What did he eat?)</a:t>
            </a:r>
            <a:endParaRPr lang="en-GB" dirty="0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5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3318933" y="2915501"/>
            <a:ext cx="5069417" cy="2197514"/>
          </a:xfrm>
          <a:prstGeom prst="rect">
            <a:avLst/>
          </a:prstGeom>
          <a:solidFill>
            <a:srgbClr val="9FE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755649" y="1970617"/>
            <a:ext cx="4087283" cy="4087283"/>
          </a:xfrm>
          <a:prstGeom prst="ellipse">
            <a:avLst/>
          </a:prstGeom>
          <a:solidFill>
            <a:srgbClr val="FFF3B8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5001573" y="2587505"/>
            <a:ext cx="2105989" cy="1634067"/>
            <a:chOff x="5012267" y="2611966"/>
            <a:chExt cx="2105989" cy="1634067"/>
          </a:xfrm>
        </p:grpSpPr>
        <p:sp>
          <p:nvSpPr>
            <p:cNvPr id="10" name="Oval Callout 9"/>
            <p:cNvSpPr/>
            <p:nvPr/>
          </p:nvSpPr>
          <p:spPr>
            <a:xfrm>
              <a:off x="5012267" y="2611966"/>
              <a:ext cx="2105989" cy="1634067"/>
            </a:xfrm>
            <a:prstGeom prst="wedgeEllipseCallout">
              <a:avLst>
                <a:gd name="adj1" fmla="val 59171"/>
                <a:gd name="adj2" fmla="val 49547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188761" y="3090440"/>
              <a:ext cx="180362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Comment </a:t>
              </a:r>
              <a:r>
                <a:rPr lang="en-GB" dirty="0" err="1"/>
                <a:t>dit</a:t>
              </a:r>
              <a:r>
                <a:rPr lang="en-GB" dirty="0"/>
                <a:t>-on ___ </a:t>
              </a:r>
              <a:r>
                <a:rPr lang="en-GB" dirty="0" err="1"/>
                <a:t>en</a:t>
              </a:r>
              <a:r>
                <a:rPr lang="en-GB" dirty="0"/>
                <a:t> </a:t>
              </a:r>
              <a:r>
                <a:rPr lang="en-GB" dirty="0" err="1"/>
                <a:t>français</a:t>
              </a:r>
              <a:r>
                <a:rPr lang="en-GB" dirty="0"/>
                <a:t>?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1234672" y="4813425"/>
            <a:ext cx="31292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3399FF"/>
                </a:solidFill>
                <a:latin typeface="+mj-lt"/>
              </a:rPr>
              <a:t>un </a:t>
            </a:r>
            <a:r>
              <a:rPr lang="en-GB" sz="2000" b="1" dirty="0" err="1">
                <a:solidFill>
                  <a:srgbClr val="3399FF"/>
                </a:solidFill>
                <a:latin typeface="+mj-lt"/>
              </a:rPr>
              <a:t>morceau</a:t>
            </a:r>
            <a:r>
              <a:rPr lang="en-GB" sz="2000" b="1" dirty="0">
                <a:solidFill>
                  <a:srgbClr val="3399FF"/>
                </a:solidFill>
                <a:latin typeface="+mj-lt"/>
              </a:rPr>
              <a:t> de </a:t>
            </a:r>
            <a:r>
              <a:rPr lang="en-GB" sz="2000" b="1" dirty="0" err="1">
                <a:solidFill>
                  <a:srgbClr val="3399FF"/>
                </a:solidFill>
                <a:latin typeface="+mj-lt"/>
              </a:rPr>
              <a:t>fromage</a:t>
            </a:r>
            <a:endParaRPr lang="en-GB" sz="2000" b="1" dirty="0">
              <a:solidFill>
                <a:srgbClr val="3399FF"/>
              </a:solidFill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733"/>
          <a:stretch/>
        </p:blipFill>
        <p:spPr>
          <a:xfrm>
            <a:off x="6298599" y="3822524"/>
            <a:ext cx="1935208" cy="22438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122" y="2944958"/>
            <a:ext cx="1932329" cy="1424213"/>
          </a:xfrm>
          <a:prstGeom prst="rect">
            <a:avLst/>
          </a:prstGeom>
        </p:spPr>
      </p:pic>
      <p:pic>
        <p:nvPicPr>
          <p:cNvPr id="12" name="Picture 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733425" y="307200"/>
            <a:ext cx="609600" cy="609600"/>
          </a:xfrm>
          <a:prstGeom prst="rect">
            <a:avLst/>
          </a:prstGeom>
        </p:spPr>
      </p:pic>
      <p:pic>
        <p:nvPicPr>
          <p:cNvPr id="16" name="Pla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477" y="5387307"/>
            <a:ext cx="321174" cy="321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9277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413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>
                <a:solidFill>
                  <a:schemeClr val="tx1"/>
                </a:solidFill>
              </a:rPr>
              <a:t>Qu’est-ce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qu’il</a:t>
            </a:r>
            <a:r>
              <a:rPr lang="en-GB" dirty="0">
                <a:solidFill>
                  <a:schemeClr val="tx1"/>
                </a:solidFill>
              </a:rPr>
              <a:t> mange ?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sz="3100" dirty="0">
                <a:solidFill>
                  <a:schemeClr val="tx1"/>
                </a:solidFill>
              </a:rPr>
              <a:t>(What did he eat?)</a:t>
            </a:r>
            <a:endParaRPr lang="en-GB" dirty="0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5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3318933" y="2915501"/>
            <a:ext cx="5069417" cy="2197514"/>
          </a:xfrm>
          <a:prstGeom prst="rect">
            <a:avLst/>
          </a:prstGeom>
          <a:solidFill>
            <a:srgbClr val="9FE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755649" y="1970617"/>
            <a:ext cx="4087283" cy="4087283"/>
          </a:xfrm>
          <a:prstGeom prst="ellipse">
            <a:avLst/>
          </a:prstGeom>
          <a:solidFill>
            <a:srgbClr val="FFF3B8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5001573" y="2587505"/>
            <a:ext cx="2105989" cy="1634067"/>
            <a:chOff x="5012267" y="2611966"/>
            <a:chExt cx="2105989" cy="1634067"/>
          </a:xfrm>
        </p:grpSpPr>
        <p:sp>
          <p:nvSpPr>
            <p:cNvPr id="10" name="Oval Callout 9"/>
            <p:cNvSpPr/>
            <p:nvPr/>
          </p:nvSpPr>
          <p:spPr>
            <a:xfrm>
              <a:off x="5012267" y="2611966"/>
              <a:ext cx="2105989" cy="1634067"/>
            </a:xfrm>
            <a:prstGeom prst="wedgeEllipseCallout">
              <a:avLst>
                <a:gd name="adj1" fmla="val 59171"/>
                <a:gd name="adj2" fmla="val 49547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188761" y="3090440"/>
              <a:ext cx="180362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Comment </a:t>
              </a:r>
              <a:r>
                <a:rPr lang="en-GB" dirty="0" err="1"/>
                <a:t>dit</a:t>
              </a:r>
              <a:r>
                <a:rPr lang="en-GB" dirty="0"/>
                <a:t>-on ___ </a:t>
              </a:r>
              <a:r>
                <a:rPr lang="en-GB" dirty="0" err="1"/>
                <a:t>en</a:t>
              </a:r>
              <a:r>
                <a:rPr lang="en-GB" dirty="0"/>
                <a:t> </a:t>
              </a:r>
              <a:r>
                <a:rPr lang="en-GB" dirty="0" err="1"/>
                <a:t>français</a:t>
              </a:r>
              <a:r>
                <a:rPr lang="en-GB" dirty="0"/>
                <a:t>?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1234674" y="4887533"/>
            <a:ext cx="31292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3399FF"/>
                </a:solidFill>
                <a:latin typeface="+mj-lt"/>
              </a:rPr>
              <a:t>du </a:t>
            </a:r>
            <a:r>
              <a:rPr lang="en-GB" sz="2000" b="1" dirty="0" err="1">
                <a:solidFill>
                  <a:srgbClr val="3399FF"/>
                </a:solidFill>
                <a:latin typeface="+mj-lt"/>
              </a:rPr>
              <a:t>saucisson</a:t>
            </a:r>
            <a:endParaRPr lang="en-GB" sz="2000" b="1" dirty="0">
              <a:solidFill>
                <a:srgbClr val="3399FF"/>
              </a:solidFill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733"/>
          <a:stretch/>
        </p:blipFill>
        <p:spPr>
          <a:xfrm>
            <a:off x="6298599" y="3822524"/>
            <a:ext cx="1935208" cy="22438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3785" y="2837427"/>
            <a:ext cx="2531004" cy="1749766"/>
          </a:xfrm>
          <a:prstGeom prst="rect">
            <a:avLst/>
          </a:prstGeom>
        </p:spPr>
      </p:pic>
      <p:pic>
        <p:nvPicPr>
          <p:cNvPr id="12" name="Picture 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817633" y="180973"/>
            <a:ext cx="609600" cy="609600"/>
          </a:xfrm>
          <a:prstGeom prst="rect">
            <a:avLst/>
          </a:prstGeom>
        </p:spPr>
      </p:pic>
      <p:pic>
        <p:nvPicPr>
          <p:cNvPr id="16" name="Pla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477" y="5387307"/>
            <a:ext cx="321174" cy="321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4127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67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>
                <a:solidFill>
                  <a:schemeClr val="tx1"/>
                </a:solidFill>
              </a:rPr>
              <a:t>Qu’est-ce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qu’il</a:t>
            </a:r>
            <a:r>
              <a:rPr lang="en-GB" dirty="0">
                <a:solidFill>
                  <a:schemeClr val="tx1"/>
                </a:solidFill>
              </a:rPr>
              <a:t> mange ?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sz="3100" dirty="0">
                <a:solidFill>
                  <a:schemeClr val="tx1"/>
                </a:solidFill>
              </a:rPr>
              <a:t>(What did he eat?)</a:t>
            </a:r>
            <a:endParaRPr lang="en-GB" dirty="0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5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3318933" y="2915501"/>
            <a:ext cx="5069417" cy="2197514"/>
          </a:xfrm>
          <a:prstGeom prst="rect">
            <a:avLst/>
          </a:prstGeom>
          <a:solidFill>
            <a:srgbClr val="9FE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755649" y="1970617"/>
            <a:ext cx="4087283" cy="4087283"/>
          </a:xfrm>
          <a:prstGeom prst="ellipse">
            <a:avLst/>
          </a:prstGeom>
          <a:solidFill>
            <a:srgbClr val="FFF3B8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5012267" y="2611966"/>
            <a:ext cx="2105989" cy="1634067"/>
            <a:chOff x="5012267" y="2611966"/>
            <a:chExt cx="2105989" cy="1634067"/>
          </a:xfrm>
        </p:grpSpPr>
        <p:sp>
          <p:nvSpPr>
            <p:cNvPr id="10" name="Oval Callout 9"/>
            <p:cNvSpPr/>
            <p:nvPr/>
          </p:nvSpPr>
          <p:spPr>
            <a:xfrm>
              <a:off x="5012267" y="2611966"/>
              <a:ext cx="2105989" cy="1634067"/>
            </a:xfrm>
            <a:prstGeom prst="wedgeEllipseCallout">
              <a:avLst>
                <a:gd name="adj1" fmla="val 47110"/>
                <a:gd name="adj2" fmla="val 50583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188761" y="3090440"/>
              <a:ext cx="180362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Comment </a:t>
              </a:r>
              <a:r>
                <a:rPr lang="en-GB" dirty="0" err="1"/>
                <a:t>dit</a:t>
              </a:r>
              <a:r>
                <a:rPr lang="en-GB" dirty="0"/>
                <a:t>-on ___ </a:t>
              </a:r>
              <a:r>
                <a:rPr lang="en-GB" dirty="0" err="1"/>
                <a:t>en</a:t>
              </a:r>
              <a:r>
                <a:rPr lang="en-GB" dirty="0"/>
                <a:t> </a:t>
              </a:r>
              <a:r>
                <a:rPr lang="en-GB" dirty="0" err="1"/>
                <a:t>français</a:t>
              </a:r>
              <a:r>
                <a:rPr lang="en-GB" dirty="0"/>
                <a:t>?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1727315" y="4923143"/>
            <a:ext cx="21420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err="1">
                <a:solidFill>
                  <a:srgbClr val="DB5183"/>
                </a:solidFill>
                <a:latin typeface="+mj-lt"/>
              </a:rPr>
              <a:t>une</a:t>
            </a:r>
            <a:r>
              <a:rPr lang="en-GB" sz="2000" b="1" dirty="0">
                <a:solidFill>
                  <a:srgbClr val="DB5183"/>
                </a:solidFill>
                <a:latin typeface="+mj-lt"/>
              </a:rPr>
              <a:t> </a:t>
            </a:r>
            <a:r>
              <a:rPr lang="en-GB" sz="2000" b="1" dirty="0" err="1">
                <a:solidFill>
                  <a:srgbClr val="DB5183"/>
                </a:solidFill>
                <a:latin typeface="+mj-lt"/>
              </a:rPr>
              <a:t>sucette</a:t>
            </a:r>
            <a:endParaRPr lang="en-GB" sz="2000" b="1" dirty="0">
              <a:solidFill>
                <a:srgbClr val="DB5183"/>
              </a:solidFill>
              <a:latin typeface="+mj-lt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918"/>
          <a:stretch/>
        </p:blipFill>
        <p:spPr>
          <a:xfrm>
            <a:off x="6677356" y="3817603"/>
            <a:ext cx="1606789" cy="224029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929" y="2607346"/>
            <a:ext cx="972837" cy="2082801"/>
          </a:xfrm>
          <a:prstGeom prst="rect">
            <a:avLst/>
          </a:prstGeom>
        </p:spPr>
      </p:pic>
      <p:pic>
        <p:nvPicPr>
          <p:cNvPr id="16" name="Pla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477" y="5387307"/>
            <a:ext cx="321174" cy="321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889000" y="1809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277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855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1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>
                <a:solidFill>
                  <a:schemeClr val="tx1"/>
                </a:solidFill>
              </a:rPr>
              <a:t>Qu’est-ce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qu’il</a:t>
            </a:r>
            <a:r>
              <a:rPr lang="en-GB" dirty="0">
                <a:solidFill>
                  <a:schemeClr val="tx1"/>
                </a:solidFill>
              </a:rPr>
              <a:t> mange ?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sz="3100" dirty="0">
                <a:solidFill>
                  <a:schemeClr val="tx1"/>
                </a:solidFill>
              </a:rPr>
              <a:t>(What did he eat?)</a:t>
            </a:r>
            <a:endParaRPr lang="en-GB" dirty="0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5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3318933" y="2915501"/>
            <a:ext cx="5069417" cy="2197514"/>
          </a:xfrm>
          <a:prstGeom prst="rect">
            <a:avLst/>
          </a:prstGeom>
          <a:solidFill>
            <a:srgbClr val="9FE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755649" y="1970617"/>
            <a:ext cx="4087283" cy="4087283"/>
          </a:xfrm>
          <a:prstGeom prst="ellipse">
            <a:avLst/>
          </a:prstGeom>
          <a:solidFill>
            <a:srgbClr val="FFF3B8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5012267" y="2611966"/>
            <a:ext cx="2105989" cy="1634067"/>
            <a:chOff x="5012267" y="2611966"/>
            <a:chExt cx="2105989" cy="1634067"/>
          </a:xfrm>
        </p:grpSpPr>
        <p:sp>
          <p:nvSpPr>
            <p:cNvPr id="10" name="Oval Callout 9"/>
            <p:cNvSpPr/>
            <p:nvPr/>
          </p:nvSpPr>
          <p:spPr>
            <a:xfrm>
              <a:off x="5012267" y="2611966"/>
              <a:ext cx="2105989" cy="1634067"/>
            </a:xfrm>
            <a:prstGeom prst="wedgeEllipseCallout">
              <a:avLst>
                <a:gd name="adj1" fmla="val 47110"/>
                <a:gd name="adj2" fmla="val 50583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188761" y="3090440"/>
              <a:ext cx="180362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Comment </a:t>
              </a:r>
              <a:r>
                <a:rPr lang="en-GB" dirty="0" err="1"/>
                <a:t>dit</a:t>
              </a:r>
              <a:r>
                <a:rPr lang="en-GB" dirty="0"/>
                <a:t>-on ___ </a:t>
              </a:r>
              <a:r>
                <a:rPr lang="en-GB" dirty="0" err="1"/>
                <a:t>en</a:t>
              </a:r>
              <a:r>
                <a:rPr lang="en-GB" dirty="0"/>
                <a:t> </a:t>
              </a:r>
              <a:r>
                <a:rPr lang="en-GB" dirty="0" err="1"/>
                <a:t>français</a:t>
              </a:r>
              <a:r>
                <a:rPr lang="en-GB" dirty="0"/>
                <a:t>?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1357925" y="4912960"/>
            <a:ext cx="28827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DB5183"/>
                </a:solidFill>
                <a:latin typeface="+mj-lt"/>
              </a:rPr>
              <a:t>de la tarte aux </a:t>
            </a:r>
            <a:r>
              <a:rPr lang="en-GB" sz="2000" b="1" dirty="0" err="1">
                <a:solidFill>
                  <a:srgbClr val="DB5183"/>
                </a:solidFill>
                <a:latin typeface="+mj-lt"/>
              </a:rPr>
              <a:t>cerises</a:t>
            </a:r>
            <a:endParaRPr lang="en-GB" sz="2000" b="1" dirty="0">
              <a:solidFill>
                <a:srgbClr val="DB5183"/>
              </a:solidFill>
              <a:latin typeface="+mj-lt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918"/>
          <a:stretch/>
        </p:blipFill>
        <p:spPr>
          <a:xfrm>
            <a:off x="6677356" y="3817603"/>
            <a:ext cx="1606789" cy="224029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263" y="2915501"/>
            <a:ext cx="2750023" cy="1888445"/>
          </a:xfrm>
          <a:prstGeom prst="rect">
            <a:avLst/>
          </a:prstGeom>
        </p:spPr>
      </p:pic>
      <p:pic>
        <p:nvPicPr>
          <p:cNvPr id="8" name="Picture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847725" y="180973"/>
            <a:ext cx="609600" cy="609600"/>
          </a:xfrm>
          <a:prstGeom prst="rect">
            <a:avLst/>
          </a:prstGeom>
        </p:spPr>
      </p:pic>
      <p:pic>
        <p:nvPicPr>
          <p:cNvPr id="16" name="Pla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477" y="5387307"/>
            <a:ext cx="321174" cy="321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6672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518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>
                <a:solidFill>
                  <a:schemeClr val="tx1"/>
                </a:solidFill>
              </a:rPr>
              <a:t>Qu’est-ce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qu’il</a:t>
            </a:r>
            <a:r>
              <a:rPr lang="en-GB" dirty="0">
                <a:solidFill>
                  <a:schemeClr val="tx1"/>
                </a:solidFill>
              </a:rPr>
              <a:t> mange ?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sz="3100" dirty="0">
                <a:solidFill>
                  <a:schemeClr val="tx1"/>
                </a:solidFill>
              </a:rPr>
              <a:t>(What did he eat?)</a:t>
            </a:r>
            <a:endParaRPr lang="en-GB" dirty="0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5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3318933" y="2915501"/>
            <a:ext cx="5069417" cy="2197514"/>
          </a:xfrm>
          <a:prstGeom prst="rect">
            <a:avLst/>
          </a:prstGeom>
          <a:solidFill>
            <a:srgbClr val="9FE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755649" y="1970617"/>
            <a:ext cx="4087283" cy="4087283"/>
          </a:xfrm>
          <a:prstGeom prst="ellipse">
            <a:avLst/>
          </a:prstGeom>
          <a:solidFill>
            <a:srgbClr val="FFF3B8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5001573" y="2587505"/>
            <a:ext cx="2105989" cy="1634067"/>
            <a:chOff x="5012267" y="2611966"/>
            <a:chExt cx="2105989" cy="1634067"/>
          </a:xfrm>
        </p:grpSpPr>
        <p:sp>
          <p:nvSpPr>
            <p:cNvPr id="10" name="Oval Callout 9"/>
            <p:cNvSpPr/>
            <p:nvPr/>
          </p:nvSpPr>
          <p:spPr>
            <a:xfrm>
              <a:off x="5012267" y="2611966"/>
              <a:ext cx="2105989" cy="1634067"/>
            </a:xfrm>
            <a:prstGeom prst="wedgeEllipseCallout">
              <a:avLst>
                <a:gd name="adj1" fmla="val 59171"/>
                <a:gd name="adj2" fmla="val 49547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188761" y="3090440"/>
              <a:ext cx="180362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Comment </a:t>
              </a:r>
              <a:r>
                <a:rPr lang="en-GB" dirty="0" err="1"/>
                <a:t>dit</a:t>
              </a:r>
              <a:r>
                <a:rPr lang="en-GB" dirty="0"/>
                <a:t>-on ___ </a:t>
              </a:r>
              <a:r>
                <a:rPr lang="en-GB" dirty="0" err="1"/>
                <a:t>en</a:t>
              </a:r>
              <a:r>
                <a:rPr lang="en-GB" dirty="0"/>
                <a:t> </a:t>
              </a:r>
              <a:r>
                <a:rPr lang="en-GB" dirty="0" err="1"/>
                <a:t>français</a:t>
              </a:r>
              <a:r>
                <a:rPr lang="en-GB" dirty="0"/>
                <a:t>?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1234674" y="4887533"/>
            <a:ext cx="31292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err="1">
                <a:solidFill>
                  <a:srgbClr val="DB5183"/>
                </a:solidFill>
                <a:latin typeface="+mj-lt"/>
              </a:rPr>
              <a:t>une</a:t>
            </a:r>
            <a:r>
              <a:rPr lang="en-GB" sz="2000" b="1" dirty="0">
                <a:solidFill>
                  <a:srgbClr val="DB5183"/>
                </a:solidFill>
                <a:latin typeface="+mj-lt"/>
              </a:rPr>
              <a:t> </a:t>
            </a:r>
            <a:r>
              <a:rPr lang="en-GB" sz="2000" b="1" dirty="0" err="1">
                <a:solidFill>
                  <a:srgbClr val="DB5183"/>
                </a:solidFill>
                <a:latin typeface="+mj-lt"/>
              </a:rPr>
              <a:t>saucisse</a:t>
            </a:r>
            <a:endParaRPr lang="en-GB" sz="2000" b="1" dirty="0">
              <a:solidFill>
                <a:srgbClr val="DB5183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110" y="2915501"/>
            <a:ext cx="3041123" cy="170276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918"/>
          <a:stretch/>
        </p:blipFill>
        <p:spPr>
          <a:xfrm>
            <a:off x="6677356" y="3817603"/>
            <a:ext cx="1606789" cy="2240297"/>
          </a:xfrm>
          <a:prstGeom prst="rect">
            <a:avLst/>
          </a:prstGeom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882552" y="307200"/>
            <a:ext cx="609600" cy="609600"/>
          </a:xfrm>
          <a:prstGeom prst="rect">
            <a:avLst/>
          </a:prstGeom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477" y="5387307"/>
            <a:ext cx="321174" cy="321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0856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42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>
                <a:solidFill>
                  <a:schemeClr val="tx1"/>
                </a:solidFill>
              </a:rPr>
              <a:t>Qu’est-ce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qu’il</a:t>
            </a:r>
            <a:r>
              <a:rPr lang="en-GB" dirty="0">
                <a:solidFill>
                  <a:schemeClr val="tx1"/>
                </a:solidFill>
              </a:rPr>
              <a:t> mange ?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sz="3100" dirty="0">
                <a:solidFill>
                  <a:schemeClr val="tx1"/>
                </a:solidFill>
              </a:rPr>
              <a:t>(What did he eat?)</a:t>
            </a:r>
            <a:endParaRPr lang="en-GB" dirty="0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5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3318933" y="2915501"/>
            <a:ext cx="5069417" cy="2197514"/>
          </a:xfrm>
          <a:prstGeom prst="rect">
            <a:avLst/>
          </a:prstGeom>
          <a:solidFill>
            <a:srgbClr val="9FE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755649" y="1970617"/>
            <a:ext cx="4087283" cy="4087283"/>
          </a:xfrm>
          <a:prstGeom prst="ellipse">
            <a:avLst/>
          </a:prstGeom>
          <a:solidFill>
            <a:srgbClr val="FFF3B8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5012267" y="2611966"/>
            <a:ext cx="2105989" cy="1634067"/>
            <a:chOff x="5012267" y="2611966"/>
            <a:chExt cx="2105989" cy="1634067"/>
          </a:xfrm>
        </p:grpSpPr>
        <p:sp>
          <p:nvSpPr>
            <p:cNvPr id="10" name="Oval Callout 9"/>
            <p:cNvSpPr/>
            <p:nvPr/>
          </p:nvSpPr>
          <p:spPr>
            <a:xfrm>
              <a:off x="5012267" y="2611966"/>
              <a:ext cx="2105989" cy="1634067"/>
            </a:xfrm>
            <a:prstGeom prst="wedgeEllipseCallout">
              <a:avLst>
                <a:gd name="adj1" fmla="val 47110"/>
                <a:gd name="adj2" fmla="val 50583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188761" y="3090440"/>
              <a:ext cx="180362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Comment </a:t>
              </a:r>
              <a:r>
                <a:rPr lang="en-GB" dirty="0" err="1"/>
                <a:t>dit</a:t>
              </a:r>
              <a:r>
                <a:rPr lang="en-GB" dirty="0"/>
                <a:t>-on ___ </a:t>
              </a:r>
              <a:r>
                <a:rPr lang="en-GB" dirty="0" err="1"/>
                <a:t>en</a:t>
              </a:r>
              <a:r>
                <a:rPr lang="en-GB" dirty="0"/>
                <a:t> </a:t>
              </a:r>
              <a:r>
                <a:rPr lang="en-GB" dirty="0" err="1"/>
                <a:t>français</a:t>
              </a:r>
              <a:r>
                <a:rPr lang="en-GB" dirty="0"/>
                <a:t>?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1435271" y="4912960"/>
            <a:ext cx="2726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err="1">
                <a:solidFill>
                  <a:srgbClr val="DB5183"/>
                </a:solidFill>
                <a:latin typeface="+mj-lt"/>
              </a:rPr>
              <a:t>une</a:t>
            </a:r>
            <a:r>
              <a:rPr lang="en-GB" sz="2000" b="1" dirty="0">
                <a:solidFill>
                  <a:srgbClr val="DB5183"/>
                </a:solidFill>
                <a:latin typeface="+mj-lt"/>
              </a:rPr>
              <a:t> brioche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918"/>
          <a:stretch/>
        </p:blipFill>
        <p:spPr>
          <a:xfrm>
            <a:off x="6677356" y="3817603"/>
            <a:ext cx="1606789" cy="224029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271" y="2715446"/>
            <a:ext cx="1653929" cy="1792367"/>
          </a:xfrm>
          <a:prstGeom prst="rect">
            <a:avLst/>
          </a:prstGeom>
        </p:spPr>
      </p:pic>
      <p:pic>
        <p:nvPicPr>
          <p:cNvPr id="16" name="Pla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477" y="5387307"/>
            <a:ext cx="321174" cy="321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911225" y="307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969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31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5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>
                <a:solidFill>
                  <a:schemeClr val="tx1"/>
                </a:solidFill>
              </a:rPr>
              <a:t>Qu’est-ce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qu’il</a:t>
            </a:r>
            <a:r>
              <a:rPr lang="en-GB" dirty="0">
                <a:solidFill>
                  <a:schemeClr val="tx1"/>
                </a:solidFill>
              </a:rPr>
              <a:t> mange ?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sz="3100" dirty="0">
                <a:solidFill>
                  <a:schemeClr val="tx1"/>
                </a:solidFill>
              </a:rPr>
              <a:t>(What did he eat?)</a:t>
            </a:r>
            <a:endParaRPr lang="en-GB" dirty="0"/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5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3318933" y="2915501"/>
            <a:ext cx="5069417" cy="2197514"/>
          </a:xfrm>
          <a:prstGeom prst="rect">
            <a:avLst/>
          </a:prstGeom>
          <a:solidFill>
            <a:srgbClr val="9FE2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755649" y="1970617"/>
            <a:ext cx="4087283" cy="4087283"/>
          </a:xfrm>
          <a:prstGeom prst="ellipse">
            <a:avLst/>
          </a:prstGeom>
          <a:solidFill>
            <a:srgbClr val="FFF3B8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4" name="Group 13"/>
          <p:cNvGrpSpPr/>
          <p:nvPr/>
        </p:nvGrpSpPr>
        <p:grpSpPr>
          <a:xfrm>
            <a:off x="5012267" y="2611966"/>
            <a:ext cx="2105989" cy="1634067"/>
            <a:chOff x="5012267" y="2611966"/>
            <a:chExt cx="2105989" cy="1634067"/>
          </a:xfrm>
        </p:grpSpPr>
        <p:sp>
          <p:nvSpPr>
            <p:cNvPr id="10" name="Oval Callout 9"/>
            <p:cNvSpPr/>
            <p:nvPr/>
          </p:nvSpPr>
          <p:spPr>
            <a:xfrm>
              <a:off x="5012267" y="2611966"/>
              <a:ext cx="2105989" cy="1634067"/>
            </a:xfrm>
            <a:prstGeom prst="wedgeEllipseCallout">
              <a:avLst>
                <a:gd name="adj1" fmla="val 47110"/>
                <a:gd name="adj2" fmla="val 50583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188761" y="3090440"/>
              <a:ext cx="180362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Comment </a:t>
              </a:r>
              <a:r>
                <a:rPr lang="en-GB" dirty="0" err="1"/>
                <a:t>dit</a:t>
              </a:r>
              <a:r>
                <a:rPr lang="en-GB" dirty="0"/>
                <a:t>-on ___ </a:t>
              </a:r>
              <a:r>
                <a:rPr lang="en-GB" dirty="0" err="1"/>
                <a:t>en</a:t>
              </a:r>
              <a:r>
                <a:rPr lang="en-GB" dirty="0"/>
                <a:t> </a:t>
              </a:r>
              <a:r>
                <a:rPr lang="en-GB" dirty="0" err="1"/>
                <a:t>français</a:t>
              </a:r>
              <a:r>
                <a:rPr lang="en-GB" dirty="0"/>
                <a:t>?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1435271" y="4912960"/>
            <a:ext cx="2726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DB5183"/>
                </a:solidFill>
                <a:latin typeface="+mj-lt"/>
              </a:rPr>
              <a:t>de la </a:t>
            </a:r>
            <a:r>
              <a:rPr lang="en-GB" sz="2000" b="1" dirty="0" err="1">
                <a:solidFill>
                  <a:srgbClr val="DB5183"/>
                </a:solidFill>
                <a:latin typeface="+mj-lt"/>
              </a:rPr>
              <a:t>pastèque</a:t>
            </a:r>
            <a:endParaRPr lang="en-GB" sz="2000" b="1" dirty="0">
              <a:solidFill>
                <a:srgbClr val="DB5183"/>
              </a:solidFill>
              <a:latin typeface="+mj-lt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918"/>
          <a:stretch/>
        </p:blipFill>
        <p:spPr>
          <a:xfrm>
            <a:off x="6677356" y="3817603"/>
            <a:ext cx="1606789" cy="224029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482" y="2690046"/>
            <a:ext cx="2308219" cy="1954036"/>
          </a:xfrm>
          <a:prstGeom prst="rect">
            <a:avLst/>
          </a:prstGeom>
        </p:spPr>
      </p:pic>
      <p:pic>
        <p:nvPicPr>
          <p:cNvPr id="8" name="Picture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771525" y="180973"/>
            <a:ext cx="609600" cy="609600"/>
          </a:xfrm>
          <a:prstGeom prst="rect">
            <a:avLst/>
          </a:prstGeom>
        </p:spPr>
      </p:pic>
      <p:pic>
        <p:nvPicPr>
          <p:cNvPr id="16" name="Play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477" y="5387307"/>
            <a:ext cx="321174" cy="321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3075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500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400" dirty="0"/>
              <a:t>Cache-cache</a:t>
            </a:r>
            <a:br>
              <a:rPr lang="en-GB" i="1"/>
            </a:br>
            <a:r>
              <a:rPr lang="en-GB" sz="3400"/>
              <a:t>(Hide &amp; Seek</a:t>
            </a:r>
            <a:r>
              <a:rPr lang="en-GB" sz="3400" dirty="0"/>
              <a:t>)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55650" y="1994263"/>
            <a:ext cx="7632700" cy="406363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570"/>
          <a:stretch/>
        </p:blipFill>
        <p:spPr>
          <a:xfrm rot="254497">
            <a:off x="910533" y="2379942"/>
            <a:ext cx="1871720" cy="1308694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570"/>
          <a:stretch/>
        </p:blipFill>
        <p:spPr>
          <a:xfrm rot="21144991">
            <a:off x="1445937" y="2379942"/>
            <a:ext cx="1871719" cy="1308694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570"/>
          <a:stretch/>
        </p:blipFill>
        <p:spPr>
          <a:xfrm rot="253885">
            <a:off x="1981340" y="2379942"/>
            <a:ext cx="1871719" cy="1308694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570"/>
          <a:stretch/>
        </p:blipFill>
        <p:spPr>
          <a:xfrm rot="21108442">
            <a:off x="2516743" y="2379942"/>
            <a:ext cx="1871719" cy="1308694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345"/>
          <a:stretch/>
        </p:blipFill>
        <p:spPr>
          <a:xfrm rot="292380">
            <a:off x="3052146" y="2379942"/>
            <a:ext cx="1871719" cy="1314646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345"/>
          <a:stretch/>
        </p:blipFill>
        <p:spPr>
          <a:xfrm rot="21404108">
            <a:off x="3587550" y="2379877"/>
            <a:ext cx="1871718" cy="1314646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1174" y="2226193"/>
            <a:ext cx="2545269" cy="3599775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3" name="Group Work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600"/>
          <a:stretch/>
        </p:blipFill>
        <p:spPr>
          <a:xfrm rot="21055655">
            <a:off x="910533" y="4321148"/>
            <a:ext cx="1871720" cy="1307910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150"/>
          <a:stretch/>
        </p:blipFill>
        <p:spPr>
          <a:xfrm rot="334747">
            <a:off x="1385177" y="4304963"/>
            <a:ext cx="1871719" cy="1319813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925"/>
          <a:stretch/>
        </p:blipFill>
        <p:spPr>
          <a:xfrm rot="21250129">
            <a:off x="1859820" y="4296871"/>
            <a:ext cx="1871719" cy="1325764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701"/>
          <a:stretch/>
        </p:blipFill>
        <p:spPr>
          <a:xfrm rot="383431">
            <a:off x="2334462" y="4293895"/>
            <a:ext cx="1871719" cy="1331716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150"/>
          <a:stretch/>
        </p:blipFill>
        <p:spPr>
          <a:xfrm rot="21161056">
            <a:off x="2849609" y="4289605"/>
            <a:ext cx="1871719" cy="1319812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150"/>
          <a:stretch/>
        </p:blipFill>
        <p:spPr>
          <a:xfrm rot="279888">
            <a:off x="3664748" y="4321300"/>
            <a:ext cx="1871718" cy="1319812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553555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>
                <a:solidFill>
                  <a:schemeClr val="tx1"/>
                </a:solidFill>
              </a:rPr>
              <a:t>Qu’est-ce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>
                <a:solidFill>
                  <a:schemeClr val="tx1"/>
                </a:solidFill>
              </a:rPr>
              <a:t>qu’il</a:t>
            </a:r>
            <a:r>
              <a:rPr lang="en-GB" dirty="0">
                <a:solidFill>
                  <a:schemeClr val="tx1"/>
                </a:solidFill>
              </a:rPr>
              <a:t> mange ?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sz="3100" dirty="0">
                <a:solidFill>
                  <a:schemeClr val="tx1"/>
                </a:solidFill>
              </a:rPr>
              <a:t>(What did he eat?)</a:t>
            </a:r>
            <a:endParaRPr lang="en-GB" dirty="0"/>
          </a:p>
        </p:txBody>
      </p:sp>
      <p:pic>
        <p:nvPicPr>
          <p:cNvPr id="6" name="Individual Wor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55650" y="1994263"/>
            <a:ext cx="7632700" cy="406363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669" y="2190648"/>
            <a:ext cx="2607732" cy="3688678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1103" y="2190648"/>
            <a:ext cx="2607732" cy="3688678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8537" y="2190648"/>
            <a:ext cx="2607732" cy="3688678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971" y="2190648"/>
            <a:ext cx="2607732" cy="3688678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403" y="2190648"/>
            <a:ext cx="2607732" cy="3688678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2938890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pPr lvl="0"/>
            <a:r>
              <a:rPr lang="en-GB" dirty="0"/>
              <a:t>I can follow a familiar story in French.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dirty="0"/>
              <a:t>I can understand and join in with a story.</a:t>
            </a:r>
          </a:p>
          <a:p>
            <a:pPr lvl="0"/>
            <a:r>
              <a:rPr lang="en-GB" dirty="0"/>
              <a:t>I can recognise and repeat key vocabulary in a story.</a:t>
            </a:r>
          </a:p>
        </p:txBody>
      </p:sp>
    </p:spTree>
    <p:extLst>
      <p:ext uri="{BB962C8B-B14F-4D97-AF65-F5344CB8AC3E}">
        <p14:creationId xmlns:p14="http://schemas.microsoft.com/office/powerpoint/2010/main" val="206324105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9886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1410</TotalTime>
  <Words>665</Words>
  <Application>Microsoft Office PowerPoint</Application>
  <PresentationFormat>On-screen Show (4:3)</PresentationFormat>
  <Paragraphs>158</Paragraphs>
  <Slides>60</Slides>
  <Notes>0</Notes>
  <HiddenSlides>0</HiddenSlides>
  <MMClips>53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8" baseType="lpstr">
      <vt:lpstr>Twinkl</vt:lpstr>
      <vt:lpstr>Tuffy-TTF</vt:lpstr>
      <vt:lpstr>Calibri</vt:lpstr>
      <vt:lpstr>Sassoon Infant Md</vt:lpstr>
      <vt:lpstr>Arial</vt:lpstr>
      <vt:lpstr>Sassoon Infant Rg</vt:lpstr>
      <vt:lpstr>BPreplay</vt:lpstr>
      <vt:lpstr>Office Theme</vt:lpstr>
      <vt:lpstr>French</vt:lpstr>
      <vt:lpstr> Le chien très gourmand (The Very Greedy Dog)</vt:lpstr>
      <vt:lpstr>PowerPoint Presentation</vt:lpstr>
      <vt:lpstr>Le chien très gourmand</vt:lpstr>
      <vt:lpstr>Le chien très gourmand</vt:lpstr>
      <vt:lpstr>Le chien très gourmand</vt:lpstr>
      <vt:lpstr>Le chien très gourmand</vt:lpstr>
      <vt:lpstr>Le chien très gourmand</vt:lpstr>
      <vt:lpstr>Le chien très gourmand</vt:lpstr>
      <vt:lpstr>Le chien très gourmand</vt:lpstr>
      <vt:lpstr>Le chien très gourmand</vt:lpstr>
      <vt:lpstr>Le chien très gourmand</vt:lpstr>
      <vt:lpstr>Le chien très gourmand</vt:lpstr>
      <vt:lpstr>Le chien très gourmand</vt:lpstr>
      <vt:lpstr>Le chien très gourmand</vt:lpstr>
      <vt:lpstr>Le chien très gourmand</vt:lpstr>
      <vt:lpstr>Le chien très gourmand</vt:lpstr>
      <vt:lpstr>Le chien très gourmand</vt:lpstr>
      <vt:lpstr>Le chien très gourmand</vt:lpstr>
      <vt:lpstr>Le chien très gourmand</vt:lpstr>
      <vt:lpstr>Le chien très gourmand</vt:lpstr>
      <vt:lpstr>Le chien très gourmand</vt:lpstr>
      <vt:lpstr>Lisez avec moi! (Read with me)</vt:lpstr>
      <vt:lpstr>Lisez avec moi! (Read with me)</vt:lpstr>
      <vt:lpstr>Lisez avec moi! (Read with me)</vt:lpstr>
      <vt:lpstr>Lisez avec moi! (Read with me)</vt:lpstr>
      <vt:lpstr>Lisez avec moi! (Read with me)</vt:lpstr>
      <vt:lpstr>Lisez avec moi! (Read with me)</vt:lpstr>
      <vt:lpstr>Lisez avec moi! (Read with me)</vt:lpstr>
      <vt:lpstr>Lisez avec moi! (Read with me)</vt:lpstr>
      <vt:lpstr>Lisez avec moi! (Read with me)</vt:lpstr>
      <vt:lpstr>Lisez avec moi! (Read with me)</vt:lpstr>
      <vt:lpstr>Lisez avec moi! (Read with me)</vt:lpstr>
      <vt:lpstr>Lisez avec moi! (Read with me)</vt:lpstr>
      <vt:lpstr>Lisez avec moi! (Read with me)</vt:lpstr>
      <vt:lpstr>Lisez avec moi! (Read with me)</vt:lpstr>
      <vt:lpstr>Lisez avec moi! (Read with me)</vt:lpstr>
      <vt:lpstr>Lisez avec moi! (Read with me)</vt:lpstr>
      <vt:lpstr>Lisez avec moi! (Read with me)</vt:lpstr>
      <vt:lpstr>Lisez avec moi! (Read with me)</vt:lpstr>
      <vt:lpstr>Le chien très gourmand</vt:lpstr>
      <vt:lpstr>Qu’est-ce qu’il mange ? (What did he eat?)</vt:lpstr>
      <vt:lpstr>Qu’est-ce qu’il mange ? (What did he eat?)</vt:lpstr>
      <vt:lpstr>Qu’est-ce qu’il mange ? (What did he eat?)</vt:lpstr>
      <vt:lpstr>Qu’est-ce qu’il mange ? (What did he eat?)</vt:lpstr>
      <vt:lpstr>Qu’est-ce qu’il mange ? (What did he eat?)</vt:lpstr>
      <vt:lpstr>Qu’est-ce qu’il mange ? (What did he eat?)</vt:lpstr>
      <vt:lpstr>Qu’est-ce qu’il mange ? (What did he eat?)</vt:lpstr>
      <vt:lpstr>Qu’est-ce qu’il mange ? (What did he eat?)</vt:lpstr>
      <vt:lpstr>Qu’est-ce qu’il mange ? (What did he eat?)</vt:lpstr>
      <vt:lpstr>Qu’est-ce qu’il mange ? (What did he eat?)</vt:lpstr>
      <vt:lpstr>Qu’est-ce qu’il mange ? (What did he eat?)</vt:lpstr>
      <vt:lpstr>Qu’est-ce qu’il mange ? (What did he eat?)</vt:lpstr>
      <vt:lpstr>Qu’est-ce qu’il mange ? (What did he eat?)</vt:lpstr>
      <vt:lpstr>Qu’est-ce qu’il mange ? (What did he eat?)</vt:lpstr>
      <vt:lpstr>Qu’est-ce qu’il mange ? (What did he eat?)</vt:lpstr>
      <vt:lpstr>Cache-cache (Hide &amp; Seek)</vt:lpstr>
      <vt:lpstr>Qu’est-ce qu’il mange ? (What did he eat?)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Laurel Wilkinson</cp:lastModifiedBy>
  <cp:revision>122</cp:revision>
  <dcterms:created xsi:type="dcterms:W3CDTF">2014-10-01T16:09:27Z</dcterms:created>
  <dcterms:modified xsi:type="dcterms:W3CDTF">2018-09-27T12:52:42Z</dcterms:modified>
</cp:coreProperties>
</file>