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400" r:id="rId2"/>
    <p:sldId id="368" r:id="rId3"/>
    <p:sldId id="401" r:id="rId4"/>
    <p:sldId id="402" r:id="rId5"/>
    <p:sldId id="403" r:id="rId6"/>
    <p:sldId id="404" r:id="rId7"/>
    <p:sldId id="405" r:id="rId8"/>
    <p:sldId id="407" r:id="rId9"/>
    <p:sldId id="409" r:id="rId10"/>
  </p:sldIdLst>
  <p:sldSz cx="12192000" cy="6858000"/>
  <p:notesSz cx="9928225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93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1" userDrawn="1">
          <p15:clr>
            <a:srgbClr val="A4A3A4"/>
          </p15:clr>
        </p15:guide>
        <p15:guide id="2" pos="312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6600"/>
    <a:srgbClr val="0000FF"/>
    <a:srgbClr val="CC6600"/>
    <a:srgbClr val="AE78D6"/>
    <a:srgbClr val="FF9933"/>
    <a:srgbClr val="FF964F"/>
    <a:srgbClr val="FF3399"/>
    <a:srgbClr val="FFFF66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70" autoAdjust="0"/>
    <p:restoredTop sz="90000" autoAdjust="0"/>
  </p:normalViewPr>
  <p:slideViewPr>
    <p:cSldViewPr snapToGrid="0">
      <p:cViewPr varScale="1">
        <p:scale>
          <a:sx n="62" d="100"/>
          <a:sy n="62" d="100"/>
        </p:scale>
        <p:origin x="78" y="150"/>
      </p:cViewPr>
      <p:guideLst>
        <p:guide orient="horz" pos="3793"/>
        <p:guide pos="3840"/>
      </p:guideLst>
    </p:cSldViewPr>
  </p:slideViewPr>
  <p:outlineViewPr>
    <p:cViewPr>
      <p:scale>
        <a:sx n="33" d="100"/>
        <a:sy n="33" d="100"/>
      </p:scale>
      <p:origin x="0" y="-5352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141"/>
        <p:guide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3697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C004C1-DCB1-442D-B9BC-0D2C190A0838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3697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D00E5B-A01A-4057-BEE9-B6F44902A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2465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3697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3900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823" y="3228896"/>
            <a:ext cx="794258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3697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6574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86635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53759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9974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26770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46510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50483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7544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2.m4a"/><Relationship Id="rId7" Type="http://schemas.openxmlformats.org/officeDocument/2006/relationships/image" Target="../media/image1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7.tiff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6.m4a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6.m4a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8.m4a"/><Relationship Id="rId7" Type="http://schemas.openxmlformats.org/officeDocument/2006/relationships/image" Target="../media/image8.tiff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8.m4a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7.xml"/><Relationship Id="rId3" Type="http://schemas.microsoft.com/office/2007/relationships/media" Target="../media/media11.m4a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audio" Target="../media/media12.m4a"/><Relationship Id="rId5" Type="http://schemas.microsoft.com/office/2007/relationships/media" Target="../media/media12.m4a"/><Relationship Id="rId4" Type="http://schemas.openxmlformats.org/officeDocument/2006/relationships/audio" Target="../media/media11.m4a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5465" y="716537"/>
            <a:ext cx="9851923" cy="1482827"/>
          </a:xfrm>
        </p:spPr>
        <p:txBody>
          <a:bodyPr>
            <a:noAutofit/>
          </a:bodyPr>
          <a:lstStyle/>
          <a:p>
            <a:pPr algn="l"/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sz="3600" b="1" dirty="0">
                <a:latin typeface="+mn-lt"/>
              </a:rPr>
              <a:t/>
            </a:r>
            <a:br>
              <a:rPr lang="en-GB" sz="3600" b="1" dirty="0">
                <a:latin typeface="+mn-lt"/>
              </a:rPr>
            </a:br>
            <a:r>
              <a:rPr lang="en-GB" b="1" dirty="0">
                <a:latin typeface="+mn-lt"/>
              </a:rPr>
              <a:t>Formal and Informal Language</a:t>
            </a:r>
            <a:r>
              <a:rPr lang="en-GB" dirty="0"/>
              <a:t/>
            </a:r>
            <a:br>
              <a:rPr lang="en-GB" dirty="0"/>
            </a:br>
            <a:endParaRPr lang="en-GB" sz="3200" dirty="0">
              <a:solidFill>
                <a:srgbClr val="7030A0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1A5654-5004-FB4E-AB75-A6258B53C1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14210" y="2322836"/>
            <a:ext cx="3557067" cy="2595698"/>
          </a:xfrm>
          <a:prstGeom prst="rect">
            <a:avLst/>
          </a:prstGeom>
        </p:spPr>
      </p:pic>
      <p:sp>
        <p:nvSpPr>
          <p:cNvPr id="6" name="Rectangle: Rounded Corners 11">
            <a:extLst>
              <a:ext uri="{FF2B5EF4-FFF2-40B4-BE49-F238E27FC236}">
                <a16:creationId xmlns:a16="http://schemas.microsoft.com/office/drawing/2014/main" id="{5A8B9609-2B9A-8F42-8137-A7C3D73BE88D}"/>
              </a:ext>
            </a:extLst>
          </p:cNvPr>
          <p:cNvSpPr/>
          <p:nvPr/>
        </p:nvSpPr>
        <p:spPr>
          <a:xfrm>
            <a:off x="1408352" y="2473529"/>
            <a:ext cx="4921824" cy="229431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is </a:t>
            </a:r>
            <a:r>
              <a:rPr lang="en-GB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formal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en-GB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informal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register and when do we use it?</a:t>
            </a:r>
          </a:p>
          <a:p>
            <a:pPr algn="ctr"/>
            <a:endParaRPr lang="en-GB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do contractions affect the register of our language?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837F743-7B59-0D40-97AC-1FE8D1BF08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592743" y="5365453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A2A3C2C-0077-4A42-A064-DBC8FF60130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250771" y="536545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113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160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99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EA1EE781-663A-4688-A320-2FF9D5A7ADEA}"/>
              </a:ext>
            </a:extLst>
          </p:cNvPr>
          <p:cNvSpPr txBox="1"/>
          <p:nvPr/>
        </p:nvSpPr>
        <p:spPr>
          <a:xfrm>
            <a:off x="785610" y="830492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Register </a:t>
            </a:r>
          </a:p>
          <a:p>
            <a:pPr algn="ctr"/>
            <a:r>
              <a:rPr lang="en-GB" sz="2800" b="1" dirty="0"/>
              <a:t>Register</a:t>
            </a:r>
            <a:r>
              <a:rPr lang="en-GB" sz="2800" dirty="0"/>
              <a:t> is created by the way that </a:t>
            </a:r>
            <a:r>
              <a:rPr lang="en-GB" sz="2800" i="1" dirty="0"/>
              <a:t>language</a:t>
            </a:r>
            <a:r>
              <a:rPr lang="en-GB" sz="2800" dirty="0"/>
              <a:t> and </a:t>
            </a:r>
            <a:r>
              <a:rPr lang="en-GB" sz="2800" i="1" dirty="0"/>
              <a:t>grammar</a:t>
            </a:r>
            <a:r>
              <a:rPr lang="en-GB" sz="2800" dirty="0"/>
              <a:t> are used.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27FE7E4-061B-4E7A-8CF3-D874BFB0B77D}"/>
              </a:ext>
            </a:extLst>
          </p:cNvPr>
          <p:cNvSpPr txBox="1"/>
          <p:nvPr/>
        </p:nvSpPr>
        <p:spPr>
          <a:xfrm>
            <a:off x="3219169" y="2459504"/>
            <a:ext cx="57064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rgbClr val="00B050"/>
                </a:solidFill>
                <a:latin typeface="+mj-lt"/>
              </a:rPr>
              <a:t>I just wish he’d lay off me.</a:t>
            </a:r>
          </a:p>
          <a:p>
            <a:pPr algn="ctr"/>
            <a:r>
              <a:rPr lang="en-GB" sz="2400" i="1" dirty="0">
                <a:solidFill>
                  <a:srgbClr val="7030A0"/>
                </a:solidFill>
                <a:latin typeface="+mj-lt"/>
              </a:rPr>
              <a:t>I wish he would not disturb me.</a:t>
            </a:r>
          </a:p>
          <a:p>
            <a:pPr algn="ctr"/>
            <a:endParaRPr lang="en-GB" sz="2400" i="1" dirty="0">
              <a:solidFill>
                <a:srgbClr val="7030A0"/>
              </a:solidFill>
              <a:latin typeface="+mj-lt"/>
            </a:endParaRPr>
          </a:p>
          <a:p>
            <a:pPr algn="ctr"/>
            <a:r>
              <a:rPr lang="en-GB" sz="2400" i="1" dirty="0">
                <a:solidFill>
                  <a:srgbClr val="7030A0"/>
                </a:solidFill>
                <a:latin typeface="+mj-lt"/>
              </a:rPr>
              <a:t>Please refrain from conversing with me.</a:t>
            </a:r>
          </a:p>
          <a:p>
            <a:pPr algn="ctr"/>
            <a:r>
              <a:rPr lang="en-GB" sz="2400" i="1" dirty="0">
                <a:solidFill>
                  <a:srgbClr val="00B050"/>
                </a:solidFill>
                <a:latin typeface="+mj-lt"/>
              </a:rPr>
              <a:t>Will you shut up!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6625382-49E5-4D9E-B686-39778481A2C8}"/>
              </a:ext>
            </a:extLst>
          </p:cNvPr>
          <p:cNvSpPr txBox="1"/>
          <p:nvPr/>
        </p:nvSpPr>
        <p:spPr>
          <a:xfrm>
            <a:off x="686325" y="4797534"/>
            <a:ext cx="10672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Register can be </a:t>
            </a:r>
            <a:r>
              <a:rPr lang="en-GB" sz="2800" dirty="0">
                <a:solidFill>
                  <a:srgbClr val="7030A0"/>
                </a:solidFill>
              </a:rPr>
              <a:t>formal</a:t>
            </a:r>
            <a:r>
              <a:rPr lang="en-GB" sz="2800" dirty="0"/>
              <a:t> or </a:t>
            </a:r>
            <a:r>
              <a:rPr lang="en-GB" sz="2800" dirty="0">
                <a:solidFill>
                  <a:srgbClr val="00B050"/>
                </a:solidFill>
              </a:rPr>
              <a:t>informal</a:t>
            </a:r>
            <a:r>
              <a:rPr lang="en-GB" sz="2800" dirty="0"/>
              <a:t>.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C3539FA-7B54-E944-AE22-F0EDD15CEE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82819" y="505914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40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01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4" grpId="0" uiExpand="1" build="p"/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DCCF867-53D6-45CF-A011-44D80882CF87}"/>
              </a:ext>
            </a:extLst>
          </p:cNvPr>
          <p:cNvSpPr/>
          <p:nvPr/>
        </p:nvSpPr>
        <p:spPr>
          <a:xfrm>
            <a:off x="4141676" y="563542"/>
            <a:ext cx="39301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Audience and Context</a:t>
            </a:r>
            <a:endParaRPr lang="en-GB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6E94431-9A80-4FA6-9E63-E9D37282944A}"/>
              </a:ext>
            </a:extLst>
          </p:cNvPr>
          <p:cNvSpPr txBox="1"/>
          <p:nvPr/>
        </p:nvSpPr>
        <p:spPr>
          <a:xfrm>
            <a:off x="819955" y="1148317"/>
            <a:ext cx="1057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</a:t>
            </a:r>
            <a:r>
              <a:rPr lang="en-GB" sz="2400" b="1" dirty="0"/>
              <a:t>register</a:t>
            </a:r>
            <a:r>
              <a:rPr lang="en-GB" sz="2400" dirty="0"/>
              <a:t> depends on </a:t>
            </a:r>
            <a:r>
              <a:rPr lang="en-GB" sz="2400" i="1" dirty="0"/>
              <a:t>situation</a:t>
            </a:r>
            <a:r>
              <a:rPr lang="en-GB" sz="2400" dirty="0"/>
              <a:t> and </a:t>
            </a:r>
            <a:r>
              <a:rPr lang="en-GB" sz="2400" i="1" dirty="0"/>
              <a:t>audience</a:t>
            </a:r>
            <a:r>
              <a:rPr lang="en-GB" sz="2400" dirty="0"/>
              <a:t>.</a:t>
            </a:r>
          </a:p>
          <a:p>
            <a:pPr algn="ctr"/>
            <a:r>
              <a:rPr lang="en-GB" sz="2400" dirty="0">
                <a:effectLst/>
              </a:rPr>
              <a:t>The same person will use </a:t>
            </a:r>
            <a:r>
              <a:rPr lang="en-GB" sz="2400" i="1" dirty="0">
                <a:effectLst/>
              </a:rPr>
              <a:t>different registers </a:t>
            </a:r>
            <a:r>
              <a:rPr lang="en-GB" sz="2400" dirty="0"/>
              <a:t>in </a:t>
            </a:r>
            <a:r>
              <a:rPr lang="en-GB" sz="2400" i="1" dirty="0"/>
              <a:t>different contexts</a:t>
            </a:r>
            <a:r>
              <a:rPr lang="en-GB" sz="2400" dirty="0">
                <a:effectLst/>
              </a:rPr>
              <a:t>.</a:t>
            </a:r>
            <a:endParaRPr lang="en-GB" sz="4400" dirty="0">
              <a:effectLst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A4F595F-1AF7-4FE4-BEB5-87F8F57F444C}"/>
              </a:ext>
            </a:extLst>
          </p:cNvPr>
          <p:cNvSpPr/>
          <p:nvPr/>
        </p:nvSpPr>
        <p:spPr>
          <a:xfrm>
            <a:off x="1401096" y="2177059"/>
            <a:ext cx="2050025" cy="781664"/>
          </a:xfrm>
          <a:prstGeom prst="roundRect">
            <a:avLst/>
          </a:prstGeom>
          <a:solidFill>
            <a:srgbClr val="BDD7EE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At </a:t>
            </a:r>
            <a:r>
              <a:rPr lang="en-GB" b="1" dirty="0"/>
              <a:t>home</a:t>
            </a:r>
            <a:r>
              <a:rPr lang="en-GB" dirty="0"/>
              <a:t> with </a:t>
            </a:r>
            <a:r>
              <a:rPr lang="en-GB" b="1" dirty="0"/>
              <a:t>family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9B82FF8-C030-44BA-92D7-1BDE192FCE2F}"/>
              </a:ext>
            </a:extLst>
          </p:cNvPr>
          <p:cNvSpPr/>
          <p:nvPr/>
        </p:nvSpPr>
        <p:spPr>
          <a:xfrm>
            <a:off x="5052223" y="2177059"/>
            <a:ext cx="2050025" cy="781664"/>
          </a:xfrm>
          <a:prstGeom prst="roundRect">
            <a:avLst/>
          </a:prstGeom>
          <a:solidFill>
            <a:srgbClr val="BDD7EE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In </a:t>
            </a:r>
            <a:r>
              <a:rPr lang="en-GB" b="1" dirty="0"/>
              <a:t>school</a:t>
            </a:r>
            <a:r>
              <a:rPr lang="en-GB" dirty="0"/>
              <a:t> with the </a:t>
            </a:r>
            <a:r>
              <a:rPr lang="en-GB" b="1" dirty="0"/>
              <a:t>headteacher 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1DB5A93-20C6-4CBC-A083-3D6737B70806}"/>
              </a:ext>
            </a:extLst>
          </p:cNvPr>
          <p:cNvSpPr/>
          <p:nvPr/>
        </p:nvSpPr>
        <p:spPr>
          <a:xfrm>
            <a:off x="8762350" y="2177059"/>
            <a:ext cx="2050025" cy="781664"/>
          </a:xfrm>
          <a:prstGeom prst="roundRect">
            <a:avLst/>
          </a:prstGeom>
          <a:solidFill>
            <a:srgbClr val="BDD7EE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In official </a:t>
            </a:r>
            <a:r>
              <a:rPr lang="en-GB" b="1" dirty="0"/>
              <a:t>writing</a:t>
            </a:r>
            <a:endParaRPr lang="en-GB" dirty="0"/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598E3F1E-519D-45A8-A548-6479DC13A86B}"/>
              </a:ext>
            </a:extLst>
          </p:cNvPr>
          <p:cNvSpPr/>
          <p:nvPr/>
        </p:nvSpPr>
        <p:spPr>
          <a:xfrm>
            <a:off x="1401095" y="3112726"/>
            <a:ext cx="2050025" cy="1107206"/>
          </a:xfrm>
          <a:prstGeom prst="wedgeRoundRectCallout">
            <a:avLst>
              <a:gd name="adj1" fmla="val -46726"/>
              <a:gd name="adj2" fmla="val 77754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i="1" dirty="0">
                <a:latin typeface="+mj-lt"/>
              </a:rPr>
              <a:t>You’re going to wear that, are you?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EEA45B42-1079-4A06-BBBE-A06CCC69E4F1}"/>
              </a:ext>
            </a:extLst>
          </p:cNvPr>
          <p:cNvSpPr/>
          <p:nvPr/>
        </p:nvSpPr>
        <p:spPr>
          <a:xfrm>
            <a:off x="5081723" y="3112726"/>
            <a:ext cx="2050025" cy="1107206"/>
          </a:xfrm>
          <a:prstGeom prst="wedgeRoundRectCallout">
            <a:avLst>
              <a:gd name="adj1" fmla="val -46726"/>
              <a:gd name="adj2" fmla="val 77754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i="1" dirty="0">
                <a:latin typeface="+mj-lt"/>
              </a:rPr>
              <a:t>When will we be going on the museum trip?</a:t>
            </a: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BC6CDF2D-0570-4CA3-8159-EBEE2204A13F}"/>
              </a:ext>
            </a:extLst>
          </p:cNvPr>
          <p:cNvSpPr/>
          <p:nvPr/>
        </p:nvSpPr>
        <p:spPr>
          <a:xfrm>
            <a:off x="8762350" y="3112726"/>
            <a:ext cx="2050026" cy="1107206"/>
          </a:xfrm>
          <a:prstGeom prst="wedgeRoundRectCallout">
            <a:avLst>
              <a:gd name="adj1" fmla="val -46726"/>
              <a:gd name="adj2" fmla="val 77754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i="1" dirty="0">
                <a:latin typeface="+mj-lt"/>
              </a:rPr>
              <a:t>I wish to register my interest…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590A6BF7-0F1E-41DC-A37C-8DAEDB82AB29}"/>
              </a:ext>
            </a:extLst>
          </p:cNvPr>
          <p:cNvSpPr/>
          <p:nvPr/>
        </p:nvSpPr>
        <p:spPr>
          <a:xfrm>
            <a:off x="1401094" y="4628919"/>
            <a:ext cx="2050025" cy="51826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/>
              <a:t>Informal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372FFB71-DC75-4325-B976-7608923F98F5}"/>
              </a:ext>
            </a:extLst>
          </p:cNvPr>
          <p:cNvSpPr/>
          <p:nvPr/>
        </p:nvSpPr>
        <p:spPr>
          <a:xfrm>
            <a:off x="5052223" y="4628919"/>
            <a:ext cx="2050025" cy="518268"/>
          </a:xfrm>
          <a:prstGeom prst="roundRect">
            <a:avLst/>
          </a:prstGeom>
          <a:solidFill>
            <a:srgbClr val="C6C7F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/>
              <a:t>More Formal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BB3C670-EBCA-4D63-9FCC-A0DA552AF952}"/>
              </a:ext>
            </a:extLst>
          </p:cNvPr>
          <p:cNvSpPr/>
          <p:nvPr/>
        </p:nvSpPr>
        <p:spPr>
          <a:xfrm>
            <a:off x="8762349" y="4628919"/>
            <a:ext cx="2050025" cy="518268"/>
          </a:xfrm>
          <a:prstGeom prst="roundRect">
            <a:avLst/>
          </a:prstGeom>
          <a:solidFill>
            <a:srgbClr val="BF9FFF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/>
              <a:t>Very Formal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5F8679E-B7BF-4E8C-9BA4-CE6EEBAD4D9A}"/>
              </a:ext>
            </a:extLst>
          </p:cNvPr>
          <p:cNvGrpSpPr/>
          <p:nvPr/>
        </p:nvGrpSpPr>
        <p:grpSpPr>
          <a:xfrm>
            <a:off x="1401094" y="5306534"/>
            <a:ext cx="2153015" cy="956743"/>
            <a:chOff x="1501086" y="5281261"/>
            <a:chExt cx="2153015" cy="956743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A4B214FB-905F-473E-A5BE-721B7BEF7EB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48136" y="5840229"/>
              <a:ext cx="405965" cy="397775"/>
            </a:xfrm>
            <a:prstGeom prst="rect">
              <a:avLst/>
            </a:prstGeom>
          </p:spPr>
        </p:pic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2ACEF9AC-452B-4143-B854-9AC84D6BF581}"/>
                </a:ext>
              </a:extLst>
            </p:cNvPr>
            <p:cNvGrpSpPr/>
            <p:nvPr/>
          </p:nvGrpSpPr>
          <p:grpSpPr>
            <a:xfrm>
              <a:off x="1501086" y="5281261"/>
              <a:ext cx="1850040" cy="901059"/>
              <a:chOff x="1501086" y="5281261"/>
              <a:chExt cx="1850040" cy="901059"/>
            </a:xfrm>
          </p:grpSpPr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778DC294-246A-47C8-A6F5-CA7F01AFCD3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501086" y="5281261"/>
                <a:ext cx="1850040" cy="901059"/>
              </a:xfrm>
              <a:prstGeom prst="rect">
                <a:avLst/>
              </a:prstGeom>
            </p:spPr>
          </p:pic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A9844C12-73A7-483E-89C3-50F523AE8C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609725" y="5291042"/>
                <a:ext cx="683098" cy="634572"/>
              </a:xfrm>
              <a:prstGeom prst="rect">
                <a:avLst/>
              </a:prstGeom>
            </p:spPr>
          </p:pic>
        </p:grp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6450353B-EA29-4D31-AA7F-D16B4942771A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5625696" y="5310445"/>
            <a:ext cx="903082" cy="92755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340D2DF-0317-0743-9965-4D7D9CE7048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89697" y="5306534"/>
            <a:ext cx="721033" cy="927560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4C8D53D-4B8E-D146-9A44-351197F670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405974" y="52916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965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68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uiExpand="1" build="p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>
            <a:extLst>
              <a:ext uri="{FF2B5EF4-FFF2-40B4-BE49-F238E27FC236}">
                <a16:creationId xmlns:a16="http://schemas.microsoft.com/office/drawing/2014/main" id="{16968CFA-9712-4027-AD92-27AFCB0951D6}"/>
              </a:ext>
            </a:extLst>
          </p:cNvPr>
          <p:cNvSpPr txBox="1"/>
          <p:nvPr/>
        </p:nvSpPr>
        <p:spPr>
          <a:xfrm>
            <a:off x="3282818" y="778950"/>
            <a:ext cx="5950391" cy="837473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600" b="1" dirty="0">
                <a:solidFill>
                  <a:srgbClr val="7030A0"/>
                </a:solidFill>
              </a:rPr>
              <a:t>Formal</a:t>
            </a:r>
            <a:r>
              <a:rPr lang="en-GB" sz="3600" b="1" dirty="0"/>
              <a:t> </a:t>
            </a:r>
            <a:r>
              <a:rPr lang="en-GB" sz="3600" b="1" dirty="0">
                <a:solidFill>
                  <a:srgbClr val="7030A0"/>
                </a:solidFill>
              </a:rPr>
              <a:t>language</a:t>
            </a:r>
            <a:r>
              <a:rPr lang="en-GB" sz="3600" b="1" dirty="0"/>
              <a:t> </a:t>
            </a:r>
            <a:r>
              <a:rPr lang="en-GB" sz="2400" dirty="0"/>
              <a:t>is often used for:</a:t>
            </a:r>
          </a:p>
        </p:txBody>
      </p:sp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FBE32726-2357-4939-97D4-2B4F5679B9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2083624"/>
              </p:ext>
            </p:extLst>
          </p:nvPr>
        </p:nvGraphicFramePr>
        <p:xfrm>
          <a:off x="1145475" y="1865546"/>
          <a:ext cx="9853818" cy="1706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26909">
                  <a:extLst>
                    <a:ext uri="{9D8B030D-6E8A-4147-A177-3AD203B41FA5}">
                      <a16:colId xmlns:a16="http://schemas.microsoft.com/office/drawing/2014/main" val="766869440"/>
                    </a:ext>
                  </a:extLst>
                </a:gridCol>
                <a:gridCol w="4926909">
                  <a:extLst>
                    <a:ext uri="{9D8B030D-6E8A-4147-A177-3AD203B41FA5}">
                      <a16:colId xmlns:a16="http://schemas.microsoft.com/office/drawing/2014/main" val="2859478621"/>
                    </a:ext>
                  </a:extLst>
                </a:gridCol>
              </a:tblGrid>
              <a:tr h="39624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/>
                        <a:t>Situation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/>
                        <a:t>Audience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1594482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Official</a:t>
                      </a:r>
                      <a:r>
                        <a:rPr lang="en-GB" sz="2000" baseline="0" dirty="0"/>
                        <a:t> or formal situations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People you don’t know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212593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Generalised</a:t>
                      </a:r>
                      <a:r>
                        <a:rPr lang="en-GB" sz="2000" baseline="0" dirty="0"/>
                        <a:t> or impersonal writing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People in official/important roles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2230097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Written</a:t>
                      </a:r>
                      <a:r>
                        <a:rPr lang="en-GB" sz="2000" baseline="0" dirty="0"/>
                        <a:t> communication more than spoken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People as</a:t>
                      </a:r>
                      <a:r>
                        <a:rPr lang="en-GB" sz="2000" baseline="0" dirty="0"/>
                        <a:t> a group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3272083"/>
                  </a:ext>
                </a:extLst>
              </a:tr>
            </a:tbl>
          </a:graphicData>
        </a:graphic>
      </p:graphicFrame>
      <p:sp>
        <p:nvSpPr>
          <p:cNvPr id="30" name="TextBox 29">
            <a:extLst>
              <a:ext uri="{FF2B5EF4-FFF2-40B4-BE49-F238E27FC236}">
                <a16:creationId xmlns:a16="http://schemas.microsoft.com/office/drawing/2014/main" id="{A125E4A5-BFC6-499C-A2C6-064CF72D9D8D}"/>
              </a:ext>
            </a:extLst>
          </p:cNvPr>
          <p:cNvSpPr txBox="1"/>
          <p:nvPr/>
        </p:nvSpPr>
        <p:spPr>
          <a:xfrm rot="20946561">
            <a:off x="1205147" y="4142844"/>
            <a:ext cx="3059589" cy="923330"/>
          </a:xfrm>
          <a:prstGeom prst="rect">
            <a:avLst/>
          </a:prstGeom>
          <a:solidFill>
            <a:srgbClr val="BF9FFF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i="1" dirty="0">
                <a:latin typeface="+mj-lt"/>
              </a:rPr>
              <a:t>We would like to request your presence at the dinner to mark the start of the school year.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32AEA0B-28DC-4E66-9AF0-88606F034D55}"/>
              </a:ext>
            </a:extLst>
          </p:cNvPr>
          <p:cNvSpPr txBox="1"/>
          <p:nvPr/>
        </p:nvSpPr>
        <p:spPr>
          <a:xfrm>
            <a:off x="2009487" y="5636592"/>
            <a:ext cx="3505668" cy="369332"/>
          </a:xfrm>
          <a:prstGeom prst="rect">
            <a:avLst/>
          </a:prstGeom>
          <a:solidFill>
            <a:srgbClr val="BF9FFF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i="1" dirty="0">
                <a:latin typeface="+mj-lt"/>
              </a:rPr>
              <a:t>Please remain in cabins after dark.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01FD171-6033-47DD-A298-9037A2368A5E}"/>
              </a:ext>
            </a:extLst>
          </p:cNvPr>
          <p:cNvSpPr txBox="1"/>
          <p:nvPr/>
        </p:nvSpPr>
        <p:spPr>
          <a:xfrm rot="655068">
            <a:off x="8088177" y="4185758"/>
            <a:ext cx="3505668" cy="923330"/>
          </a:xfrm>
          <a:prstGeom prst="rect">
            <a:avLst/>
          </a:prstGeom>
          <a:solidFill>
            <a:srgbClr val="BF9FFF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i="1" dirty="0">
                <a:latin typeface="+mj-lt"/>
              </a:rPr>
              <a:t>We regret to inform you that your attendance at the school will be terminated at the end of term.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85C7786-3003-417D-802E-273787436CAF}"/>
              </a:ext>
            </a:extLst>
          </p:cNvPr>
          <p:cNvSpPr txBox="1"/>
          <p:nvPr/>
        </p:nvSpPr>
        <p:spPr>
          <a:xfrm>
            <a:off x="6766951" y="5432719"/>
            <a:ext cx="3415562" cy="646331"/>
          </a:xfrm>
          <a:prstGeom prst="rect">
            <a:avLst/>
          </a:prstGeom>
          <a:solidFill>
            <a:srgbClr val="BF9FFF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i="1" dirty="0">
                <a:latin typeface="+mj-lt"/>
              </a:rPr>
              <a:t>The Ancient Greeks worshipped many gods and goddesses.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7BD785D-C164-ED4F-B7D3-8E33F4D795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41011" y="240763"/>
            <a:ext cx="812800" cy="812800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77C9CC5-0599-A944-A220-88735E368CA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999293" y="24076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436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9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8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0" grpId="0" animBg="1"/>
      <p:bldP spid="31" grpId="0" animBg="1"/>
      <p:bldP spid="14" grpId="0" animBg="1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AF5AFDD-55C0-4323-B5D6-5212B25442EB}"/>
              </a:ext>
            </a:extLst>
          </p:cNvPr>
          <p:cNvSpPr txBox="1"/>
          <p:nvPr/>
        </p:nvSpPr>
        <p:spPr>
          <a:xfrm>
            <a:off x="2739877" y="762772"/>
            <a:ext cx="6227607" cy="837473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600" b="1" dirty="0">
                <a:solidFill>
                  <a:srgbClr val="00B050"/>
                </a:solidFill>
              </a:rPr>
              <a:t>Informal</a:t>
            </a:r>
            <a:r>
              <a:rPr lang="en-GB" sz="3600" b="1" dirty="0"/>
              <a:t> </a:t>
            </a:r>
            <a:r>
              <a:rPr lang="en-GB" sz="3600" b="1" dirty="0">
                <a:solidFill>
                  <a:srgbClr val="00B050"/>
                </a:solidFill>
              </a:rPr>
              <a:t>language</a:t>
            </a:r>
            <a:r>
              <a:rPr lang="en-GB" sz="3600" b="1" dirty="0"/>
              <a:t> </a:t>
            </a:r>
            <a:r>
              <a:rPr lang="en-GB" sz="2400" dirty="0"/>
              <a:t>is often used for: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07973DF-05EA-4542-B0F1-DA5B49A66F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9610528"/>
              </p:ext>
            </p:extLst>
          </p:nvPr>
        </p:nvGraphicFramePr>
        <p:xfrm>
          <a:off x="1145475" y="1865546"/>
          <a:ext cx="9853818" cy="1706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26909">
                  <a:extLst>
                    <a:ext uri="{9D8B030D-6E8A-4147-A177-3AD203B41FA5}">
                      <a16:colId xmlns:a16="http://schemas.microsoft.com/office/drawing/2014/main" val="766869440"/>
                    </a:ext>
                  </a:extLst>
                </a:gridCol>
                <a:gridCol w="4926909">
                  <a:extLst>
                    <a:ext uri="{9D8B030D-6E8A-4147-A177-3AD203B41FA5}">
                      <a16:colId xmlns:a16="http://schemas.microsoft.com/office/drawing/2014/main" val="2859478621"/>
                    </a:ext>
                  </a:extLst>
                </a:gridCol>
              </a:tblGrid>
              <a:tr h="39624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/>
                        <a:t>Situation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/>
                        <a:t>Audience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1594482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Everyday conversation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Family,</a:t>
                      </a:r>
                      <a:r>
                        <a:rPr lang="en-GB" sz="2000" baseline="0" dirty="0"/>
                        <a:t> friends and people you know well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212593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Social media and texts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People similar</a:t>
                      </a:r>
                      <a:r>
                        <a:rPr lang="en-GB" sz="2000" baseline="0" dirty="0"/>
                        <a:t> to you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2230097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aseline="0" dirty="0"/>
                        <a:t>Most spoken communication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People you</a:t>
                      </a:r>
                      <a:r>
                        <a:rPr lang="en-GB" sz="2000" baseline="0" dirty="0"/>
                        <a:t> meet in day-to-day life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327208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511A063-126C-4BE3-AF54-F6A68C976D14}"/>
              </a:ext>
            </a:extLst>
          </p:cNvPr>
          <p:cNvSpPr txBox="1"/>
          <p:nvPr/>
        </p:nvSpPr>
        <p:spPr>
          <a:xfrm rot="20946561">
            <a:off x="1158580" y="4465926"/>
            <a:ext cx="3162595" cy="369332"/>
          </a:xfrm>
          <a:prstGeom prst="rect">
            <a:avLst/>
          </a:prstGeom>
          <a:solidFill>
            <a:srgbClr val="62D862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i="1" dirty="0">
                <a:latin typeface="+mj-lt"/>
              </a:rPr>
              <a:t>It’s okay, man. Thanks for trying.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897F61-4296-421D-A1CA-24CEBC107F02}"/>
              </a:ext>
            </a:extLst>
          </p:cNvPr>
          <p:cNvSpPr txBox="1"/>
          <p:nvPr/>
        </p:nvSpPr>
        <p:spPr>
          <a:xfrm>
            <a:off x="4472720" y="5276071"/>
            <a:ext cx="3199327" cy="369332"/>
          </a:xfrm>
          <a:prstGeom prst="rect">
            <a:avLst/>
          </a:prstGeom>
          <a:solidFill>
            <a:srgbClr val="62D862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i="1" dirty="0">
                <a:latin typeface="+mj-lt"/>
              </a:rPr>
              <a:t>We’re having lunch. Coming?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6FFA983-5007-4C12-A5B7-31D1200A29B6}"/>
              </a:ext>
            </a:extLst>
          </p:cNvPr>
          <p:cNvSpPr txBox="1"/>
          <p:nvPr/>
        </p:nvSpPr>
        <p:spPr>
          <a:xfrm rot="22260000">
            <a:off x="7870369" y="4403728"/>
            <a:ext cx="3187414" cy="369332"/>
          </a:xfrm>
          <a:prstGeom prst="rect">
            <a:avLst/>
          </a:prstGeom>
          <a:solidFill>
            <a:srgbClr val="62D862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i="1" dirty="0" err="1">
                <a:latin typeface="+mj-lt"/>
              </a:rPr>
              <a:t>Eeew</a:t>
            </a:r>
            <a:r>
              <a:rPr lang="en-GB" i="1" dirty="0">
                <a:latin typeface="+mj-lt"/>
              </a:rPr>
              <a:t>! That’s disgusting - that is. 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C6B213-8BB1-B440-8BFC-4826E26C43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00535" y="4006783"/>
            <a:ext cx="1143695" cy="1143695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AC82E47-A509-004E-AB9C-670CA0A216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88112" y="381046"/>
            <a:ext cx="812800" cy="812800"/>
          </a:xfrm>
          <a:prstGeom prst="rect">
            <a:avLst/>
          </a:prstGeom>
        </p:spPr>
      </p:pic>
      <p:pic>
        <p:nvPicPr>
          <p:cNvPr id="11" name="Online Media 10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EEEF27A-95BA-5640-ABA3-AA873F2DF04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88112" y="546073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839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416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06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EE461F6-146D-452F-9860-8F2C2D1F963D}"/>
              </a:ext>
            </a:extLst>
          </p:cNvPr>
          <p:cNvSpPr txBox="1"/>
          <p:nvPr/>
        </p:nvSpPr>
        <p:spPr>
          <a:xfrm>
            <a:off x="839566" y="1455846"/>
            <a:ext cx="105253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7030A0"/>
                </a:solidFill>
              </a:rPr>
              <a:t>Formal</a:t>
            </a:r>
            <a:r>
              <a:rPr lang="en-GB" sz="2400" dirty="0"/>
              <a:t> and </a:t>
            </a:r>
            <a:r>
              <a:rPr lang="en-GB" sz="2400" dirty="0">
                <a:solidFill>
                  <a:srgbClr val="00B050"/>
                </a:solidFill>
              </a:rPr>
              <a:t>informal</a:t>
            </a:r>
            <a:r>
              <a:rPr lang="en-GB" sz="2400" dirty="0"/>
              <a:t> </a:t>
            </a:r>
            <a:r>
              <a:rPr lang="en-GB" sz="2400" i="1" dirty="0"/>
              <a:t>registers</a:t>
            </a:r>
            <a:r>
              <a:rPr lang="en-GB" sz="2400" dirty="0"/>
              <a:t> tend to use different </a:t>
            </a:r>
            <a:r>
              <a:rPr lang="en-GB" sz="2400" b="1" dirty="0"/>
              <a:t>vocabulary</a:t>
            </a:r>
            <a:r>
              <a:rPr lang="en-GB" sz="2400" dirty="0"/>
              <a:t>.</a:t>
            </a:r>
            <a:endParaRPr lang="en-GB" sz="4400" dirty="0">
              <a:effectLst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76EFE-4E56-4065-9BC2-614C230D094B}"/>
              </a:ext>
            </a:extLst>
          </p:cNvPr>
          <p:cNvSpPr/>
          <p:nvPr/>
        </p:nvSpPr>
        <p:spPr>
          <a:xfrm>
            <a:off x="3254704" y="742098"/>
            <a:ext cx="56450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7030A0"/>
                </a:solidFill>
              </a:rPr>
              <a:t>Formal</a:t>
            </a:r>
            <a:r>
              <a:rPr lang="en-GB" sz="3200" b="1" dirty="0"/>
              <a:t> and </a:t>
            </a:r>
            <a:r>
              <a:rPr lang="en-GB" sz="3200" b="1" dirty="0">
                <a:solidFill>
                  <a:srgbClr val="00B050"/>
                </a:solidFill>
              </a:rPr>
              <a:t>Informal</a:t>
            </a:r>
            <a:r>
              <a:rPr lang="en-GB" sz="3200" b="1" dirty="0"/>
              <a:t> Vocabulary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6DF430-7121-48B3-AEE6-951260C12D00}"/>
              </a:ext>
            </a:extLst>
          </p:cNvPr>
          <p:cNvSpPr txBox="1"/>
          <p:nvPr/>
        </p:nvSpPr>
        <p:spPr>
          <a:xfrm>
            <a:off x="4284111" y="2400052"/>
            <a:ext cx="41112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+mj-lt"/>
              </a:rPr>
              <a:t>Could you </a:t>
            </a:r>
            <a:r>
              <a:rPr lang="en-GB" sz="2400" b="1" i="1" dirty="0">
                <a:solidFill>
                  <a:srgbClr val="7030A0"/>
                </a:solidFill>
                <a:latin typeface="+mj-lt"/>
              </a:rPr>
              <a:t>assist</a:t>
            </a:r>
            <a:r>
              <a:rPr lang="en-GB" sz="2400" i="1" dirty="0">
                <a:latin typeface="+mj-lt"/>
              </a:rPr>
              <a:t> me?</a:t>
            </a:r>
          </a:p>
          <a:p>
            <a:r>
              <a:rPr lang="en-GB" sz="2400" i="1" dirty="0">
                <a:latin typeface="+mj-lt"/>
              </a:rPr>
              <a:t>Give me a </a:t>
            </a:r>
            <a:r>
              <a:rPr lang="en-GB" sz="2400" i="1" dirty="0">
                <a:solidFill>
                  <a:srgbClr val="008000"/>
                </a:solidFill>
                <a:latin typeface="+mj-lt"/>
              </a:rPr>
              <a:t>hand</a:t>
            </a:r>
            <a:r>
              <a:rPr lang="en-GB" sz="2400" i="1" dirty="0">
                <a:latin typeface="+mj-lt"/>
              </a:rPr>
              <a:t>?</a:t>
            </a:r>
          </a:p>
          <a:p>
            <a:r>
              <a:rPr lang="en-GB" sz="2400" i="1" dirty="0">
                <a:latin typeface="+mj-lt"/>
              </a:rPr>
              <a:t>Who is the </a:t>
            </a:r>
            <a:r>
              <a:rPr lang="en-GB" sz="2400" b="1" i="1" dirty="0">
                <a:solidFill>
                  <a:srgbClr val="7030A0"/>
                </a:solidFill>
                <a:latin typeface="+mj-lt"/>
              </a:rPr>
              <a:t>champion</a:t>
            </a:r>
            <a:r>
              <a:rPr lang="en-GB" sz="2400" i="1" dirty="0">
                <a:latin typeface="+mj-lt"/>
              </a:rPr>
              <a:t>?</a:t>
            </a:r>
          </a:p>
          <a:p>
            <a:r>
              <a:rPr lang="en-GB" sz="2400" i="1" dirty="0">
                <a:latin typeface="+mj-lt"/>
              </a:rPr>
              <a:t>Who’s the </a:t>
            </a:r>
            <a:r>
              <a:rPr lang="en-GB" sz="2400" b="1" i="1" dirty="0">
                <a:solidFill>
                  <a:srgbClr val="00B050"/>
                </a:solidFill>
                <a:latin typeface="+mj-lt"/>
              </a:rPr>
              <a:t>champ</a:t>
            </a:r>
            <a:r>
              <a:rPr lang="en-GB" sz="2400" i="1" dirty="0">
                <a:latin typeface="+mj-lt"/>
              </a:rPr>
              <a:t>?</a:t>
            </a:r>
          </a:p>
          <a:p>
            <a:r>
              <a:rPr lang="en-GB" sz="2400" i="1" dirty="0">
                <a:latin typeface="+mj-lt"/>
              </a:rPr>
              <a:t>He was </a:t>
            </a:r>
            <a:r>
              <a:rPr lang="en-GB" sz="2400" b="1" i="1" dirty="0">
                <a:solidFill>
                  <a:srgbClr val="7030A0"/>
                </a:solidFill>
                <a:latin typeface="+mj-lt"/>
              </a:rPr>
              <a:t>excluded</a:t>
            </a:r>
            <a:r>
              <a:rPr lang="en-GB" sz="2400" i="1" dirty="0">
                <a:latin typeface="+mj-lt"/>
              </a:rPr>
              <a:t> from school.</a:t>
            </a:r>
          </a:p>
          <a:p>
            <a:r>
              <a:rPr lang="en-GB" sz="2400" i="1" dirty="0">
                <a:latin typeface="+mj-lt"/>
              </a:rPr>
              <a:t>He was </a:t>
            </a:r>
            <a:r>
              <a:rPr lang="en-GB" sz="2400" b="1" i="1" dirty="0">
                <a:solidFill>
                  <a:srgbClr val="00B050"/>
                </a:solidFill>
                <a:latin typeface="+mj-lt"/>
              </a:rPr>
              <a:t>kicked out</a:t>
            </a:r>
            <a:r>
              <a:rPr lang="en-GB" sz="2400" i="1" dirty="0">
                <a:latin typeface="+mj-lt"/>
              </a:rPr>
              <a:t> of school.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361D04-2E44-436B-808E-8E0FBCFE4DA1}"/>
              </a:ext>
            </a:extLst>
          </p:cNvPr>
          <p:cNvSpPr txBox="1"/>
          <p:nvPr/>
        </p:nvSpPr>
        <p:spPr>
          <a:xfrm>
            <a:off x="814560" y="5502130"/>
            <a:ext cx="105253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With </a:t>
            </a:r>
            <a:r>
              <a:rPr lang="en-GB" sz="2400" dirty="0">
                <a:solidFill>
                  <a:srgbClr val="7030A0"/>
                </a:solidFill>
              </a:rPr>
              <a:t>formal vocabulary</a:t>
            </a:r>
            <a:r>
              <a:rPr lang="en-GB" sz="2400" dirty="0"/>
              <a:t>, words are often </a:t>
            </a:r>
            <a:r>
              <a:rPr lang="en-GB" sz="2400" i="1" dirty="0"/>
              <a:t>longer</a:t>
            </a:r>
            <a:r>
              <a:rPr lang="en-GB" sz="2400" dirty="0"/>
              <a:t>.</a:t>
            </a:r>
            <a:endParaRPr lang="en-GB" sz="4400" dirty="0">
              <a:effectLst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C4EE009-0D26-4662-AFAE-2E5655D6DD9D}"/>
              </a:ext>
            </a:extLst>
          </p:cNvPr>
          <p:cNvSpPr/>
          <p:nvPr/>
        </p:nvSpPr>
        <p:spPr>
          <a:xfrm>
            <a:off x="1375392" y="2918786"/>
            <a:ext cx="1546504" cy="795866"/>
          </a:xfrm>
          <a:prstGeom prst="roundRect">
            <a:avLst/>
          </a:prstGeom>
          <a:solidFill>
            <a:srgbClr val="62D86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Informal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3D13F5E-40B9-4E18-88B4-78AF5BC73C0E}"/>
              </a:ext>
            </a:extLst>
          </p:cNvPr>
          <p:cNvSpPr/>
          <p:nvPr/>
        </p:nvSpPr>
        <p:spPr>
          <a:xfrm>
            <a:off x="9149450" y="2909123"/>
            <a:ext cx="2056977" cy="795866"/>
          </a:xfrm>
          <a:prstGeom prst="roundRect">
            <a:avLst/>
          </a:prstGeom>
          <a:solidFill>
            <a:srgbClr val="BF9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Formal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C607D66-16C7-8649-859B-4AFA560FD8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01746" y="379075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736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build="p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77883C-DFBD-40F1-8D7A-E2EA095DE7EA}"/>
              </a:ext>
            </a:extLst>
          </p:cNvPr>
          <p:cNvSpPr txBox="1"/>
          <p:nvPr/>
        </p:nvSpPr>
        <p:spPr>
          <a:xfrm>
            <a:off x="790465" y="720635"/>
            <a:ext cx="105735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</a:rPr>
              <a:t>Contractions</a:t>
            </a:r>
            <a:endParaRPr lang="en-GB" sz="3600" b="1" i="1" dirty="0">
              <a:solidFill>
                <a:srgbClr val="FF0000"/>
              </a:solidFill>
            </a:endParaRPr>
          </a:p>
          <a:p>
            <a:pPr algn="ctr"/>
            <a:r>
              <a:rPr lang="en-GB" sz="2400" dirty="0">
                <a:solidFill>
                  <a:srgbClr val="FF0000"/>
                </a:solidFill>
              </a:rPr>
              <a:t>Contractions</a:t>
            </a:r>
            <a:r>
              <a:rPr lang="en-GB" sz="2400" dirty="0"/>
              <a:t> appear in </a:t>
            </a:r>
            <a:r>
              <a:rPr lang="en-GB" sz="2400" dirty="0">
                <a:solidFill>
                  <a:srgbClr val="00B050"/>
                </a:solidFill>
              </a:rPr>
              <a:t>informal language</a:t>
            </a:r>
            <a:r>
              <a:rPr lang="en-GB" sz="2400" dirty="0"/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49149B6-DA72-43C6-8C6B-6CD576361288}"/>
              </a:ext>
            </a:extLst>
          </p:cNvPr>
          <p:cNvSpPr txBox="1"/>
          <p:nvPr/>
        </p:nvSpPr>
        <p:spPr>
          <a:xfrm>
            <a:off x="1050670" y="2185657"/>
            <a:ext cx="10043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Spoken language often contains </a:t>
            </a:r>
            <a:r>
              <a:rPr lang="en-GB" sz="2400" dirty="0">
                <a:solidFill>
                  <a:srgbClr val="FF0000"/>
                </a:solidFill>
              </a:rPr>
              <a:t>contractions</a:t>
            </a:r>
            <a:r>
              <a:rPr lang="en-GB" sz="2400" dirty="0"/>
              <a:t>…</a:t>
            </a:r>
          </a:p>
          <a:p>
            <a:pPr algn="ctr"/>
            <a:r>
              <a:rPr lang="en-GB" sz="2400" dirty="0"/>
              <a:t>but written </a:t>
            </a:r>
            <a:r>
              <a:rPr lang="en-GB" sz="2400" dirty="0">
                <a:solidFill>
                  <a:srgbClr val="7030A0"/>
                </a:solidFill>
              </a:rPr>
              <a:t>formal language </a:t>
            </a:r>
            <a:r>
              <a:rPr lang="en-GB" sz="2400" dirty="0"/>
              <a:t>uses the longer versions of the word/s.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4094AC-61C8-44B4-8AF4-6D2BA1BC2999}"/>
              </a:ext>
            </a:extLst>
          </p:cNvPr>
          <p:cNvSpPr txBox="1"/>
          <p:nvPr/>
        </p:nvSpPr>
        <p:spPr>
          <a:xfrm>
            <a:off x="827981" y="3452055"/>
            <a:ext cx="46216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7030A0"/>
                </a:solidFill>
              </a:rPr>
              <a:t>We might </a:t>
            </a:r>
            <a:r>
              <a:rPr lang="en-GB" sz="2400" i="1" dirty="0">
                <a:solidFill>
                  <a:srgbClr val="7030A0"/>
                </a:solidFill>
              </a:rPr>
              <a:t>write</a:t>
            </a:r>
            <a:r>
              <a:rPr lang="en-GB" sz="2400" dirty="0"/>
              <a:t>:</a:t>
            </a:r>
          </a:p>
          <a:p>
            <a:pPr algn="ctr"/>
            <a:endParaRPr lang="en-GB" sz="2400" dirty="0">
              <a:latin typeface="+mj-lt"/>
            </a:endParaRPr>
          </a:p>
          <a:p>
            <a:pPr algn="ctr"/>
            <a:r>
              <a:rPr lang="en-GB" sz="2400" b="1" i="1" dirty="0">
                <a:latin typeface="+mj-lt"/>
              </a:rPr>
              <a:t>Do not </a:t>
            </a:r>
            <a:r>
              <a:rPr lang="en-GB" sz="2400" i="1" dirty="0">
                <a:latin typeface="+mj-lt"/>
              </a:rPr>
              <a:t>say that I </a:t>
            </a:r>
            <a:r>
              <a:rPr lang="en-GB" sz="2400" b="1" i="1" dirty="0">
                <a:latin typeface="+mj-lt"/>
              </a:rPr>
              <a:t>did not</a:t>
            </a:r>
            <a:r>
              <a:rPr lang="en-GB" sz="2400" i="1" dirty="0">
                <a:latin typeface="+mj-lt"/>
              </a:rPr>
              <a:t> warn you.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397578-F632-49FB-9AD2-96D15DA39494}"/>
              </a:ext>
            </a:extLst>
          </p:cNvPr>
          <p:cNvSpPr txBox="1"/>
          <p:nvPr/>
        </p:nvSpPr>
        <p:spPr>
          <a:xfrm>
            <a:off x="6742419" y="3417468"/>
            <a:ext cx="46216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but we are more likely to </a:t>
            </a:r>
            <a:r>
              <a:rPr lang="en-GB" sz="2400" i="1" dirty="0">
                <a:solidFill>
                  <a:srgbClr val="00B050"/>
                </a:solidFill>
              </a:rPr>
              <a:t>say</a:t>
            </a:r>
            <a:r>
              <a:rPr lang="en-GB" sz="2400" dirty="0"/>
              <a:t>:</a:t>
            </a:r>
          </a:p>
        </p:txBody>
      </p:sp>
      <p:sp>
        <p:nvSpPr>
          <p:cNvPr id="8" name="Rounded Rectangular Callout 2">
            <a:extLst>
              <a:ext uri="{FF2B5EF4-FFF2-40B4-BE49-F238E27FC236}">
                <a16:creationId xmlns:a16="http://schemas.microsoft.com/office/drawing/2014/main" id="{1E4D910E-B5CF-4B43-9F54-F97F610E03F2}"/>
              </a:ext>
            </a:extLst>
          </p:cNvPr>
          <p:cNvSpPr/>
          <p:nvPr/>
        </p:nvSpPr>
        <p:spPr>
          <a:xfrm>
            <a:off x="7349599" y="4052220"/>
            <a:ext cx="3744991" cy="890577"/>
          </a:xfrm>
          <a:prstGeom prst="wedgeRoundRectCallout">
            <a:avLst>
              <a:gd name="adj1" fmla="val 54204"/>
              <a:gd name="adj2" fmla="val 8899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Don’t </a:t>
            </a:r>
            <a:r>
              <a:rPr lang="en-GB" sz="2400" i="1" dirty="0">
                <a:solidFill>
                  <a:schemeClr val="tx1"/>
                </a:solidFill>
                <a:latin typeface="+mj-lt"/>
              </a:rPr>
              <a:t>say I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didn’t </a:t>
            </a:r>
            <a:r>
              <a:rPr lang="en-GB" sz="2400" i="1" dirty="0">
                <a:solidFill>
                  <a:schemeClr val="tx1"/>
                </a:solidFill>
                <a:latin typeface="+mj-lt"/>
              </a:rPr>
              <a:t>warn you.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BD6AF6F-14FA-4E3C-AB16-110AC59E6B5C}"/>
              </a:ext>
            </a:extLst>
          </p:cNvPr>
          <p:cNvSpPr txBox="1"/>
          <p:nvPr/>
        </p:nvSpPr>
        <p:spPr>
          <a:xfrm>
            <a:off x="651836" y="5698714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800" i="1" dirty="0">
                <a:solidFill>
                  <a:schemeClr val="accent1">
                    <a:lumMod val="75000"/>
                  </a:schemeClr>
                </a:solidFill>
                <a:ea typeface="MS Mincho"/>
                <a:cs typeface="Times New Roman" panose="02020603050405020304" pitchFamily="18" charset="0"/>
              </a:rPr>
              <a:t>What are the </a:t>
            </a:r>
            <a:r>
              <a:rPr lang="en-GB" sz="2800" b="1" i="1" dirty="0">
                <a:solidFill>
                  <a:schemeClr val="accent1">
                    <a:lumMod val="75000"/>
                  </a:schemeClr>
                </a:solidFill>
                <a:ea typeface="MS Mincho"/>
                <a:cs typeface="Times New Roman" panose="02020603050405020304" pitchFamily="18" charset="0"/>
              </a:rPr>
              <a:t>formal</a:t>
            </a:r>
            <a:r>
              <a:rPr lang="en-GB" sz="2800" i="1" dirty="0">
                <a:solidFill>
                  <a:schemeClr val="accent1">
                    <a:lumMod val="75000"/>
                  </a:schemeClr>
                </a:solidFill>
                <a:ea typeface="MS Mincho"/>
                <a:cs typeface="Times New Roman" panose="02020603050405020304" pitchFamily="18" charset="0"/>
              </a:rPr>
              <a:t> versions of the </a:t>
            </a:r>
            <a:r>
              <a:rPr lang="en-GB" sz="2800" b="1" i="1" dirty="0">
                <a:solidFill>
                  <a:schemeClr val="accent1">
                    <a:lumMod val="75000"/>
                  </a:schemeClr>
                </a:solidFill>
                <a:ea typeface="MS Mincho"/>
                <a:cs typeface="Times New Roman" panose="02020603050405020304" pitchFamily="18" charset="0"/>
              </a:rPr>
              <a:t>contractions</a:t>
            </a:r>
            <a:r>
              <a:rPr lang="en-GB" sz="2800" i="1" dirty="0">
                <a:solidFill>
                  <a:schemeClr val="accent1">
                    <a:lumMod val="75000"/>
                  </a:schemeClr>
                </a:solidFill>
                <a:ea typeface="MS Mincho"/>
                <a:cs typeface="Times New Roman" panose="02020603050405020304" pitchFamily="18" charset="0"/>
              </a:rPr>
              <a:t> above?</a:t>
            </a:r>
            <a:endParaRPr lang="en-GB" sz="2000" i="1" dirty="0">
              <a:solidFill>
                <a:schemeClr val="accent1">
                  <a:lumMod val="75000"/>
                </a:schemeClr>
              </a:solidFill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0" name="Rounded Rectangular Callout 2">
            <a:extLst>
              <a:ext uri="{FF2B5EF4-FFF2-40B4-BE49-F238E27FC236}">
                <a16:creationId xmlns:a16="http://schemas.microsoft.com/office/drawing/2014/main" id="{1B2FACA6-8462-4B39-B29E-92FFEC7DBD47}"/>
              </a:ext>
            </a:extLst>
          </p:cNvPr>
          <p:cNvSpPr/>
          <p:nvPr/>
        </p:nvSpPr>
        <p:spPr>
          <a:xfrm>
            <a:off x="9869154" y="1270914"/>
            <a:ext cx="1614621" cy="543138"/>
          </a:xfrm>
          <a:prstGeom prst="wedgeRoundRectCallout">
            <a:avLst>
              <a:gd name="adj1" fmla="val 43387"/>
              <a:gd name="adj2" fmla="val 637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haven’t</a:t>
            </a:r>
          </a:p>
        </p:txBody>
      </p:sp>
      <p:sp>
        <p:nvSpPr>
          <p:cNvPr id="11" name="Rounded Rectangular Callout 4">
            <a:extLst>
              <a:ext uri="{FF2B5EF4-FFF2-40B4-BE49-F238E27FC236}">
                <a16:creationId xmlns:a16="http://schemas.microsoft.com/office/drawing/2014/main" id="{E14E501F-2503-4907-8305-47C437D01121}"/>
              </a:ext>
            </a:extLst>
          </p:cNvPr>
          <p:cNvSpPr/>
          <p:nvPr/>
        </p:nvSpPr>
        <p:spPr>
          <a:xfrm>
            <a:off x="645073" y="1290784"/>
            <a:ext cx="1463946" cy="511037"/>
          </a:xfrm>
          <a:prstGeom prst="wedgeRoundRectCallout">
            <a:avLst>
              <a:gd name="adj1" fmla="val 43387"/>
              <a:gd name="adj2" fmla="val 637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mustn't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12" name="Rounded Rectangular Callout 5">
            <a:extLst>
              <a:ext uri="{FF2B5EF4-FFF2-40B4-BE49-F238E27FC236}">
                <a16:creationId xmlns:a16="http://schemas.microsoft.com/office/drawing/2014/main" id="{31920677-673A-4EC4-B29B-6892956D5D6F}"/>
              </a:ext>
            </a:extLst>
          </p:cNvPr>
          <p:cNvSpPr/>
          <p:nvPr/>
        </p:nvSpPr>
        <p:spPr>
          <a:xfrm>
            <a:off x="10033427" y="564431"/>
            <a:ext cx="1450348" cy="500825"/>
          </a:xfrm>
          <a:prstGeom prst="wedgeRoundRectCallout">
            <a:avLst>
              <a:gd name="adj1" fmla="val 43387"/>
              <a:gd name="adj2" fmla="val 637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you’re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13" name="Rounded Rectangular Callout 6">
            <a:extLst>
              <a:ext uri="{FF2B5EF4-FFF2-40B4-BE49-F238E27FC236}">
                <a16:creationId xmlns:a16="http://schemas.microsoft.com/office/drawing/2014/main" id="{C1E179F2-B609-4478-9759-3D9DCA7860D4}"/>
              </a:ext>
            </a:extLst>
          </p:cNvPr>
          <p:cNvSpPr/>
          <p:nvPr/>
        </p:nvSpPr>
        <p:spPr>
          <a:xfrm>
            <a:off x="8729456" y="554219"/>
            <a:ext cx="1139698" cy="511037"/>
          </a:xfrm>
          <a:prstGeom prst="wedgeRoundRectCallout">
            <a:avLst>
              <a:gd name="adj1" fmla="val 43387"/>
              <a:gd name="adj2" fmla="val 637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we’re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14" name="Rounded Rectangular Callout 8">
            <a:extLst>
              <a:ext uri="{FF2B5EF4-FFF2-40B4-BE49-F238E27FC236}">
                <a16:creationId xmlns:a16="http://schemas.microsoft.com/office/drawing/2014/main" id="{14E8A478-0804-4C0F-842B-A69CC045BE6F}"/>
              </a:ext>
            </a:extLst>
          </p:cNvPr>
          <p:cNvSpPr/>
          <p:nvPr/>
        </p:nvSpPr>
        <p:spPr>
          <a:xfrm>
            <a:off x="1625668" y="561814"/>
            <a:ext cx="1250268" cy="507746"/>
          </a:xfrm>
          <a:prstGeom prst="wedgeRoundRectCallout">
            <a:avLst>
              <a:gd name="adj1" fmla="val 43387"/>
              <a:gd name="adj2" fmla="val 637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what’s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15" name="Rounded Rectangular Callout 9">
            <a:extLst>
              <a:ext uri="{FF2B5EF4-FFF2-40B4-BE49-F238E27FC236}">
                <a16:creationId xmlns:a16="http://schemas.microsoft.com/office/drawing/2014/main" id="{562A8353-C367-442C-91C2-64899C2C1A3B}"/>
              </a:ext>
            </a:extLst>
          </p:cNvPr>
          <p:cNvSpPr/>
          <p:nvPr/>
        </p:nvSpPr>
        <p:spPr>
          <a:xfrm>
            <a:off x="645074" y="559054"/>
            <a:ext cx="811193" cy="510506"/>
          </a:xfrm>
          <a:prstGeom prst="wedgeRoundRectCallout">
            <a:avLst>
              <a:gd name="adj1" fmla="val 43387"/>
              <a:gd name="adj2" fmla="val 637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I’d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B592FE5-492A-E848-A798-16A24A2BB8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734930" y="2483503"/>
            <a:ext cx="812800" cy="812800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304F50C-0EFC-964C-9784-9E0E6E0E45A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670975" y="5696120"/>
            <a:ext cx="812800" cy="812800"/>
          </a:xfrm>
          <a:prstGeom prst="rect">
            <a:avLst/>
          </a:prstGeom>
        </p:spPr>
      </p:pic>
      <p:pic>
        <p:nvPicPr>
          <p:cNvPr id="16" name="Online Media 1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4060E12-D800-6944-A486-AAA9851F2AE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462754" y="569612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682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56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459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743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5" grpId="0" build="p"/>
      <p:bldP spid="6" grpId="0" uiExpand="1" build="p"/>
      <p:bldP spid="7" grpId="0" uiExpand="1" build="p"/>
      <p:bldP spid="8" grpId="0" animBg="1"/>
      <p:bldP spid="9" grpId="0" build="p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EE461F6-146D-452F-9860-8F2C2D1F963D}"/>
              </a:ext>
            </a:extLst>
          </p:cNvPr>
          <p:cNvSpPr txBox="1"/>
          <p:nvPr/>
        </p:nvSpPr>
        <p:spPr>
          <a:xfrm>
            <a:off x="839566" y="1455846"/>
            <a:ext cx="105253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/>
          </a:p>
          <a:p>
            <a:pPr algn="ctr"/>
            <a:r>
              <a:rPr lang="en-GB" sz="2400" dirty="0">
                <a:effectLst/>
              </a:rPr>
              <a:t>Can you try </a:t>
            </a:r>
            <a:r>
              <a:rPr lang="en-GB" sz="2400" dirty="0"/>
              <a:t>rewriting these examples in more </a:t>
            </a:r>
            <a:r>
              <a:rPr lang="en-GB" sz="2400" b="1" dirty="0"/>
              <a:t>formal</a:t>
            </a:r>
            <a:r>
              <a:rPr lang="en-GB" sz="2400" dirty="0"/>
              <a:t> language?</a:t>
            </a:r>
            <a:endParaRPr lang="en-GB" sz="4400" dirty="0">
              <a:effectLst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76EFE-4E56-4065-9BC2-614C230D094B}"/>
              </a:ext>
            </a:extLst>
          </p:cNvPr>
          <p:cNvSpPr/>
          <p:nvPr/>
        </p:nvSpPr>
        <p:spPr>
          <a:xfrm>
            <a:off x="3254704" y="742098"/>
            <a:ext cx="56450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7030A0"/>
                </a:solidFill>
              </a:rPr>
              <a:t>Formal</a:t>
            </a:r>
            <a:r>
              <a:rPr lang="en-GB" sz="3200" b="1" dirty="0"/>
              <a:t> and </a:t>
            </a:r>
            <a:r>
              <a:rPr lang="en-GB" sz="3200" b="1" dirty="0">
                <a:solidFill>
                  <a:srgbClr val="00B050"/>
                </a:solidFill>
              </a:rPr>
              <a:t>Informal</a:t>
            </a:r>
            <a:r>
              <a:rPr lang="en-GB" sz="3200" b="1" dirty="0"/>
              <a:t> Vocabulary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6DF430-7121-48B3-AEE6-951260C12D00}"/>
              </a:ext>
            </a:extLst>
          </p:cNvPr>
          <p:cNvSpPr txBox="1"/>
          <p:nvPr/>
        </p:nvSpPr>
        <p:spPr>
          <a:xfrm>
            <a:off x="4700388" y="4080495"/>
            <a:ext cx="5422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rgbClr val="00B050"/>
                </a:solidFill>
                <a:latin typeface="+mj-lt"/>
              </a:rPr>
              <a:t>Hey, you going to be ready for the test?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5CBCC37-B305-4144-8F58-CA332AF0BEB1}"/>
              </a:ext>
            </a:extLst>
          </p:cNvPr>
          <p:cNvSpPr/>
          <p:nvPr/>
        </p:nvSpPr>
        <p:spPr>
          <a:xfrm>
            <a:off x="1347538" y="2780591"/>
            <a:ext cx="17005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i="1" dirty="0">
                <a:solidFill>
                  <a:srgbClr val="00B050"/>
                </a:solidFill>
                <a:latin typeface="Calibri Light"/>
              </a:rPr>
              <a:t>That’s cool.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EBA55B3-9294-49CE-97E2-0AA3F82A0F31}"/>
              </a:ext>
            </a:extLst>
          </p:cNvPr>
          <p:cNvSpPr/>
          <p:nvPr/>
        </p:nvSpPr>
        <p:spPr>
          <a:xfrm>
            <a:off x="1347538" y="4038387"/>
            <a:ext cx="20210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i="1" dirty="0">
                <a:solidFill>
                  <a:srgbClr val="00B050"/>
                </a:solidFill>
                <a:latin typeface="Calibri Light"/>
              </a:rPr>
              <a:t>Weird, huh?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978E3F6-7223-416E-86E4-A61BE13371B2}"/>
              </a:ext>
            </a:extLst>
          </p:cNvPr>
          <p:cNvSpPr/>
          <p:nvPr/>
        </p:nvSpPr>
        <p:spPr>
          <a:xfrm>
            <a:off x="4700388" y="2827256"/>
            <a:ext cx="27912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i="1" dirty="0">
                <a:solidFill>
                  <a:srgbClr val="00B050"/>
                </a:solidFill>
                <a:latin typeface="Calibri Light"/>
              </a:rPr>
              <a:t>I’m sure it’ll be okay.</a:t>
            </a:r>
          </a:p>
        </p:txBody>
      </p:sp>
      <p:sp>
        <p:nvSpPr>
          <p:cNvPr id="16" name="Rounded Rectangular Callout 2">
            <a:extLst>
              <a:ext uri="{FF2B5EF4-FFF2-40B4-BE49-F238E27FC236}">
                <a16:creationId xmlns:a16="http://schemas.microsoft.com/office/drawing/2014/main" id="{B6CF01A6-3E8B-4192-86F9-4BD2082C7344}"/>
              </a:ext>
            </a:extLst>
          </p:cNvPr>
          <p:cNvSpPr/>
          <p:nvPr/>
        </p:nvSpPr>
        <p:spPr>
          <a:xfrm>
            <a:off x="10444237" y="315810"/>
            <a:ext cx="1386685" cy="46627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ysClr val="windowText" lastClr="000000"/>
                </a:solidFill>
              </a:rPr>
              <a:t>IDEAS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D62E87B-2C31-4798-9881-49921169AF84}"/>
              </a:ext>
            </a:extLst>
          </p:cNvPr>
          <p:cNvSpPr/>
          <p:nvPr/>
        </p:nvSpPr>
        <p:spPr>
          <a:xfrm>
            <a:off x="1347538" y="3178656"/>
            <a:ext cx="27912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That is </a:t>
            </a:r>
            <a:r>
              <a:rPr lang="en-GB" sz="2400" b="1" i="1" dirty="0">
                <a:solidFill>
                  <a:srgbClr val="7030A0"/>
                </a:solidFill>
                <a:latin typeface="Calibri Light"/>
              </a:rPr>
              <a:t>acceptable</a:t>
            </a:r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1431C02-7CD7-400B-AD15-7DF3D9B79462}"/>
              </a:ext>
            </a:extLst>
          </p:cNvPr>
          <p:cNvSpPr/>
          <p:nvPr/>
        </p:nvSpPr>
        <p:spPr>
          <a:xfrm>
            <a:off x="4700388" y="3242256"/>
            <a:ext cx="37698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i="1" dirty="0">
                <a:solidFill>
                  <a:srgbClr val="7030A0"/>
                </a:solidFill>
                <a:latin typeface="Calibri Light"/>
              </a:rPr>
              <a:t>I am </a:t>
            </a:r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sure </a:t>
            </a:r>
            <a:r>
              <a:rPr lang="en-GB" sz="2400" b="1" i="1" dirty="0">
                <a:solidFill>
                  <a:srgbClr val="7030A0"/>
                </a:solidFill>
                <a:latin typeface="Calibri Light"/>
              </a:rPr>
              <a:t>it will </a:t>
            </a:r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be okay.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C026EEF-FD73-42E0-91CB-10F0E3AD33F8}"/>
              </a:ext>
            </a:extLst>
          </p:cNvPr>
          <p:cNvSpPr/>
          <p:nvPr/>
        </p:nvSpPr>
        <p:spPr>
          <a:xfrm>
            <a:off x="1347538" y="4478233"/>
            <a:ext cx="20210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Is it </a:t>
            </a:r>
            <a:r>
              <a:rPr lang="en-GB" sz="2400" b="1" i="1" dirty="0">
                <a:solidFill>
                  <a:srgbClr val="7030A0"/>
                </a:solidFill>
                <a:latin typeface="Calibri Light"/>
              </a:rPr>
              <a:t>strange</a:t>
            </a:r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5A53545-D91C-45B3-B05B-AC2E2EC29A8F}"/>
              </a:ext>
            </a:extLst>
          </p:cNvPr>
          <p:cNvSpPr txBox="1"/>
          <p:nvPr/>
        </p:nvSpPr>
        <p:spPr>
          <a:xfrm>
            <a:off x="4700388" y="4476445"/>
            <a:ext cx="5422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Listen to my question. Are you going to be ready for the test?</a:t>
            </a:r>
          </a:p>
        </p:txBody>
      </p: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BD039D3-99FB-854E-B4F3-1D9EB7B15B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31179" y="165775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828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48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uiExpand="1" build="p"/>
      <p:bldP spid="6" grpId="0" build="p"/>
      <p:bldP spid="2" grpId="0"/>
      <p:bldP spid="3" grpId="0"/>
      <p:bldP spid="10" grpId="0"/>
      <p:bldP spid="16" grpId="0" animBg="1"/>
      <p:bldP spid="17" grpId="0"/>
      <p:bldP spid="18" grpId="0"/>
      <p:bldP spid="19" grpId="0"/>
      <p:bldP spid="2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Explore </a:t>
            </a:r>
            <a:r>
              <a:rPr lang="en-GB" dirty="0"/>
              <a:t>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r>
              <a:rPr lang="en-GB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68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10772</TotalTime>
  <Words>498</Words>
  <Application>Microsoft Office PowerPoint</Application>
  <PresentationFormat>Widescreen</PresentationFormat>
  <Paragraphs>99</Paragraphs>
  <Slides>9</Slides>
  <Notes>8</Notes>
  <HiddenSlides>0</HiddenSlides>
  <MMClips>13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MS Mincho</vt:lpstr>
      <vt:lpstr>Times New Roman</vt:lpstr>
      <vt:lpstr>Office Theme</vt:lpstr>
      <vt:lpstr>   Formal and Informal Language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StroverP</cp:lastModifiedBy>
  <cp:revision>601</cp:revision>
  <cp:lastPrinted>2017-12-01T10:33:49Z</cp:lastPrinted>
  <dcterms:created xsi:type="dcterms:W3CDTF">2013-08-23T07:43:20Z</dcterms:created>
  <dcterms:modified xsi:type="dcterms:W3CDTF">2020-06-08T09:45:08Z</dcterms:modified>
</cp:coreProperties>
</file>