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60" r:id="rId4"/>
    <p:sldId id="269" r:id="rId5"/>
    <p:sldId id="270" r:id="rId6"/>
    <p:sldId id="271" r:id="rId7"/>
    <p:sldId id="272" r:id="rId8"/>
    <p:sldId id="283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1" r:id="rId17"/>
    <p:sldId id="280" r:id="rId18"/>
    <p:sldId id="282" r:id="rId19"/>
    <p:sldId id="268" r:id="rId20"/>
    <p:sldId id="25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th D'Alessandro" initials="RD" lastIdx="42" clrIdx="0"/>
  <p:cmAuthor id="2" name="Samantha Taylor" initials="ST" lastIdx="20" clrIdx="1"/>
  <p:cmAuthor id="3" name="Charles Goddard" initials="J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84" autoAdjust="0"/>
  </p:normalViewPr>
  <p:slideViewPr>
    <p:cSldViewPr snapToGrid="0" snapToObjects="1">
      <p:cViewPr varScale="1">
        <p:scale>
          <a:sx n="81" d="100"/>
          <a:sy n="81" d="100"/>
        </p:scale>
        <p:origin x="149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21T15:33:03.056" idx="40">
    <p:pos x="5443" y="376"/>
    <p:text>Taking Care of Your Mobile Phone throughout</p:text>
    <p:extLst>
      <p:ext uri="{C676402C-5697-4E1C-873F-D02D1690AC5C}">
        <p15:threadingInfo xmlns:p15="http://schemas.microsoft.com/office/powerpoint/2012/main" timeZoneBias="-60"/>
      </p:ext>
    </p:extLst>
  </p:cm>
  <p:cm authorId="1" dt="2016-09-21T15:43:13.871" idx="42">
    <p:pos x="4706" y="1850"/>
    <p:text>I really like the picture treatment - looks great!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21T15:40:42.410" idx="41">
    <p:pos x="2170" y="2797"/>
    <p:text>Align text inside speech bubble</p:text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370A3-2589-0A4E-8DE6-BF3521FC30AF}" type="datetime1">
              <a:rPr lang="en-GB" smtClean="0"/>
              <a:pPr/>
              <a:t>04/07/2020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EE13C-AA03-0E42-9F53-CF87D80BB1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4639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87A74-A8A6-2C48-86E5-9C292E7EB9C4}" type="datetime1">
              <a:rPr lang="en-GB" smtClean="0"/>
              <a:pPr/>
              <a:t>04/07/2020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27F22-0F2A-5645-8365-D3F17A6B9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578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Explain: This mini PowerPoint drama is a scenario</a:t>
            </a:r>
            <a:r>
              <a:rPr lang="en-GB" baseline="0" dirty="0"/>
              <a:t> about a stolen mobile phone. You could choose two or more members of the class to read and act out the characters’ speech bubbles.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39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What is happening here? How could you stop this happening?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We use our mobile phones for far more than just making calls. What else do we rely on them for? (Alarm, sat </a:t>
            </a:r>
            <a:r>
              <a:rPr lang="en-GB" dirty="0" err="1"/>
              <a:t>nav</a:t>
            </a:r>
            <a:r>
              <a:rPr lang="en-GB" dirty="0"/>
              <a:t>,</a:t>
            </a:r>
            <a:r>
              <a:rPr lang="en-GB" baseline="0" dirty="0"/>
              <a:t> photos, news, weather, games, Google, texts etc.)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How would you feel if you lost your phone?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</a:t>
            </a:r>
            <a:r>
              <a:rPr lang="en-GB" baseline="0" dirty="0"/>
              <a:t> Where are the girls?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Why is </a:t>
            </a:r>
            <a:r>
              <a:rPr lang="en-GB" dirty="0" err="1"/>
              <a:t>Izzy</a:t>
            </a:r>
            <a:r>
              <a:rPr lang="en-GB" dirty="0"/>
              <a:t> looking so worried? What might she have seen in the classroom?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Do you think Lucy was sensible not having a PIN or password on her phone?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does Lucy look happy?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Why would people do this? Are photos always printed? What else could happen to them?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What is happening here? How could you stop this happening?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what is happening here? (someone is </a:t>
            </a:r>
            <a:r>
              <a:rPr lang="en-GB" dirty="0" err="1"/>
              <a:t>cyberbullying</a:t>
            </a:r>
            <a:r>
              <a:rPr lang="en-GB" dirty="0"/>
              <a:t> Lucy – they’ve got hold of her photos and printed private pictures of her.)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how upset would you feel if this happened to you?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Why doesn’t Lucy want anyone else seeing the photos?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do you know what credit card details are? Sometimes people have their mum’s credit card details in case they need money in an emergency. But do you think it’s a good idea to save sensitive things like these in your phone?</a:t>
            </a:r>
            <a:r>
              <a:rPr lang="en-GB" baseline="0" dirty="0"/>
              <a:t> If you do this, how should you protect your phone?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what things do you have on your mobile phone that other people could use?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Ask: Would </a:t>
            </a:r>
            <a:r>
              <a:rPr lang="en-GB" dirty="0" err="1"/>
              <a:t>Izzy’s</a:t>
            </a:r>
            <a:r>
              <a:rPr lang="en-GB" dirty="0"/>
              <a:t> mum really kill her?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Say: there is a site called immobilise.com where you can register you phone even if</a:t>
            </a:r>
            <a:r>
              <a:rPr lang="en-GB" baseline="0" dirty="0"/>
              <a:t> it has been stolen. If the police recover it they can get it back to you.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62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the pupils how to register for immobilise – you may need a practice</a:t>
            </a:r>
            <a:r>
              <a:rPr lang="en-GB" baseline="0" dirty="0"/>
              <a:t> run first. Pupils need their phone’s IMEI number which is on the packaging, or can be found by keying in some numbers as the site shows.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24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227F22-0F2A-5645-8365-D3F17A6B9837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903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2571" cy="6857999"/>
          </a:xfrm>
          <a:prstGeom prst="rect">
            <a:avLst/>
          </a:prstGeom>
        </p:spPr>
      </p:pic>
      <p:sp>
        <p:nvSpPr>
          <p:cNvPr id="10" name="Footer Placeholder 2"/>
          <p:cNvSpPr>
            <a:spLocks noGrp="1"/>
          </p:cNvSpPr>
          <p:nvPr>
            <p:ph type="ftr" sz="quarter" idx="13"/>
          </p:nvPr>
        </p:nvSpPr>
        <p:spPr>
          <a:xfrm>
            <a:off x="5791200" y="556106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1800" b="1">
                <a:solidFill>
                  <a:srgbClr val="FF6600"/>
                </a:solidFill>
              </a:defRPr>
            </a:lvl1pPr>
          </a:lstStyle>
          <a:p>
            <a:r>
              <a:rPr lang="en-US" dirty="0"/>
              <a:t>Staying Safe Online</a:t>
            </a:r>
          </a:p>
        </p:txBody>
      </p:sp>
    </p:spTree>
    <p:extLst>
      <p:ext uri="{BB962C8B-B14F-4D97-AF65-F5344CB8AC3E}">
        <p14:creationId xmlns:p14="http://schemas.microsoft.com/office/powerpoint/2010/main" val="3004785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PT Background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ED194616-3B97-4041-852A-B6D2BB2B7F9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5791200" y="556106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1800" b="1">
                <a:solidFill>
                  <a:srgbClr val="FF6600"/>
                </a:solidFill>
              </a:defRPr>
            </a:lvl1pPr>
          </a:lstStyle>
          <a:p>
            <a:r>
              <a:rPr lang="en-US" dirty="0"/>
              <a:t>Staying Safe Online</a:t>
            </a:r>
          </a:p>
        </p:txBody>
      </p:sp>
    </p:spTree>
    <p:extLst>
      <p:ext uri="{BB962C8B-B14F-4D97-AF65-F5344CB8AC3E}">
        <p14:creationId xmlns:p14="http://schemas.microsoft.com/office/powerpoint/2010/main" val="2370131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5791200" y="556106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1800" b="1">
                <a:solidFill>
                  <a:srgbClr val="FF6600"/>
                </a:solidFill>
              </a:defRPr>
            </a:lvl1pPr>
          </a:lstStyle>
          <a:p>
            <a:r>
              <a:rPr lang="en-US" dirty="0"/>
              <a:t>Staying Safe Online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972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3378" y="1165264"/>
            <a:ext cx="8229600" cy="5747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79646"/>
                </a:solidFill>
              </a:defRPr>
            </a:lvl1pPr>
          </a:lstStyle>
          <a:p>
            <a:fld id="{ED194616-3B97-4041-852A-B6D2BB2B7F9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791200" y="556106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1800" b="1">
                <a:solidFill>
                  <a:srgbClr val="FF6600"/>
                </a:solidFill>
              </a:defRPr>
            </a:lvl1pPr>
          </a:lstStyle>
          <a:p>
            <a:r>
              <a:rPr lang="en-US" dirty="0"/>
              <a:t>Staying Safe Online</a:t>
            </a:r>
          </a:p>
        </p:txBody>
      </p:sp>
    </p:spTree>
    <p:extLst>
      <p:ext uri="{BB962C8B-B14F-4D97-AF65-F5344CB8AC3E}">
        <p14:creationId xmlns:p14="http://schemas.microsoft.com/office/powerpoint/2010/main" val="404554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dt="0"/>
  <p:txStyles>
    <p:titleStyle>
      <a:lvl1pPr algn="l" defTabSz="457200" rtl="0" eaLnBrk="1" latinLnBrk="0" hangingPunct="1">
        <a:lnSpc>
          <a:spcPct val="11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immobilise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384" y="3023458"/>
            <a:ext cx="64008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275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4558" y="3024722"/>
            <a:ext cx="7891896" cy="1414155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algn="ctr"/>
            <a:r>
              <a:rPr lang="en-US" sz="3300" b="1" dirty="0">
                <a:solidFill>
                  <a:schemeClr val="bg1"/>
                </a:solidFill>
              </a:rPr>
              <a:t>What could happen if you don’t take care of your mobile phone?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" name="Footer Placeholder 2"/>
          <p:cNvSpPr txBox="1">
            <a:spLocks/>
          </p:cNvSpPr>
          <p:nvPr/>
        </p:nvSpPr>
        <p:spPr>
          <a:xfrm>
            <a:off x="4436017" y="556106"/>
            <a:ext cx="4234365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197293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19" y="1532002"/>
            <a:ext cx="5419515" cy="4277248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902353" y="1566989"/>
            <a:ext cx="2265237" cy="2784528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</a:rPr>
              <a:t>What is happening here?</a:t>
            </a:r>
          </a:p>
        </p:txBody>
      </p:sp>
      <p:sp>
        <p:nvSpPr>
          <p:cNvPr id="8" name="Footer Placeholder 2"/>
          <p:cNvSpPr txBox="1">
            <a:spLocks/>
          </p:cNvSpPr>
          <p:nvPr/>
        </p:nvSpPr>
        <p:spPr>
          <a:xfrm>
            <a:off x="4109078" y="556105"/>
            <a:ext cx="4511904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19" y="1532002"/>
            <a:ext cx="5419515" cy="4277247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698798" y="4116026"/>
            <a:ext cx="2308041" cy="2035320"/>
            <a:chOff x="698798" y="4116026"/>
            <a:chExt cx="2308041" cy="2035320"/>
          </a:xfrm>
        </p:grpSpPr>
        <p:sp>
          <p:nvSpPr>
            <p:cNvPr id="11" name="Rounded Rectangular Callout 10"/>
            <p:cNvSpPr/>
            <p:nvPr/>
          </p:nvSpPr>
          <p:spPr>
            <a:xfrm rot="10800000">
              <a:off x="698798" y="4116026"/>
              <a:ext cx="2308041" cy="2035320"/>
            </a:xfrm>
            <a:prstGeom prst="wedgeRoundRectCallout">
              <a:avLst>
                <a:gd name="adj1" fmla="val -53736"/>
                <a:gd name="adj2" fmla="val 65717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71930" y="4281748"/>
              <a:ext cx="2056352" cy="1817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We’re very early today. Ever since my phone got nicked on Tuesday, I’ve had no alarm.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674291" y="1230610"/>
            <a:ext cx="3752063" cy="1152504"/>
            <a:chOff x="4674291" y="1230610"/>
            <a:chExt cx="3752063" cy="1152504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4674291" y="1230610"/>
              <a:ext cx="3752063" cy="1152504"/>
            </a:xfrm>
            <a:prstGeom prst="wedgeRoundRectCallout">
              <a:avLst>
                <a:gd name="adj1" fmla="val -13853"/>
                <a:gd name="adj2" fmla="val 68181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31859C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831407" y="1335592"/>
              <a:ext cx="349589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Oh yes. I forgot someone stole your phone. I hope you reported it to the police.</a:t>
              </a:r>
            </a:p>
          </p:txBody>
        </p:sp>
      </p:grpSp>
      <p:sp>
        <p:nvSpPr>
          <p:cNvPr id="20" name="Footer Placeholder 2"/>
          <p:cNvSpPr txBox="1">
            <a:spLocks/>
          </p:cNvSpPr>
          <p:nvPr/>
        </p:nvSpPr>
        <p:spPr>
          <a:xfrm>
            <a:off x="4193950" y="556105"/>
            <a:ext cx="4409755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3" cy="427724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698797" y="4256589"/>
            <a:ext cx="3307736" cy="1889633"/>
            <a:chOff x="698797" y="4278439"/>
            <a:chExt cx="3307736" cy="1693223"/>
          </a:xfrm>
        </p:grpSpPr>
        <p:sp>
          <p:nvSpPr>
            <p:cNvPr id="11" name="Rounded Rectangular Callout 10"/>
            <p:cNvSpPr/>
            <p:nvPr/>
          </p:nvSpPr>
          <p:spPr>
            <a:xfrm rot="10800000">
              <a:off x="698797" y="4278439"/>
              <a:ext cx="3307736" cy="1693223"/>
            </a:xfrm>
            <a:prstGeom prst="wedgeRoundRectCallout">
              <a:avLst>
                <a:gd name="adj1" fmla="val -35083"/>
                <a:gd name="adj2" fmla="val 75646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32650" y="4391785"/>
              <a:ext cx="3134605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I haven’t reported it yet. My parents went bananas! But not as angry as me. I spent a fortune on data and apps. And I’ve lost all my photos.</a:t>
              </a:r>
              <a:endParaRPr lang="en-US" dirty="0"/>
            </a:p>
          </p:txBody>
        </p:sp>
      </p:grpSp>
      <p:sp>
        <p:nvSpPr>
          <p:cNvPr id="13" name="Footer Placeholder 2"/>
          <p:cNvSpPr txBox="1">
            <a:spLocks/>
          </p:cNvSpPr>
          <p:nvPr/>
        </p:nvSpPr>
        <p:spPr>
          <a:xfrm>
            <a:off x="4372019" y="556105"/>
            <a:ext cx="423168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3" cy="427724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3977579" y="1737039"/>
            <a:ext cx="2783987" cy="969188"/>
            <a:chOff x="4014050" y="1741392"/>
            <a:chExt cx="2998355" cy="969188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4014050" y="1741392"/>
              <a:ext cx="2998355" cy="969188"/>
            </a:xfrm>
            <a:prstGeom prst="wedgeRoundRectCallout">
              <a:avLst>
                <a:gd name="adj1" fmla="val -40920"/>
                <a:gd name="adj2" fmla="val 90872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31859C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131887" y="1755311"/>
              <a:ext cx="284123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Oh – looks like something strange is going on.</a:t>
              </a:r>
              <a:endParaRPr lang="en-US" dirty="0"/>
            </a:p>
          </p:txBody>
        </p:sp>
      </p:grpSp>
      <p:sp>
        <p:nvSpPr>
          <p:cNvPr id="11" name="Footer Placeholder 2"/>
          <p:cNvSpPr txBox="1">
            <a:spLocks/>
          </p:cNvSpPr>
          <p:nvPr/>
        </p:nvSpPr>
        <p:spPr>
          <a:xfrm>
            <a:off x="4168435" y="556105"/>
            <a:ext cx="44280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3" cy="4277246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950091" y="1759664"/>
            <a:ext cx="3139502" cy="853342"/>
          </a:xfrm>
          <a:prstGeom prst="wedgeRoundRectCallout">
            <a:avLst>
              <a:gd name="adj1" fmla="val -45287"/>
              <a:gd name="adj2" fmla="val 86819"/>
              <a:gd name="adj3" fmla="val 16667"/>
            </a:avLst>
          </a:prstGeom>
          <a:solidFill>
            <a:schemeClr val="bg1">
              <a:alpha val="95000"/>
            </a:schemeClr>
          </a:solidFill>
          <a:ln>
            <a:solidFill>
              <a:srgbClr val="31859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013106" y="1841196"/>
            <a:ext cx="3140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Did you have a PIN or password on your phone?</a:t>
            </a:r>
            <a:endParaRPr lang="en-US" dirty="0"/>
          </a:p>
        </p:txBody>
      </p:sp>
      <p:sp>
        <p:nvSpPr>
          <p:cNvPr id="8" name="Footer Placeholder 2"/>
          <p:cNvSpPr txBox="1">
            <a:spLocks/>
          </p:cNvSpPr>
          <p:nvPr/>
        </p:nvSpPr>
        <p:spPr>
          <a:xfrm>
            <a:off x="4315576" y="573163"/>
            <a:ext cx="4288129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2" cy="4277246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528099" y="1741392"/>
            <a:ext cx="3328812" cy="1041406"/>
            <a:chOff x="2528100" y="1741392"/>
            <a:chExt cx="3085449" cy="1041406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528100" y="1741392"/>
              <a:ext cx="2998355" cy="969188"/>
            </a:xfrm>
            <a:prstGeom prst="wedgeRoundRectCallout">
              <a:avLst>
                <a:gd name="adj1" fmla="val 38979"/>
                <a:gd name="adj2" fmla="val 75899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603592" y="1859468"/>
              <a:ext cx="300995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No I didn’t! What has that got to do with anything?</a:t>
              </a:r>
              <a:endParaRPr lang="en-US" dirty="0"/>
            </a:p>
          </p:txBody>
        </p:sp>
      </p:grpSp>
      <p:sp>
        <p:nvSpPr>
          <p:cNvPr id="10" name="Footer Placeholder 2"/>
          <p:cNvSpPr txBox="1">
            <a:spLocks/>
          </p:cNvSpPr>
          <p:nvPr/>
        </p:nvSpPr>
        <p:spPr>
          <a:xfrm>
            <a:off x="4321870" y="556105"/>
            <a:ext cx="427269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2" cy="427724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028521" y="3509201"/>
            <a:ext cx="2671309" cy="487408"/>
            <a:chOff x="3028521" y="3509201"/>
            <a:chExt cx="2671309" cy="487408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028521" y="3509201"/>
              <a:ext cx="2601577" cy="487408"/>
            </a:xfrm>
            <a:prstGeom prst="wedgeRoundRectCallout">
              <a:avLst>
                <a:gd name="adj1" fmla="val -10366"/>
                <a:gd name="adj2" fmla="val -150681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238294" y="3580079"/>
              <a:ext cx="246153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Oh my goodness!</a:t>
              </a:r>
              <a:endParaRPr lang="en-US" dirty="0"/>
            </a:p>
          </p:txBody>
        </p:sp>
      </p:grpSp>
      <p:sp>
        <p:nvSpPr>
          <p:cNvPr id="10" name="Footer Placeholder 2"/>
          <p:cNvSpPr txBox="1">
            <a:spLocks/>
          </p:cNvSpPr>
          <p:nvPr/>
        </p:nvSpPr>
        <p:spPr>
          <a:xfrm>
            <a:off x="4267200" y="556105"/>
            <a:ext cx="43491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2" cy="427724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028874" y="1686201"/>
            <a:ext cx="3326265" cy="1351047"/>
            <a:chOff x="2028874" y="1686201"/>
            <a:chExt cx="3509571" cy="1102828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028874" y="1686201"/>
              <a:ext cx="3509571" cy="1102828"/>
            </a:xfrm>
            <a:prstGeom prst="wedgeRoundRectCallout">
              <a:avLst>
                <a:gd name="adj1" fmla="val -5551"/>
                <a:gd name="adj2" fmla="val 81663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133622" y="1754601"/>
              <a:ext cx="322151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Oh no! Somebody has printed lots of pictures of me and stuck them round the room!</a:t>
              </a:r>
              <a:endParaRPr lang="en-US" dirty="0"/>
            </a:p>
          </p:txBody>
        </p:sp>
      </p:grpSp>
      <p:sp>
        <p:nvSpPr>
          <p:cNvPr id="10" name="Footer Placeholder 2"/>
          <p:cNvSpPr txBox="1">
            <a:spLocks/>
          </p:cNvSpPr>
          <p:nvPr/>
        </p:nvSpPr>
        <p:spPr>
          <a:xfrm>
            <a:off x="4267199" y="556105"/>
            <a:ext cx="431258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1" cy="4277245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164366" y="3734729"/>
            <a:ext cx="3071219" cy="487408"/>
            <a:chOff x="2164366" y="3734729"/>
            <a:chExt cx="3071219" cy="487408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2164366" y="3734729"/>
              <a:ext cx="2601577" cy="487408"/>
            </a:xfrm>
            <a:prstGeom prst="wedgeRoundRectCallout">
              <a:avLst>
                <a:gd name="adj1" fmla="val -2314"/>
                <a:gd name="adj2" fmla="val -99638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71844" y="3774241"/>
              <a:ext cx="296374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They’re everywhere!</a:t>
              </a:r>
              <a:endParaRPr lang="en-US" dirty="0"/>
            </a:p>
          </p:txBody>
        </p:sp>
      </p:grpSp>
      <p:sp>
        <p:nvSpPr>
          <p:cNvPr id="11" name="Footer Placeholder 2"/>
          <p:cNvSpPr txBox="1">
            <a:spLocks/>
          </p:cNvSpPr>
          <p:nvPr/>
        </p:nvSpPr>
        <p:spPr>
          <a:xfrm>
            <a:off x="5791200" y="556106"/>
            <a:ext cx="2895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Your Mobile Phone</a:t>
            </a:r>
          </a:p>
        </p:txBody>
      </p:sp>
      <p:sp>
        <p:nvSpPr>
          <p:cNvPr id="12" name="Footer Placeholder 2"/>
          <p:cNvSpPr txBox="1">
            <a:spLocks/>
          </p:cNvSpPr>
          <p:nvPr/>
        </p:nvSpPr>
        <p:spPr>
          <a:xfrm>
            <a:off x="4267200" y="556105"/>
            <a:ext cx="397102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0" y="1532002"/>
            <a:ext cx="5419511" cy="4277244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164366" y="3787104"/>
            <a:ext cx="2601577" cy="1320136"/>
            <a:chOff x="2164366" y="3787104"/>
            <a:chExt cx="2601577" cy="101521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2164366" y="3787104"/>
              <a:ext cx="2601577" cy="1015219"/>
            </a:xfrm>
            <a:prstGeom prst="wedgeRoundRectCallout">
              <a:avLst>
                <a:gd name="adj1" fmla="val -2314"/>
                <a:gd name="adj2" fmla="val -99638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69113" y="3826617"/>
              <a:ext cx="244445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This is horrible! Someone has written ‘FREAK’ on my photo!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199" y="556105"/>
            <a:ext cx="433999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9" cy="4277244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098900" y="1718247"/>
            <a:ext cx="2601577" cy="1411227"/>
            <a:chOff x="2098900" y="1718247"/>
            <a:chExt cx="2601577" cy="1411227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2098900" y="1718247"/>
              <a:ext cx="2601577" cy="1411227"/>
            </a:xfrm>
            <a:prstGeom prst="wedgeRoundRectCallout">
              <a:avLst>
                <a:gd name="adj1" fmla="val 48517"/>
                <a:gd name="adj2" fmla="val 76653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03647" y="1810136"/>
              <a:ext cx="244445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I can’t believe this is happening! People are going to be laughing at me.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199" y="556105"/>
            <a:ext cx="4330855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9" cy="42772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098900" y="4281749"/>
            <a:ext cx="3090999" cy="1214816"/>
            <a:chOff x="2098900" y="4281749"/>
            <a:chExt cx="3090999" cy="1214816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2098900" y="4281749"/>
              <a:ext cx="3045314" cy="1214816"/>
            </a:xfrm>
            <a:prstGeom prst="wedgeRoundRectCallout">
              <a:avLst>
                <a:gd name="adj1" fmla="val 40995"/>
                <a:gd name="adj2" fmla="val -118440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19470" y="4399825"/>
              <a:ext cx="297042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Help me take down all these photos before all the other kids get here.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199" y="556105"/>
            <a:ext cx="433999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8" cy="42772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644565" y="1857284"/>
            <a:ext cx="2307952" cy="2107908"/>
            <a:chOff x="4644565" y="1857284"/>
            <a:chExt cx="2307952" cy="1767695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4644565" y="1857284"/>
              <a:ext cx="2307952" cy="1767695"/>
            </a:xfrm>
            <a:prstGeom prst="wedgeRoundRectCallout">
              <a:avLst>
                <a:gd name="adj1" fmla="val -71143"/>
                <a:gd name="adj2" fmla="val 18650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31859C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775497" y="2001549"/>
              <a:ext cx="2150833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Lucy - didn’t you say you’ve got your mum’s credit card details saved on your phone?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200" y="556105"/>
            <a:ext cx="43491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8" cy="4277242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775497" y="3232158"/>
            <a:ext cx="3292604" cy="1713534"/>
            <a:chOff x="4775497" y="3232157"/>
            <a:chExt cx="2307952" cy="2345901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4775497" y="3232157"/>
              <a:ext cx="2307952" cy="2345901"/>
            </a:xfrm>
            <a:prstGeom prst="wedgeRoundRectCallout">
              <a:avLst>
                <a:gd name="adj1" fmla="val -97807"/>
                <a:gd name="adj2" fmla="val -50563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906429" y="3376422"/>
              <a:ext cx="2150833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You realise if they could get your pictures, they could also use your apps, email and messages to send nasty things?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200" y="556105"/>
            <a:ext cx="43491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8" cy="427724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098900" y="4281749"/>
            <a:ext cx="3063588" cy="1214816"/>
            <a:chOff x="2098900" y="4281749"/>
            <a:chExt cx="2837255" cy="1214816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2098900" y="4281749"/>
              <a:ext cx="2470645" cy="1214816"/>
            </a:xfrm>
            <a:prstGeom prst="wedgeRoundRectCallout">
              <a:avLst>
                <a:gd name="adj1" fmla="val 58861"/>
                <a:gd name="adj2" fmla="val -89338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FF66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56019" y="4399825"/>
              <a:ext cx="26801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Oh </a:t>
              </a:r>
              <a:r>
                <a:rPr lang="en-GB" dirty="0" err="1"/>
                <a:t>Izzy</a:t>
              </a:r>
              <a:r>
                <a:rPr lang="en-GB" dirty="0"/>
                <a:t>! What am I going to do? Mum’s going to kill me!</a:t>
              </a:r>
              <a:endParaRPr lang="en-US" dirty="0"/>
            </a:p>
          </p:txBody>
        </p:sp>
      </p:grpSp>
      <p:sp>
        <p:nvSpPr>
          <p:cNvPr id="12" name="Footer Placeholder 2"/>
          <p:cNvSpPr txBox="1">
            <a:spLocks/>
          </p:cNvSpPr>
          <p:nvPr/>
        </p:nvSpPr>
        <p:spPr>
          <a:xfrm>
            <a:off x="4267199" y="556105"/>
            <a:ext cx="433999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9" name="Picture 8" descr="Mobil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21" y="1532002"/>
            <a:ext cx="5419508" cy="4277242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720129" y="4281749"/>
            <a:ext cx="7612949" cy="1527496"/>
            <a:chOff x="720129" y="4281748"/>
            <a:chExt cx="7966670" cy="184625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720129" y="4281748"/>
              <a:ext cx="7685739" cy="1846259"/>
            </a:xfrm>
            <a:prstGeom prst="wedgeRoundRectCallout">
              <a:avLst>
                <a:gd name="adj1" fmla="val 2217"/>
                <a:gd name="adj2" fmla="val -72228"/>
                <a:gd name="adj3" fmla="val 16667"/>
              </a:avLst>
            </a:prstGeom>
            <a:solidFill>
              <a:schemeClr val="bg1">
                <a:alpha val="95000"/>
              </a:schemeClr>
            </a:solidFill>
            <a:ln>
              <a:solidFill>
                <a:srgbClr val="31859C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03434" y="4465295"/>
              <a:ext cx="778336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I know! You can still register your stolen phone with </a:t>
              </a:r>
              <a:r>
                <a:rPr lang="en-GB" b="1" dirty="0" err="1">
                  <a:solidFill>
                    <a:srgbClr val="FF6600"/>
                  </a:solidFill>
                </a:rPr>
                <a:t>immobilise.com</a:t>
              </a:r>
              <a:r>
                <a:rPr lang="en-GB" dirty="0">
                  <a:solidFill>
                    <a:srgbClr val="FF6600"/>
                  </a:solidFill>
                </a:rPr>
                <a:t> </a:t>
              </a:r>
              <a:r>
                <a:rPr lang="en-GB" dirty="0"/>
                <a:t>and the police might get it back to you.</a:t>
              </a:r>
            </a:p>
            <a:p>
              <a:r>
                <a:rPr lang="en-GB" dirty="0"/>
                <a:t> When you get your next phone, don’t forget to use a PIN and password. And register your new one with </a:t>
              </a:r>
              <a:r>
                <a:rPr lang="en-GB" b="1" dirty="0" err="1">
                  <a:solidFill>
                    <a:srgbClr val="FF6600"/>
                  </a:solidFill>
                </a:rPr>
                <a:t>immobilise.com</a:t>
              </a:r>
              <a:endParaRPr lang="en-GB" dirty="0">
                <a:solidFill>
                  <a:srgbClr val="FF6600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99549" y="1164590"/>
            <a:ext cx="2409597" cy="1035416"/>
            <a:chOff x="5699549" y="1164590"/>
            <a:chExt cx="2409597" cy="1035416"/>
          </a:xfrm>
        </p:grpSpPr>
        <p:sp>
          <p:nvSpPr>
            <p:cNvPr id="11" name="Down Arrow Callout 10"/>
            <p:cNvSpPr/>
            <p:nvPr/>
          </p:nvSpPr>
          <p:spPr>
            <a:xfrm>
              <a:off x="5699549" y="1177684"/>
              <a:ext cx="2409597" cy="1022322"/>
            </a:xfrm>
            <a:prstGeom prst="downArrowCallou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immobilise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91200" y="1164590"/>
              <a:ext cx="2200544" cy="682447"/>
            </a:xfrm>
            <a:prstGeom prst="rect">
              <a:avLst/>
            </a:prstGeom>
          </p:spPr>
        </p:pic>
      </p:grpSp>
      <p:sp>
        <p:nvSpPr>
          <p:cNvPr id="15" name="Footer Placeholder 2"/>
          <p:cNvSpPr txBox="1">
            <a:spLocks/>
          </p:cNvSpPr>
          <p:nvPr/>
        </p:nvSpPr>
        <p:spPr>
          <a:xfrm>
            <a:off x="4267200" y="556105"/>
            <a:ext cx="4419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8453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" name="Picture 5" descr="immobilise_screen_mac.jpg"/>
          <p:cNvPicPr>
            <a:picLocks noChangeAspect="1"/>
          </p:cNvPicPr>
          <p:nvPr/>
        </p:nvPicPr>
        <p:blipFill>
          <a:blip r:embed="rId3"/>
          <a:srcRect b="12222"/>
          <a:stretch>
            <a:fillRect/>
          </a:stretch>
        </p:blipFill>
        <p:spPr>
          <a:xfrm>
            <a:off x="1704724" y="1688391"/>
            <a:ext cx="5867400" cy="454436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26758" y="1312901"/>
            <a:ext cx="7223332" cy="630942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342900" indent="-342900" algn="ctr"/>
            <a:r>
              <a:rPr lang="en-GB" sz="3400" dirty="0">
                <a:solidFill>
                  <a:srgbClr val="FF6600"/>
                </a:solidFill>
                <a:hlinkClick r:id="rId4"/>
              </a:rPr>
              <a:t>www.immobilise.com</a:t>
            </a:r>
            <a:endParaRPr lang="en-GB" sz="3400" dirty="0">
              <a:solidFill>
                <a:srgbClr val="FF6600"/>
              </a:solidFill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4267200" y="556105"/>
            <a:ext cx="4419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sz="1800" b="1" kern="1200">
                <a:solidFill>
                  <a:srgbClr val="FF6600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Taking Care of Your Mobile Phone</a:t>
            </a:r>
          </a:p>
        </p:txBody>
      </p:sp>
    </p:spTree>
    <p:extLst>
      <p:ext uri="{BB962C8B-B14F-4D97-AF65-F5344CB8AC3E}">
        <p14:creationId xmlns:p14="http://schemas.microsoft.com/office/powerpoint/2010/main" val="179735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4616-3B97-4041-852A-B6D2BB2B7F99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en-US"/>
              <a:t>Staying Safe Online</a:t>
            </a:r>
            <a:endParaRPr lang="en-US" dirty="0"/>
          </a:p>
        </p:txBody>
      </p:sp>
      <p:pic>
        <p:nvPicPr>
          <p:cNvPr id="8" name="Content Placeholder 7" descr="PPT Background5.jp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93"/>
          <a:stretch/>
        </p:blipFill>
        <p:spPr>
          <a:xfrm>
            <a:off x="0" y="-1"/>
            <a:ext cx="9144000" cy="6865631"/>
          </a:xfrm>
        </p:spPr>
      </p:pic>
    </p:spTree>
    <p:extLst>
      <p:ext uri="{BB962C8B-B14F-4D97-AF65-F5344CB8AC3E}">
        <p14:creationId xmlns:p14="http://schemas.microsoft.com/office/powerpoint/2010/main" val="235041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859</Words>
  <Application>Microsoft Office PowerPoint</Application>
  <PresentationFormat>On-screen Show (4:3)</PresentationFormat>
  <Paragraphs>96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PowerPoint Presentation</vt:lpstr>
      <vt:lpstr>What could happen if you don’t take care of your mobile phone?</vt:lpstr>
      <vt:lpstr>What is happening here?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Digital Storm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Edwards</dc:creator>
  <cp:lastModifiedBy>Fiona Godden</cp:lastModifiedBy>
  <cp:revision>44</cp:revision>
  <dcterms:created xsi:type="dcterms:W3CDTF">2016-09-16T14:31:41Z</dcterms:created>
  <dcterms:modified xsi:type="dcterms:W3CDTF">2020-07-04T14:05:59Z</dcterms:modified>
</cp:coreProperties>
</file>