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58" r:id="rId2"/>
    <p:sldId id="283" r:id="rId3"/>
    <p:sldId id="292" r:id="rId4"/>
    <p:sldId id="284" r:id="rId5"/>
    <p:sldId id="293" r:id="rId6"/>
    <p:sldId id="285" r:id="rId7"/>
    <p:sldId id="294" r:id="rId8"/>
    <p:sldId id="286" r:id="rId9"/>
    <p:sldId id="295" r:id="rId10"/>
    <p:sldId id="287" r:id="rId11"/>
    <p:sldId id="296" r:id="rId12"/>
    <p:sldId id="288" r:id="rId13"/>
    <p:sldId id="297" r:id="rId14"/>
    <p:sldId id="289" r:id="rId15"/>
    <p:sldId id="298" r:id="rId16"/>
    <p:sldId id="290" r:id="rId17"/>
    <p:sldId id="299" r:id="rId18"/>
    <p:sldId id="267" r:id="rId19"/>
  </p:sldIdLst>
  <p:sldSz cx="9144000" cy="6858000" type="screen4x3"/>
  <p:notesSz cx="6858000" cy="9144000"/>
  <p:embeddedFontLst>
    <p:embeddedFont>
      <p:font typeface="Twinkl" panose="020B0604020202020204" charset="0"/>
      <p:regular r:id="rId22"/>
      <p:bold r:id="rId23"/>
    </p:embeddedFont>
    <p:embeddedFont>
      <p:font typeface="BPreplay" panose="02000503000000020004" charset="0"/>
      <p:regular r:id="rId24"/>
      <p:bold r:id="rId25"/>
      <p:italic r:id="rId26"/>
      <p:boldItalic r:id="rId27"/>
    </p:embeddedFont>
    <p:embeddedFont>
      <p:font typeface="Calibri" panose="020F0502020204030204" pitchFamily="34" charset="0"/>
      <p:regular r:id="rId28"/>
      <p:bold r:id="rId29"/>
      <p:italic r:id="rId30"/>
      <p:boldItalic r:id="rId31"/>
    </p:embeddedFont>
    <p:embeddedFont>
      <p:font typeface="Sassoon Infant Rg" panose="02000503030000020003" charset="0"/>
      <p:regular r:id="rId32"/>
      <p:bold r:id="rId33"/>
    </p:embeddedFont>
    <p:embeddedFont>
      <p:font typeface="Sassoon Infant Md" panose="02000603050000020003" charset="0"/>
      <p:regular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546"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278" userDrawn="1">
          <p15:clr>
            <a:srgbClr val="A4A3A4"/>
          </p15:clr>
        </p15:guide>
        <p15:guide id="8" pos="748" userDrawn="1">
          <p15:clr>
            <a:srgbClr val="A4A3A4"/>
          </p15:clr>
        </p15:guide>
        <p15:guide id="9" orient="horz" pos="1003"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FF9966"/>
    <a:srgbClr val="566CE3"/>
    <a:srgbClr val="80C1EB"/>
    <a:srgbClr val="ACDDFC"/>
    <a:srgbClr val="21A6F9"/>
    <a:srgbClr val="1C1C1C"/>
    <a:srgbClr val="2898A8"/>
    <a:srgbClr val="FEFBDA"/>
    <a:srgbClr val="FFFF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showGuides="1">
      <p:cViewPr varScale="1">
        <p:scale>
          <a:sx n="73" d="100"/>
          <a:sy n="73" d="100"/>
        </p:scale>
        <p:origin x="1194" y="66"/>
      </p:cViewPr>
      <p:guideLst>
        <p:guide orient="horz" pos="2546"/>
        <p:guide pos="2880"/>
        <p:guide pos="317"/>
        <p:guide orient="horz" pos="3997"/>
        <p:guide pos="5443"/>
        <p:guide orient="horz" pos="278"/>
        <p:guide pos="748"/>
        <p:guide orient="horz" pos="1003"/>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21" Type="http://schemas.openxmlformats.org/officeDocument/2006/relationships/handoutMaster" Target="handoutMasters/handoutMaster1.xml"/><Relationship Id="rId34" Type="http://schemas.openxmlformats.org/officeDocument/2006/relationships/font" Target="fonts/font1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tIns="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2" name="Group 1"/>
          <p:cNvGrpSpPr/>
          <p:nvPr userDrawn="1"/>
        </p:nvGrpSpPr>
        <p:grpSpPr>
          <a:xfrm>
            <a:off x="4002736" y="1721798"/>
            <a:ext cx="4189074"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grpSp>
      <p:sp>
        <p:nvSpPr>
          <p:cNvPr id="14" name="Content Placeholder 2"/>
          <p:cNvSpPr>
            <a:spLocks noGrp="1"/>
          </p:cNvSpPr>
          <p:nvPr userDrawn="1">
            <p:ph idx="1" hasCustomPrompt="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or illustrations here.</a:t>
            </a:r>
          </a:p>
        </p:txBody>
      </p:sp>
    </p:spTree>
    <p:extLst>
      <p:ext uri="{BB962C8B-B14F-4D97-AF65-F5344CB8AC3E}">
        <p14:creationId xmlns:p14="http://schemas.microsoft.com/office/powerpoint/2010/main" val="26875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806184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3898567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497622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1613484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8" y="1503759"/>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481263"/>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 text or illustrations</a:t>
            </a:r>
            <a:r>
              <a:rPr lang="en-GB" baseline="0" dirty="0">
                <a:solidFill>
                  <a:schemeClr val="tx1"/>
                </a:solidFill>
              </a:rPr>
              <a:t> here.</a:t>
            </a:r>
            <a:endParaRPr lang="en-GB" dirty="0">
              <a:solidFill>
                <a:schemeClr val="tx1"/>
              </a:solidFill>
            </a:endParaRPr>
          </a:p>
        </p:txBody>
      </p:sp>
      <p:sp>
        <p:nvSpPr>
          <p:cNvPr id="9" name="Content Placeholder 2"/>
          <p:cNvSpPr>
            <a:spLocks noGrp="1"/>
          </p:cNvSpPr>
          <p:nvPr>
            <p:ph idx="10" hasCustomPrompt="1"/>
          </p:nvPr>
        </p:nvSpPr>
        <p:spPr>
          <a:xfrm>
            <a:off x="461962" y="5099446"/>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2403606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5" name="Content Placeholder 2"/>
          <p:cNvSpPr>
            <a:spLocks noGrp="1"/>
          </p:cNvSpPr>
          <p:nvPr>
            <p:ph idx="1" hasCustomPrompt="1"/>
          </p:nvPr>
        </p:nvSpPr>
        <p:spPr>
          <a:xfrm>
            <a:off x="457198" y="1500011"/>
            <a:ext cx="8220075" cy="967318"/>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4111493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9" y="1513946"/>
            <a:ext cx="3295652" cy="4882092"/>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2856887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bg>
      <p:bgPr>
        <a:pattFill prst="pct5">
          <a:fgClr>
            <a:schemeClr val="accent5"/>
          </a:fgClr>
          <a:bgClr>
            <a:schemeClr val="bg1"/>
          </a:bgClr>
        </a:pattFill>
        <a:effectLst/>
      </p:bgPr>
    </p:bg>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userDrawn="1"/>
        </p:nvSpPr>
        <p:spPr>
          <a:xfrm>
            <a:off x="1532896" y="2078266"/>
            <a:ext cx="6068680" cy="2677656"/>
          </a:xfrm>
          <a:prstGeom prst="rect">
            <a:avLst/>
          </a:prstGeom>
          <a:noFill/>
        </p:spPr>
        <p:txBody>
          <a:bodyPr wrap="square" rtlCol="0">
            <a:spAutoFit/>
          </a:bodyPr>
          <a:lstStyle/>
          <a:p>
            <a:pPr algn="ctr"/>
            <a:r>
              <a:rPr lang="en-GB" sz="2400" dirty="0">
                <a:latin typeface="BPreplay" panose="02000503000000020004" pitchFamily="50" charset="0"/>
              </a:rPr>
              <a:t>Please create your title slide, main slides and end slide backgrounds in </a:t>
            </a:r>
            <a:r>
              <a:rPr lang="en-GB" sz="2400" b="1" dirty="0">
                <a:latin typeface="BPreplay" panose="02000503000000020004" pitchFamily="50" charset="0"/>
              </a:rPr>
              <a:t>Photoshop</a:t>
            </a:r>
            <a:r>
              <a:rPr lang="en-GB" sz="2400" dirty="0">
                <a:latin typeface="BPreplay" panose="02000503000000020004" pitchFamily="50" charset="0"/>
              </a:rPr>
              <a:t> using the </a:t>
            </a:r>
            <a:r>
              <a:rPr lang="en-GB" sz="2400" b="1" dirty="0">
                <a:latin typeface="BPreplay" panose="02000503000000020004" pitchFamily="50" charset="0"/>
              </a:rPr>
              <a:t>PowerPoint Actions</a:t>
            </a:r>
            <a:r>
              <a:rPr lang="en-GB" sz="2400" b="0" baseline="0" dirty="0">
                <a:latin typeface="BPreplay" panose="02000503000000020004" pitchFamily="50" charset="0"/>
              </a:rPr>
              <a:t> (Z:\#Action Templates\#Actions\PowerPoint)</a:t>
            </a:r>
            <a:endParaRPr lang="en-GB" sz="2400" dirty="0">
              <a:latin typeface="BPreplay" panose="02000503000000020004" pitchFamily="50" charset="0"/>
            </a:endParaRPr>
          </a:p>
          <a:p>
            <a:pPr algn="ctr"/>
            <a:endParaRPr lang="en-GB" sz="2400" dirty="0">
              <a:latin typeface="BPreplay" panose="02000503000000020004" pitchFamily="50" charset="0"/>
            </a:endParaRPr>
          </a:p>
          <a:p>
            <a:pPr algn="ctr"/>
            <a:r>
              <a:rPr lang="en-GB" sz="2400" dirty="0">
                <a:latin typeface="BPreplay" panose="02000503000000020004" pitchFamily="50" charset="0"/>
              </a:rPr>
              <a:t>Add your backgrounds to the appropriate </a:t>
            </a:r>
            <a:r>
              <a:rPr lang="en-GB" sz="2400" b="1" dirty="0">
                <a:latin typeface="BPreplay" panose="02000503000000020004" pitchFamily="50" charset="0"/>
              </a:rPr>
              <a:t>Master Slides</a:t>
            </a:r>
            <a:r>
              <a:rPr lang="en-GB" sz="2400" dirty="0">
                <a:latin typeface="BPreplay" panose="02000503000000020004" pitchFamily="50" charset="0"/>
              </a:rPr>
              <a:t>.</a:t>
            </a:r>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67" r:id="rId5"/>
    <p:sldLayoutId id="2147483668" r:id="rId6"/>
    <p:sldLayoutId id="2147483669" r:id="rId7"/>
    <p:sldLayoutId id="2147483670" r:id="rId8"/>
    <p:sldLayoutId id="2147483673" r:id="rId9"/>
    <p:sldLayoutId id="2147483674" r:id="rId10"/>
    <p:sldLayoutId id="2147483663" r:id="rId11"/>
    <p:sldLayoutId id="2147483666" r:id="rId12"/>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850" y="360700"/>
            <a:ext cx="4581525" cy="4154984"/>
          </a:xfrm>
          <a:prstGeom prst="rect">
            <a:avLst/>
          </a:prstGeom>
          <a:noFill/>
        </p:spPr>
        <p:txBody>
          <a:bodyPr wrap="square" rtlCol="0">
            <a:spAutoFit/>
          </a:bodyPr>
          <a:lstStyle/>
          <a:p>
            <a:r>
              <a:rPr lang="en-GB" sz="6600" b="1" dirty="0">
                <a:solidFill>
                  <a:schemeClr val="accent1">
                    <a:lumMod val="75000"/>
                  </a:schemeClr>
                </a:solidFill>
                <a:latin typeface="Twinkl" pitchFamily="2" charset="0"/>
              </a:rPr>
              <a:t>Weddings</a:t>
            </a:r>
          </a:p>
          <a:p>
            <a:r>
              <a:rPr lang="en-GB" sz="6600" b="1" dirty="0">
                <a:solidFill>
                  <a:schemeClr val="accent1">
                    <a:lumMod val="75000"/>
                  </a:schemeClr>
                </a:solidFill>
                <a:latin typeface="Twinkl" pitchFamily="2" charset="0"/>
              </a:rPr>
              <a:t>from</a:t>
            </a:r>
          </a:p>
          <a:p>
            <a:r>
              <a:rPr lang="en-GB" sz="6600" b="1" dirty="0">
                <a:solidFill>
                  <a:schemeClr val="accent1">
                    <a:lumMod val="75000"/>
                  </a:schemeClr>
                </a:solidFill>
                <a:latin typeface="Twinkl" pitchFamily="2" charset="0"/>
              </a:rPr>
              <a:t>Different</a:t>
            </a:r>
          </a:p>
          <a:p>
            <a:r>
              <a:rPr lang="en-GB" sz="6600" b="1" dirty="0">
                <a:solidFill>
                  <a:schemeClr val="accent1">
                    <a:lumMod val="75000"/>
                  </a:schemeClr>
                </a:solidFill>
                <a:latin typeface="Twinkl" pitchFamily="2" charset="0"/>
              </a:rPr>
              <a:t>Religions</a:t>
            </a:r>
          </a:p>
        </p:txBody>
      </p:sp>
      <p:sp>
        <p:nvSpPr>
          <p:cNvPr id="5" name="TextBox 4"/>
          <p:cNvSpPr txBox="1"/>
          <p:nvPr/>
        </p:nvSpPr>
        <p:spPr>
          <a:xfrm>
            <a:off x="323849" y="4563309"/>
            <a:ext cx="2352675" cy="1200329"/>
          </a:xfrm>
          <a:prstGeom prst="rect">
            <a:avLst/>
          </a:prstGeom>
          <a:noFill/>
        </p:spPr>
        <p:txBody>
          <a:bodyPr wrap="square" rtlCol="0">
            <a:spAutoFit/>
          </a:bodyPr>
          <a:lstStyle/>
          <a:p>
            <a:r>
              <a:rPr lang="en-GB" sz="2400" dirty="0">
                <a:solidFill>
                  <a:schemeClr val="tx1">
                    <a:lumMod val="75000"/>
                    <a:lumOff val="25000"/>
                  </a:schemeClr>
                </a:solidFill>
                <a:latin typeface="Twinkl" pitchFamily="2" charset="0"/>
              </a:rPr>
              <a:t>Celebrations Around the World</a:t>
            </a:r>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7061" t="823" r="8084" b="6182"/>
          <a:stretch/>
        </p:blipFill>
        <p:spPr>
          <a:xfrm>
            <a:off x="438150" y="409574"/>
            <a:ext cx="8253413" cy="6019801"/>
          </a:xfrm>
          <a:prstGeom prst="roundRect">
            <a:avLst>
              <a:gd name="adj" fmla="val 2836"/>
            </a:avLst>
          </a:prstGeom>
        </p:spPr>
      </p:pic>
      <p:sp>
        <p:nvSpPr>
          <p:cNvPr id="4" name="TextBox 3"/>
          <p:cNvSpPr txBox="1"/>
          <p:nvPr/>
        </p:nvSpPr>
        <p:spPr>
          <a:xfrm>
            <a:off x="2627397" y="6546321"/>
            <a:ext cx="3889206"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a:t>
            </a:r>
            <a:r>
              <a:rPr lang="en-GB" sz="600" dirty="0" err="1">
                <a:solidFill>
                  <a:schemeClr val="bg1">
                    <a:lumMod val="85000"/>
                  </a:schemeClr>
                </a:solidFill>
                <a:latin typeface="BPreplay" panose="02000503000000020004" pitchFamily="50" charset="0"/>
              </a:rPr>
              <a:t>Agence</a:t>
            </a:r>
            <a:r>
              <a:rPr lang="en-GB" sz="600" dirty="0">
                <a:solidFill>
                  <a:schemeClr val="bg1">
                    <a:lumMod val="85000"/>
                  </a:schemeClr>
                </a:solidFill>
                <a:latin typeface="BPreplay" panose="02000503000000020004" pitchFamily="50" charset="0"/>
              </a:rPr>
              <a:t> </a:t>
            </a:r>
            <a:r>
              <a:rPr lang="en-GB" sz="600" dirty="0" err="1">
                <a:solidFill>
                  <a:schemeClr val="bg1">
                    <a:lumMod val="85000"/>
                  </a:schemeClr>
                </a:solidFill>
                <a:latin typeface="BPreplay" panose="02000503000000020004" pitchFamily="50" charset="0"/>
              </a:rPr>
              <a:t>Tophos</a:t>
            </a:r>
            <a:r>
              <a:rPr lang="en-GB" sz="600" dirty="0">
                <a:solidFill>
                  <a:schemeClr val="bg1">
                    <a:lumMod val="85000"/>
                  </a:schemeClr>
                </a:solidFill>
                <a:latin typeface="BPreplay" panose="02000503000000020004" pitchFamily="50" charset="0"/>
              </a:rPr>
              <a:t>  (@flickr.com) - granted under creative commons licence - attribution</a:t>
            </a:r>
          </a:p>
        </p:txBody>
      </p:sp>
      <p:sp>
        <p:nvSpPr>
          <p:cNvPr id="7" name="TextBox 6"/>
          <p:cNvSpPr txBox="1"/>
          <p:nvPr/>
        </p:nvSpPr>
        <p:spPr>
          <a:xfrm>
            <a:off x="438150" y="561975"/>
            <a:ext cx="8253413" cy="707886"/>
          </a:xfrm>
          <a:prstGeom prst="rect">
            <a:avLst/>
          </a:prstGeom>
          <a:noFill/>
        </p:spPr>
        <p:txBody>
          <a:bodyPr wrap="square" rtlCol="0">
            <a:spAutoFit/>
          </a:bodyPr>
          <a:lstStyle/>
          <a:p>
            <a:pPr algn="ctr"/>
            <a:r>
              <a:rPr lang="en-GB" sz="4000" dirty="0">
                <a:latin typeface="Twinkl" pitchFamily="2" charset="0"/>
              </a:rPr>
              <a:t>Jewish wedding</a:t>
            </a:r>
          </a:p>
        </p:txBody>
      </p:sp>
    </p:spTree>
    <p:extLst>
      <p:ext uri="{BB962C8B-B14F-4D97-AF65-F5344CB8AC3E}">
        <p14:creationId xmlns:p14="http://schemas.microsoft.com/office/powerpoint/2010/main" val="315241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b="1" dirty="0">
                <a:latin typeface="Twinkl" pitchFamily="2" charset="0"/>
              </a:rPr>
              <a:t>Ketubah</a:t>
            </a:r>
            <a:r>
              <a:rPr lang="en-GB" dirty="0">
                <a:latin typeface="Twinkl" pitchFamily="2" charset="0"/>
              </a:rPr>
              <a:t> is the marriage contract traditionally signed by two witnesses.</a:t>
            </a:r>
          </a:p>
          <a:p>
            <a:r>
              <a:rPr lang="en-GB" b="1" dirty="0" err="1">
                <a:latin typeface="Twinkl" pitchFamily="2" charset="0"/>
              </a:rPr>
              <a:t>Chuppah</a:t>
            </a:r>
            <a:r>
              <a:rPr lang="en-GB" dirty="0">
                <a:latin typeface="Twinkl" pitchFamily="2" charset="0"/>
              </a:rPr>
              <a:t> is the wedding canopy which the bride and groom stand under during the ceremony. It symbolises their future home together.</a:t>
            </a:r>
          </a:p>
          <a:p>
            <a:r>
              <a:rPr lang="en-GB" b="1" dirty="0">
                <a:latin typeface="Twinkl" pitchFamily="2" charset="0"/>
              </a:rPr>
              <a:t>Exchange of rings</a:t>
            </a:r>
            <a:r>
              <a:rPr lang="en-GB" dirty="0">
                <a:latin typeface="Twinkl" pitchFamily="2" charset="0"/>
              </a:rPr>
              <a:t> which symbolises the unbroken circle and union of the married couple.</a:t>
            </a:r>
          </a:p>
          <a:p>
            <a:r>
              <a:rPr lang="en-GB" b="1" dirty="0">
                <a:latin typeface="Twinkl" pitchFamily="2" charset="0"/>
              </a:rPr>
              <a:t>Breaking of glass </a:t>
            </a:r>
            <a:r>
              <a:rPr lang="en-GB" dirty="0">
                <a:latin typeface="Twinkl" pitchFamily="2" charset="0"/>
              </a:rPr>
              <a:t>symbolises the destruction of the Jewish temple in Jerusalem, reminding the couple that sorrow exists even during personal joy. There are many varying reasons for this tradition.</a:t>
            </a:r>
          </a:p>
          <a:p>
            <a:endParaRPr lang="en-GB" dirty="0"/>
          </a:p>
        </p:txBody>
      </p:sp>
      <p:sp>
        <p:nvSpPr>
          <p:cNvPr id="3" name="Title 2"/>
          <p:cNvSpPr>
            <a:spLocks noGrp="1"/>
          </p:cNvSpPr>
          <p:nvPr>
            <p:ph type="title"/>
          </p:nvPr>
        </p:nvSpPr>
        <p:spPr/>
        <p:txBody>
          <a:bodyPr/>
          <a:lstStyle/>
          <a:p>
            <a:r>
              <a:rPr lang="en-GB" b="1" dirty="0">
                <a:latin typeface="Twinkl" pitchFamily="2" charset="0"/>
              </a:rPr>
              <a:t>Jewish Wedding Traditions</a:t>
            </a:r>
            <a:r>
              <a:rPr lang="en-GB" dirty="0">
                <a:latin typeface="Twinkl" pitchFamily="2" charset="0"/>
              </a:rPr>
              <a:t> </a:t>
            </a:r>
          </a:p>
        </p:txBody>
      </p:sp>
    </p:spTree>
    <p:extLst>
      <p:ext uri="{BB962C8B-B14F-4D97-AF65-F5344CB8AC3E}">
        <p14:creationId xmlns:p14="http://schemas.microsoft.com/office/powerpoint/2010/main" val="1099163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7434" t="2596" r="4335" b="1058"/>
          <a:stretch/>
        </p:blipFill>
        <p:spPr>
          <a:xfrm>
            <a:off x="438150" y="419100"/>
            <a:ext cx="8253413" cy="6010275"/>
          </a:xfrm>
          <a:prstGeom prst="roundRect">
            <a:avLst>
              <a:gd name="adj" fmla="val 2836"/>
            </a:avLst>
          </a:prstGeom>
        </p:spPr>
      </p:pic>
      <p:sp>
        <p:nvSpPr>
          <p:cNvPr id="4" name="TextBox 3"/>
          <p:cNvSpPr txBox="1"/>
          <p:nvPr/>
        </p:nvSpPr>
        <p:spPr>
          <a:xfrm>
            <a:off x="2760446" y="6546321"/>
            <a:ext cx="3623108"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a:t>
            </a:r>
            <a:r>
              <a:rPr lang="en-GB" sz="600" dirty="0" err="1">
                <a:solidFill>
                  <a:schemeClr val="bg1">
                    <a:lumMod val="85000"/>
                  </a:schemeClr>
                </a:solidFill>
                <a:latin typeface="BPreplay" panose="02000503000000020004" pitchFamily="50" charset="0"/>
              </a:rPr>
              <a:t>imajfoto</a:t>
            </a:r>
            <a:r>
              <a:rPr lang="en-GB" sz="600" dirty="0">
                <a:solidFill>
                  <a:schemeClr val="bg1">
                    <a:lumMod val="85000"/>
                  </a:schemeClr>
                </a:solidFill>
                <a:latin typeface="BPreplay" panose="02000503000000020004" pitchFamily="50" charset="0"/>
              </a:rPr>
              <a:t>. (@flickr.com) - granted under creative commons licence - attribution</a:t>
            </a:r>
          </a:p>
        </p:txBody>
      </p:sp>
      <p:sp>
        <p:nvSpPr>
          <p:cNvPr id="7" name="TextBox 6"/>
          <p:cNvSpPr txBox="1"/>
          <p:nvPr/>
        </p:nvSpPr>
        <p:spPr>
          <a:xfrm>
            <a:off x="438149" y="476250"/>
            <a:ext cx="8253413" cy="707886"/>
          </a:xfrm>
          <a:prstGeom prst="rect">
            <a:avLst/>
          </a:prstGeom>
          <a:noFill/>
        </p:spPr>
        <p:txBody>
          <a:bodyPr wrap="square" rtlCol="0">
            <a:spAutoFit/>
          </a:bodyPr>
          <a:lstStyle/>
          <a:p>
            <a:pPr algn="r"/>
            <a:r>
              <a:rPr lang="en-GB" sz="4000" dirty="0">
                <a:solidFill>
                  <a:schemeClr val="bg1"/>
                </a:solidFill>
                <a:latin typeface="Twinkl" pitchFamily="2" charset="0"/>
              </a:rPr>
              <a:t>Islamic wedding</a:t>
            </a:r>
          </a:p>
        </p:txBody>
      </p:sp>
    </p:spTree>
    <p:extLst>
      <p:ext uri="{BB962C8B-B14F-4D97-AF65-F5344CB8AC3E}">
        <p14:creationId xmlns:p14="http://schemas.microsoft.com/office/powerpoint/2010/main" val="11811577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b="1" dirty="0" err="1">
                <a:latin typeface="Twinkl" pitchFamily="2" charset="0"/>
              </a:rPr>
              <a:t>Nikkah</a:t>
            </a:r>
            <a:r>
              <a:rPr lang="en-GB" dirty="0">
                <a:latin typeface="Twinkl" pitchFamily="2" charset="0"/>
              </a:rPr>
              <a:t> is the legal contract signed by the bride and groom. </a:t>
            </a:r>
          </a:p>
          <a:p>
            <a:r>
              <a:rPr lang="en-GB" b="1" dirty="0" err="1">
                <a:latin typeface="Twinkl" pitchFamily="2" charset="0"/>
              </a:rPr>
              <a:t>Walima</a:t>
            </a:r>
            <a:r>
              <a:rPr lang="en-GB" dirty="0">
                <a:latin typeface="Twinkl" pitchFamily="2" charset="0"/>
              </a:rPr>
              <a:t> is the second part of the wedding (after the </a:t>
            </a:r>
            <a:r>
              <a:rPr lang="en-GB" dirty="0" err="1">
                <a:latin typeface="Twinkl" pitchFamily="2" charset="0"/>
              </a:rPr>
              <a:t>Nikkah</a:t>
            </a:r>
            <a:r>
              <a:rPr lang="en-GB" dirty="0">
                <a:latin typeface="Twinkl" pitchFamily="2" charset="0"/>
              </a:rPr>
              <a:t>) where performances, speeches and the feasting happen. </a:t>
            </a:r>
          </a:p>
          <a:p>
            <a:r>
              <a:rPr lang="en-GB" b="1" dirty="0">
                <a:latin typeface="Twinkl" pitchFamily="2" charset="0"/>
              </a:rPr>
              <a:t>Clothing</a:t>
            </a:r>
            <a:r>
              <a:rPr lang="en-GB" dirty="0">
                <a:latin typeface="Twinkl" pitchFamily="2" charset="0"/>
              </a:rPr>
              <a:t> is traditionally brightly coloured.</a:t>
            </a:r>
          </a:p>
          <a:p>
            <a:endParaRPr lang="en-GB" dirty="0"/>
          </a:p>
        </p:txBody>
      </p:sp>
      <p:sp>
        <p:nvSpPr>
          <p:cNvPr id="3" name="Title 2"/>
          <p:cNvSpPr>
            <a:spLocks noGrp="1"/>
          </p:cNvSpPr>
          <p:nvPr>
            <p:ph type="title"/>
          </p:nvPr>
        </p:nvSpPr>
        <p:spPr/>
        <p:txBody>
          <a:bodyPr/>
          <a:lstStyle/>
          <a:p>
            <a:r>
              <a:rPr lang="en-GB" b="1" dirty="0">
                <a:latin typeface="Twinkl" pitchFamily="2" charset="0"/>
              </a:rPr>
              <a:t>Islamic Wedding Traditions</a:t>
            </a:r>
            <a:r>
              <a:rPr lang="en-GB" dirty="0">
                <a:latin typeface="Twinkl" pitchFamily="2" charset="0"/>
              </a:rPr>
              <a:t> </a:t>
            </a:r>
          </a:p>
        </p:txBody>
      </p:sp>
    </p:spTree>
    <p:extLst>
      <p:ext uri="{BB962C8B-B14F-4D97-AF65-F5344CB8AC3E}">
        <p14:creationId xmlns:p14="http://schemas.microsoft.com/office/powerpoint/2010/main" val="41730409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841" t="2774" r="454" b="1665"/>
          <a:stretch/>
        </p:blipFill>
        <p:spPr>
          <a:xfrm>
            <a:off x="438151" y="419100"/>
            <a:ext cx="8277224" cy="6010275"/>
          </a:xfrm>
          <a:prstGeom prst="roundRect">
            <a:avLst>
              <a:gd name="adj" fmla="val 2836"/>
            </a:avLst>
          </a:prstGeom>
        </p:spPr>
      </p:pic>
      <p:sp>
        <p:nvSpPr>
          <p:cNvPr id="4" name="TextBox 3"/>
          <p:cNvSpPr txBox="1"/>
          <p:nvPr/>
        </p:nvSpPr>
        <p:spPr>
          <a:xfrm>
            <a:off x="2760446" y="6546321"/>
            <a:ext cx="3623108"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a:t>
            </a:r>
            <a:r>
              <a:rPr lang="en-GB" sz="600" dirty="0" err="1">
                <a:solidFill>
                  <a:schemeClr val="bg1">
                    <a:lumMod val="85000"/>
                  </a:schemeClr>
                </a:solidFill>
                <a:latin typeface="BPreplay" panose="02000503000000020004" pitchFamily="50" charset="0"/>
              </a:rPr>
              <a:t>denisbin</a:t>
            </a:r>
            <a:r>
              <a:rPr lang="en-GB" sz="600" dirty="0">
                <a:solidFill>
                  <a:schemeClr val="bg1">
                    <a:lumMod val="85000"/>
                  </a:schemeClr>
                </a:solidFill>
                <a:latin typeface="BPreplay" panose="02000503000000020004" pitchFamily="50" charset="0"/>
              </a:rPr>
              <a:t>. (@flickr.com) - granted under creative commons licence - attribution</a:t>
            </a:r>
          </a:p>
        </p:txBody>
      </p:sp>
      <p:sp>
        <p:nvSpPr>
          <p:cNvPr id="7" name="TextBox 6"/>
          <p:cNvSpPr txBox="1"/>
          <p:nvPr/>
        </p:nvSpPr>
        <p:spPr>
          <a:xfrm>
            <a:off x="438149" y="476250"/>
            <a:ext cx="8253413" cy="707886"/>
          </a:xfrm>
          <a:prstGeom prst="rect">
            <a:avLst/>
          </a:prstGeom>
          <a:noFill/>
        </p:spPr>
        <p:txBody>
          <a:bodyPr wrap="square" rtlCol="0">
            <a:spAutoFit/>
          </a:bodyPr>
          <a:lstStyle/>
          <a:p>
            <a:pPr algn="r"/>
            <a:r>
              <a:rPr lang="en-GB" sz="4000" dirty="0">
                <a:solidFill>
                  <a:schemeClr val="bg1"/>
                </a:solidFill>
                <a:latin typeface="Twinkl" pitchFamily="2" charset="0"/>
              </a:rPr>
              <a:t>Hindu wedding</a:t>
            </a:r>
          </a:p>
        </p:txBody>
      </p:sp>
    </p:spTree>
    <p:extLst>
      <p:ext uri="{BB962C8B-B14F-4D97-AF65-F5344CB8AC3E}">
        <p14:creationId xmlns:p14="http://schemas.microsoft.com/office/powerpoint/2010/main" val="3270982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latin typeface="Twinkl" pitchFamily="2" charset="0"/>
              </a:rPr>
              <a:t>Hindu weddings are extremely colourful and can last for a few days.</a:t>
            </a:r>
          </a:p>
          <a:p>
            <a:r>
              <a:rPr lang="en-GB" b="1" dirty="0" err="1">
                <a:latin typeface="Twinkl" pitchFamily="2" charset="0"/>
              </a:rPr>
              <a:t>Kanyadaan</a:t>
            </a:r>
            <a:r>
              <a:rPr lang="en-GB" b="1" dirty="0">
                <a:latin typeface="Twinkl" pitchFamily="2" charset="0"/>
              </a:rPr>
              <a:t> </a:t>
            </a:r>
            <a:r>
              <a:rPr lang="en-GB" dirty="0">
                <a:latin typeface="Twinkl" pitchFamily="2" charset="0"/>
              </a:rPr>
              <a:t>is the part of the ceremony where the father gives his daughter away to the groom (a very emotional time for the family).</a:t>
            </a:r>
          </a:p>
          <a:p>
            <a:r>
              <a:rPr lang="en-GB" b="1" dirty="0" err="1">
                <a:latin typeface="Twinkl" pitchFamily="2" charset="0"/>
              </a:rPr>
              <a:t>Panigrahana</a:t>
            </a:r>
            <a:r>
              <a:rPr lang="en-GB" b="1" dirty="0">
                <a:latin typeface="Twinkl" pitchFamily="2" charset="0"/>
              </a:rPr>
              <a:t> </a:t>
            </a:r>
            <a:r>
              <a:rPr lang="en-GB" dirty="0">
                <a:latin typeface="Twinkl" pitchFamily="2" charset="0"/>
              </a:rPr>
              <a:t>is a ritual taken place near fire, where the groom takes the bride’s hands to represent their union.</a:t>
            </a:r>
          </a:p>
          <a:p>
            <a:r>
              <a:rPr lang="en-GB" b="1" dirty="0" err="1">
                <a:latin typeface="Twinkl" pitchFamily="2" charset="0"/>
              </a:rPr>
              <a:t>Saptapadi</a:t>
            </a:r>
            <a:r>
              <a:rPr lang="en-GB" b="1" dirty="0">
                <a:latin typeface="Twinkl" pitchFamily="2" charset="0"/>
              </a:rPr>
              <a:t> </a:t>
            </a:r>
            <a:r>
              <a:rPr lang="en-GB" dirty="0">
                <a:latin typeface="Twinkl" pitchFamily="2" charset="0"/>
              </a:rPr>
              <a:t>means ‘seven steps’ and is the most important part of the wedding traditions. The bride and groom take seven steps around the holy fire (the divine witness to their marriage) as they say their vows in Sanskrit. </a:t>
            </a:r>
          </a:p>
          <a:p>
            <a:endParaRPr lang="en-GB" dirty="0">
              <a:latin typeface="Twinkl" pitchFamily="2" charset="0"/>
            </a:endParaRPr>
          </a:p>
        </p:txBody>
      </p:sp>
      <p:sp>
        <p:nvSpPr>
          <p:cNvPr id="3" name="Title 2"/>
          <p:cNvSpPr>
            <a:spLocks noGrp="1"/>
          </p:cNvSpPr>
          <p:nvPr>
            <p:ph type="title"/>
          </p:nvPr>
        </p:nvSpPr>
        <p:spPr/>
        <p:txBody>
          <a:bodyPr/>
          <a:lstStyle/>
          <a:p>
            <a:r>
              <a:rPr lang="en-GB" b="1" dirty="0">
                <a:latin typeface="Twinkl" pitchFamily="2" charset="0"/>
              </a:rPr>
              <a:t>Hindu Wedding Traditions </a:t>
            </a:r>
            <a:endParaRPr lang="en-GB" dirty="0">
              <a:latin typeface="Twinkl" pitchFamily="2" charset="0"/>
            </a:endParaRPr>
          </a:p>
        </p:txBody>
      </p:sp>
    </p:spTree>
    <p:extLst>
      <p:ext uri="{BB962C8B-B14F-4D97-AF65-F5344CB8AC3E}">
        <p14:creationId xmlns:p14="http://schemas.microsoft.com/office/powerpoint/2010/main" val="2822391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5751" t="1078" r="5007" b="1874"/>
          <a:stretch/>
        </p:blipFill>
        <p:spPr>
          <a:xfrm>
            <a:off x="438151" y="419100"/>
            <a:ext cx="8277224" cy="6000750"/>
          </a:xfrm>
          <a:prstGeom prst="roundRect">
            <a:avLst>
              <a:gd name="adj" fmla="val 2836"/>
            </a:avLst>
          </a:prstGeom>
        </p:spPr>
      </p:pic>
      <p:sp>
        <p:nvSpPr>
          <p:cNvPr id="4" name="TextBox 3"/>
          <p:cNvSpPr txBox="1"/>
          <p:nvPr/>
        </p:nvSpPr>
        <p:spPr>
          <a:xfrm>
            <a:off x="2459884" y="6546321"/>
            <a:ext cx="4224233"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Ami and </a:t>
            </a:r>
            <a:r>
              <a:rPr lang="en-GB" sz="600" dirty="0" err="1">
                <a:solidFill>
                  <a:schemeClr val="bg1">
                    <a:lumMod val="85000"/>
                  </a:schemeClr>
                </a:solidFill>
                <a:latin typeface="BPreplay" panose="02000503000000020004" pitchFamily="50" charset="0"/>
              </a:rPr>
              <a:t>Debo's</a:t>
            </a:r>
            <a:r>
              <a:rPr lang="en-GB" sz="600" dirty="0">
                <a:solidFill>
                  <a:schemeClr val="bg1">
                    <a:lumMod val="85000"/>
                  </a:schemeClr>
                </a:solidFill>
                <a:latin typeface="BPreplay" panose="02000503000000020004" pitchFamily="50" charset="0"/>
              </a:rPr>
              <a:t> Wedding. (@flickr.com) - granted under creative commons licence - attribution</a:t>
            </a:r>
          </a:p>
        </p:txBody>
      </p:sp>
      <p:sp>
        <p:nvSpPr>
          <p:cNvPr id="7" name="TextBox 6"/>
          <p:cNvSpPr txBox="1"/>
          <p:nvPr/>
        </p:nvSpPr>
        <p:spPr>
          <a:xfrm>
            <a:off x="438151" y="441325"/>
            <a:ext cx="8253413" cy="707886"/>
          </a:xfrm>
          <a:prstGeom prst="rect">
            <a:avLst/>
          </a:prstGeom>
          <a:noFill/>
        </p:spPr>
        <p:txBody>
          <a:bodyPr wrap="square" rtlCol="0">
            <a:spAutoFit/>
          </a:bodyPr>
          <a:lstStyle/>
          <a:p>
            <a:pPr algn="r"/>
            <a:r>
              <a:rPr lang="en-GB" sz="4000" dirty="0">
                <a:solidFill>
                  <a:schemeClr val="bg1"/>
                </a:solidFill>
                <a:latin typeface="Twinkl" pitchFamily="2" charset="0"/>
              </a:rPr>
              <a:t>Sikh wedding</a:t>
            </a:r>
          </a:p>
        </p:txBody>
      </p:sp>
    </p:spTree>
    <p:extLst>
      <p:ext uri="{BB962C8B-B14F-4D97-AF65-F5344CB8AC3E}">
        <p14:creationId xmlns:p14="http://schemas.microsoft.com/office/powerpoint/2010/main" val="42176733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latin typeface="Twinkl" pitchFamily="2" charset="0"/>
              </a:rPr>
              <a:t>The Sikh wedding ceremony is called the </a:t>
            </a:r>
            <a:r>
              <a:rPr lang="en-GB" b="1" dirty="0">
                <a:latin typeface="Twinkl" pitchFamily="2" charset="0"/>
              </a:rPr>
              <a:t>Anand </a:t>
            </a:r>
            <a:r>
              <a:rPr lang="en-GB" b="1" dirty="0" err="1">
                <a:latin typeface="Twinkl" pitchFamily="2" charset="0"/>
              </a:rPr>
              <a:t>karaj</a:t>
            </a:r>
            <a:r>
              <a:rPr lang="en-GB" b="1" dirty="0">
                <a:latin typeface="Twinkl" pitchFamily="2" charset="0"/>
              </a:rPr>
              <a:t>.</a:t>
            </a:r>
            <a:r>
              <a:rPr lang="en-GB" dirty="0">
                <a:latin typeface="Twinkl" pitchFamily="2" charset="0"/>
              </a:rPr>
              <a:t> </a:t>
            </a:r>
          </a:p>
          <a:p>
            <a:r>
              <a:rPr lang="en-GB" b="1" dirty="0">
                <a:latin typeface="Twinkl" pitchFamily="2" charset="0"/>
              </a:rPr>
              <a:t>Gurdwara </a:t>
            </a:r>
            <a:r>
              <a:rPr lang="en-GB" dirty="0">
                <a:latin typeface="Twinkl" pitchFamily="2" charset="0"/>
              </a:rPr>
              <a:t>is the place of worship for Sikhs and is where the bride and groom will have their ceremony.</a:t>
            </a:r>
          </a:p>
          <a:p>
            <a:r>
              <a:rPr lang="en-GB" b="1" dirty="0" err="1">
                <a:latin typeface="Twinkl" pitchFamily="2" charset="0"/>
              </a:rPr>
              <a:t>Milni</a:t>
            </a:r>
            <a:r>
              <a:rPr lang="en-GB" b="1" dirty="0">
                <a:latin typeface="Twinkl" pitchFamily="2" charset="0"/>
              </a:rPr>
              <a:t> </a:t>
            </a:r>
            <a:r>
              <a:rPr lang="en-GB" dirty="0">
                <a:latin typeface="Twinkl" pitchFamily="2" charset="0"/>
              </a:rPr>
              <a:t>is the beginning of the ceremony where the two sides meet. Usually dancing and a banquet follow the ceremony.</a:t>
            </a:r>
          </a:p>
          <a:p>
            <a:r>
              <a:rPr lang="en-GB" b="1" dirty="0">
                <a:latin typeface="Twinkl" pitchFamily="2" charset="0"/>
              </a:rPr>
              <a:t>A red wedding dress</a:t>
            </a:r>
            <a:r>
              <a:rPr lang="en-GB" dirty="0">
                <a:latin typeface="Twinkl" pitchFamily="2" charset="0"/>
              </a:rPr>
              <a:t> is traditionally worn in India. In other countries, the bride may wear white with a </a:t>
            </a:r>
            <a:r>
              <a:rPr lang="en-GB" b="1" dirty="0">
                <a:latin typeface="Twinkl" pitchFamily="2" charset="0"/>
              </a:rPr>
              <a:t>chunni</a:t>
            </a:r>
            <a:r>
              <a:rPr lang="en-GB" dirty="0">
                <a:latin typeface="Twinkl" pitchFamily="2" charset="0"/>
              </a:rPr>
              <a:t> (scarf) covering her head.</a:t>
            </a:r>
          </a:p>
          <a:p>
            <a:endParaRPr lang="en-GB" dirty="0">
              <a:latin typeface="Twinkl" pitchFamily="2" charset="0"/>
            </a:endParaRPr>
          </a:p>
        </p:txBody>
      </p:sp>
      <p:sp>
        <p:nvSpPr>
          <p:cNvPr id="3" name="Title 2"/>
          <p:cNvSpPr>
            <a:spLocks noGrp="1"/>
          </p:cNvSpPr>
          <p:nvPr>
            <p:ph type="title"/>
          </p:nvPr>
        </p:nvSpPr>
        <p:spPr/>
        <p:txBody>
          <a:bodyPr/>
          <a:lstStyle/>
          <a:p>
            <a:r>
              <a:rPr lang="en-GB" b="1" dirty="0">
                <a:latin typeface="Twinkl" pitchFamily="2" charset="0"/>
              </a:rPr>
              <a:t>Sikh Wedding Traditions </a:t>
            </a:r>
            <a:endParaRPr lang="en-GB" dirty="0">
              <a:latin typeface="Twinkl" pitchFamily="2" charset="0"/>
            </a:endParaRPr>
          </a:p>
        </p:txBody>
      </p:sp>
    </p:spTree>
    <p:extLst>
      <p:ext uri="{BB962C8B-B14F-4D97-AF65-F5344CB8AC3E}">
        <p14:creationId xmlns:p14="http://schemas.microsoft.com/office/powerpoint/2010/main" val="16742238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8267" t="3398" r="5177" b="3394"/>
          <a:stretch/>
        </p:blipFill>
        <p:spPr>
          <a:xfrm>
            <a:off x="438151" y="419100"/>
            <a:ext cx="8277224" cy="6010275"/>
          </a:xfrm>
          <a:prstGeom prst="roundRect">
            <a:avLst>
              <a:gd name="adj" fmla="val 2836"/>
            </a:avLst>
          </a:prstGeom>
        </p:spPr>
      </p:pic>
      <p:sp>
        <p:nvSpPr>
          <p:cNvPr id="4" name="TextBox 3"/>
          <p:cNvSpPr txBox="1"/>
          <p:nvPr/>
        </p:nvSpPr>
        <p:spPr>
          <a:xfrm>
            <a:off x="2742012" y="6546321"/>
            <a:ext cx="3659976"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G4Glenno (@flickr.com) - granted under creative commons licence - attribution</a:t>
            </a:r>
          </a:p>
        </p:txBody>
      </p:sp>
      <p:sp>
        <p:nvSpPr>
          <p:cNvPr id="7" name="TextBox 6"/>
          <p:cNvSpPr txBox="1"/>
          <p:nvPr/>
        </p:nvSpPr>
        <p:spPr>
          <a:xfrm>
            <a:off x="438149" y="476250"/>
            <a:ext cx="8253413" cy="707886"/>
          </a:xfrm>
          <a:prstGeom prst="rect">
            <a:avLst/>
          </a:prstGeom>
          <a:noFill/>
        </p:spPr>
        <p:txBody>
          <a:bodyPr wrap="square" rtlCol="0">
            <a:spAutoFit/>
          </a:bodyPr>
          <a:lstStyle/>
          <a:p>
            <a:r>
              <a:rPr lang="en-GB" sz="4000" dirty="0">
                <a:solidFill>
                  <a:schemeClr val="bg1"/>
                </a:solidFill>
                <a:latin typeface="Twinkl" pitchFamily="2" charset="0"/>
              </a:rPr>
              <a:t>Buddhist wedding</a:t>
            </a:r>
          </a:p>
        </p:txBody>
      </p:sp>
    </p:spTree>
    <p:extLst>
      <p:ext uri="{BB962C8B-B14F-4D97-AF65-F5344CB8AC3E}">
        <p14:creationId xmlns:p14="http://schemas.microsoft.com/office/powerpoint/2010/main" val="332846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latin typeface="Twinkl" pitchFamily="2" charset="0"/>
              </a:rPr>
              <a:t>In Buddhism, marriage is not viewed as a religious duty, instead it is seen as a personal, social choice and therefore traditions vary depending on the customs of the country. </a:t>
            </a:r>
          </a:p>
          <a:p>
            <a:r>
              <a:rPr lang="en-GB" dirty="0">
                <a:latin typeface="Twinkl" pitchFamily="2" charset="0"/>
              </a:rPr>
              <a:t>You will most likely find a shrine of </a:t>
            </a:r>
            <a:r>
              <a:rPr lang="en-GB" b="1" dirty="0">
                <a:latin typeface="Twinkl" pitchFamily="2" charset="0"/>
              </a:rPr>
              <a:t>Lord Buddha</a:t>
            </a:r>
            <a:r>
              <a:rPr lang="en-GB" dirty="0">
                <a:latin typeface="Twinkl" pitchFamily="2" charset="0"/>
              </a:rPr>
              <a:t> with candles and flowers around. The bride and groom will light incense and then deliver their vows from the </a:t>
            </a:r>
            <a:r>
              <a:rPr lang="en-GB" dirty="0" err="1">
                <a:latin typeface="Twinkl" pitchFamily="2" charset="0"/>
              </a:rPr>
              <a:t>Sigilovdda</a:t>
            </a:r>
            <a:r>
              <a:rPr lang="en-GB" dirty="0">
                <a:latin typeface="Twinkl" pitchFamily="2" charset="0"/>
              </a:rPr>
              <a:t> </a:t>
            </a:r>
            <a:r>
              <a:rPr lang="en-GB" dirty="0" err="1">
                <a:latin typeface="Twinkl" pitchFamily="2" charset="0"/>
              </a:rPr>
              <a:t>Sutta</a:t>
            </a:r>
            <a:r>
              <a:rPr lang="en-GB" dirty="0">
                <a:latin typeface="Twinkl" pitchFamily="2" charset="0"/>
              </a:rPr>
              <a:t>.</a:t>
            </a:r>
          </a:p>
          <a:p>
            <a:endParaRPr lang="en-GB" dirty="0">
              <a:latin typeface="Twinkl" pitchFamily="2" charset="0"/>
            </a:endParaRPr>
          </a:p>
        </p:txBody>
      </p:sp>
      <p:sp>
        <p:nvSpPr>
          <p:cNvPr id="3" name="Title 2"/>
          <p:cNvSpPr>
            <a:spLocks noGrp="1"/>
          </p:cNvSpPr>
          <p:nvPr>
            <p:ph type="title"/>
          </p:nvPr>
        </p:nvSpPr>
        <p:spPr/>
        <p:txBody>
          <a:bodyPr/>
          <a:lstStyle/>
          <a:p>
            <a:r>
              <a:rPr lang="en-GB" b="1" dirty="0">
                <a:latin typeface="Twinkl" pitchFamily="2" charset="0"/>
              </a:rPr>
              <a:t>Buddhist Wedding Traditions </a:t>
            </a:r>
            <a:endParaRPr lang="en-GB" dirty="0">
              <a:latin typeface="Twinkl" pitchFamily="2" charset="0"/>
            </a:endParaRPr>
          </a:p>
        </p:txBody>
      </p:sp>
    </p:spTree>
    <p:extLst>
      <p:ext uri="{BB962C8B-B14F-4D97-AF65-F5344CB8AC3E}">
        <p14:creationId xmlns:p14="http://schemas.microsoft.com/office/powerpoint/2010/main" val="4230679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3259" t="767" r="5363" b="1994"/>
          <a:stretch/>
        </p:blipFill>
        <p:spPr>
          <a:xfrm>
            <a:off x="438151" y="400050"/>
            <a:ext cx="8277224" cy="6038849"/>
          </a:xfrm>
          <a:prstGeom prst="roundRect">
            <a:avLst>
              <a:gd name="adj" fmla="val 2836"/>
            </a:avLst>
          </a:prstGeom>
        </p:spPr>
      </p:pic>
      <p:sp>
        <p:nvSpPr>
          <p:cNvPr id="4" name="TextBox 3"/>
          <p:cNvSpPr txBox="1"/>
          <p:nvPr/>
        </p:nvSpPr>
        <p:spPr>
          <a:xfrm>
            <a:off x="2742012" y="6546321"/>
            <a:ext cx="3659976"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a:t>
            </a:r>
            <a:r>
              <a:rPr lang="en-GB" sz="600" dirty="0" err="1">
                <a:solidFill>
                  <a:schemeClr val="bg1">
                    <a:lumMod val="85000"/>
                  </a:schemeClr>
                </a:solidFill>
                <a:latin typeface="BPreplay" panose="02000503000000020004" pitchFamily="50" charset="0"/>
              </a:rPr>
              <a:t>Loimere</a:t>
            </a:r>
            <a:r>
              <a:rPr lang="en-GB" sz="600" dirty="0">
                <a:solidFill>
                  <a:schemeClr val="bg1">
                    <a:lumMod val="85000"/>
                  </a:schemeClr>
                </a:solidFill>
                <a:latin typeface="BPreplay" panose="02000503000000020004" pitchFamily="50" charset="0"/>
              </a:rPr>
              <a:t> (@flickr.com) - granted under creative commons licence - attribution</a:t>
            </a:r>
          </a:p>
        </p:txBody>
      </p:sp>
      <p:sp>
        <p:nvSpPr>
          <p:cNvPr id="7" name="TextBox 6"/>
          <p:cNvSpPr txBox="1"/>
          <p:nvPr/>
        </p:nvSpPr>
        <p:spPr>
          <a:xfrm>
            <a:off x="438149" y="476250"/>
            <a:ext cx="8253413" cy="707886"/>
          </a:xfrm>
          <a:prstGeom prst="rect">
            <a:avLst/>
          </a:prstGeom>
          <a:noFill/>
        </p:spPr>
        <p:txBody>
          <a:bodyPr wrap="square" rtlCol="0">
            <a:spAutoFit/>
          </a:bodyPr>
          <a:lstStyle/>
          <a:p>
            <a:pPr algn="r"/>
            <a:r>
              <a:rPr lang="en-GB" sz="4000" dirty="0">
                <a:solidFill>
                  <a:schemeClr val="bg1"/>
                </a:solidFill>
                <a:latin typeface="Twinkl" pitchFamily="2" charset="0"/>
              </a:rPr>
              <a:t>Christian wedding</a:t>
            </a:r>
          </a:p>
        </p:txBody>
      </p:sp>
    </p:spTree>
    <p:extLst>
      <p:ext uri="{BB962C8B-B14F-4D97-AF65-F5344CB8AC3E}">
        <p14:creationId xmlns:p14="http://schemas.microsoft.com/office/powerpoint/2010/main" val="2670296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b="1" dirty="0">
                <a:latin typeface="Twinkl" pitchFamily="2" charset="0"/>
              </a:rPr>
              <a:t>Bridal veil </a:t>
            </a:r>
            <a:r>
              <a:rPr lang="en-GB" dirty="0">
                <a:latin typeface="Twinkl" pitchFamily="2" charset="0"/>
              </a:rPr>
              <a:t>shows the modesty of the bride and her reverence for God. It also reminds of the temple veil which was torn in two When Jesus died on the cross – taking away separation and revealing a new union.</a:t>
            </a:r>
          </a:p>
          <a:p>
            <a:r>
              <a:rPr lang="en-GB" b="1" dirty="0">
                <a:latin typeface="Twinkl" pitchFamily="2" charset="0"/>
              </a:rPr>
              <a:t>Vows and declarations</a:t>
            </a:r>
            <a:r>
              <a:rPr lang="en-GB" dirty="0">
                <a:latin typeface="Twinkl" pitchFamily="2" charset="0"/>
              </a:rPr>
              <a:t> from the couple are made in front of God, promising to love and cherish each other. Being pronounced husband and wife officially publicly declares that the two are now one in the eyes of God.</a:t>
            </a:r>
          </a:p>
          <a:p>
            <a:r>
              <a:rPr lang="en-GB" b="1" dirty="0">
                <a:latin typeface="Twinkl" pitchFamily="2" charset="0"/>
              </a:rPr>
              <a:t>Exchanging of the rings</a:t>
            </a:r>
            <a:r>
              <a:rPr lang="en-GB" dirty="0">
                <a:latin typeface="Twinkl" pitchFamily="2" charset="0"/>
              </a:rPr>
              <a:t> represents eternal love (there is no beginning or end to a ring). Some people believe the ring is placed on the fourth finger because this finger has a vein which leads directly to the heart. Rings are also a seal of authority with the couple recognising God’s authority over their marriage.</a:t>
            </a:r>
          </a:p>
          <a:p>
            <a:r>
              <a:rPr lang="en-GB" b="1" dirty="0">
                <a:latin typeface="Twinkl" pitchFamily="2" charset="0"/>
              </a:rPr>
              <a:t>Signing of the register </a:t>
            </a:r>
            <a:r>
              <a:rPr lang="en-GB" dirty="0">
                <a:latin typeface="Twinkl" pitchFamily="2" charset="0"/>
              </a:rPr>
              <a:t>is a legal requirement to certify the marriage. </a:t>
            </a:r>
          </a:p>
          <a:p>
            <a:endParaRPr lang="en-GB" dirty="0">
              <a:latin typeface="Twinkl" pitchFamily="2" charset="0"/>
            </a:endParaRPr>
          </a:p>
        </p:txBody>
      </p:sp>
      <p:sp>
        <p:nvSpPr>
          <p:cNvPr id="3" name="Title 2"/>
          <p:cNvSpPr>
            <a:spLocks noGrp="1"/>
          </p:cNvSpPr>
          <p:nvPr>
            <p:ph type="title"/>
          </p:nvPr>
        </p:nvSpPr>
        <p:spPr/>
        <p:txBody>
          <a:bodyPr/>
          <a:lstStyle/>
          <a:p>
            <a:r>
              <a:rPr lang="en-GB" b="1" dirty="0">
                <a:latin typeface="Twinkl" pitchFamily="2" charset="0"/>
              </a:rPr>
              <a:t>Christian Wedding Traditions </a:t>
            </a:r>
            <a:endParaRPr lang="en-GB" dirty="0">
              <a:latin typeface="Twinkl" pitchFamily="2" charset="0"/>
            </a:endParaRPr>
          </a:p>
        </p:txBody>
      </p:sp>
    </p:spTree>
    <p:extLst>
      <p:ext uri="{BB962C8B-B14F-4D97-AF65-F5344CB8AC3E}">
        <p14:creationId xmlns:p14="http://schemas.microsoft.com/office/powerpoint/2010/main" val="41496412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861" t="776" r="5274" b="1033"/>
          <a:stretch/>
        </p:blipFill>
        <p:spPr>
          <a:xfrm>
            <a:off x="438151" y="400050"/>
            <a:ext cx="8277224" cy="6029325"/>
          </a:xfrm>
          <a:prstGeom prst="roundRect">
            <a:avLst>
              <a:gd name="adj" fmla="val 2836"/>
            </a:avLst>
          </a:prstGeom>
        </p:spPr>
      </p:pic>
      <p:sp>
        <p:nvSpPr>
          <p:cNvPr id="4" name="TextBox 3"/>
          <p:cNvSpPr txBox="1"/>
          <p:nvPr/>
        </p:nvSpPr>
        <p:spPr>
          <a:xfrm>
            <a:off x="2742012" y="6546321"/>
            <a:ext cx="3659976"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a:t>
            </a:r>
            <a:r>
              <a:rPr lang="en-GB" sz="600" dirty="0" err="1">
                <a:solidFill>
                  <a:schemeClr val="bg1">
                    <a:lumMod val="85000"/>
                  </a:schemeClr>
                </a:solidFill>
                <a:latin typeface="BPreplay" panose="02000503000000020004" pitchFamily="50" charset="0"/>
              </a:rPr>
              <a:t>bm.iphone</a:t>
            </a:r>
            <a:r>
              <a:rPr lang="en-GB" sz="600" dirty="0">
                <a:solidFill>
                  <a:schemeClr val="bg1">
                    <a:lumMod val="85000"/>
                  </a:schemeClr>
                </a:solidFill>
                <a:latin typeface="BPreplay" panose="02000503000000020004" pitchFamily="50" charset="0"/>
              </a:rPr>
              <a:t> (@flickr.com) - granted under creative commons licence - attribution</a:t>
            </a:r>
          </a:p>
        </p:txBody>
      </p:sp>
      <p:sp>
        <p:nvSpPr>
          <p:cNvPr id="7" name="TextBox 6"/>
          <p:cNvSpPr txBox="1"/>
          <p:nvPr/>
        </p:nvSpPr>
        <p:spPr>
          <a:xfrm>
            <a:off x="438149" y="476250"/>
            <a:ext cx="8253413" cy="707886"/>
          </a:xfrm>
          <a:prstGeom prst="rect">
            <a:avLst/>
          </a:prstGeom>
          <a:noFill/>
        </p:spPr>
        <p:txBody>
          <a:bodyPr wrap="square" rtlCol="0">
            <a:spAutoFit/>
          </a:bodyPr>
          <a:lstStyle/>
          <a:p>
            <a:r>
              <a:rPr lang="en-GB" sz="4000" dirty="0">
                <a:solidFill>
                  <a:schemeClr val="bg1"/>
                </a:solidFill>
                <a:latin typeface="Twinkl" pitchFamily="2" charset="0"/>
              </a:rPr>
              <a:t>Catholic wedding</a:t>
            </a:r>
          </a:p>
        </p:txBody>
      </p:sp>
    </p:spTree>
    <p:extLst>
      <p:ext uri="{BB962C8B-B14F-4D97-AF65-F5344CB8AC3E}">
        <p14:creationId xmlns:p14="http://schemas.microsoft.com/office/powerpoint/2010/main" val="3550215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b="1" dirty="0">
                <a:latin typeface="Twinkl" pitchFamily="2" charset="0"/>
              </a:rPr>
              <a:t>Lighting the unity candle </a:t>
            </a:r>
            <a:r>
              <a:rPr lang="en-GB" dirty="0">
                <a:latin typeface="Twinkl" pitchFamily="2" charset="0"/>
              </a:rPr>
              <a:t>symbolises two lives being joined together.</a:t>
            </a:r>
          </a:p>
          <a:p>
            <a:r>
              <a:rPr lang="en-GB" b="1" dirty="0">
                <a:latin typeface="Twinkl" pitchFamily="2" charset="0"/>
              </a:rPr>
              <a:t>Binding the couple with a veil and cord </a:t>
            </a:r>
            <a:r>
              <a:rPr lang="en-GB" dirty="0">
                <a:latin typeface="Twinkl" pitchFamily="2" charset="0"/>
              </a:rPr>
              <a:t>also symbolises two people’s lives becoming one.</a:t>
            </a:r>
          </a:p>
          <a:p>
            <a:endParaRPr lang="en-GB" dirty="0">
              <a:latin typeface="Twinkl" pitchFamily="2" charset="0"/>
            </a:endParaRPr>
          </a:p>
          <a:p>
            <a:r>
              <a:rPr lang="en-GB" dirty="0">
                <a:latin typeface="Twinkl" pitchFamily="2" charset="0"/>
              </a:rPr>
              <a:t>In some Catholic weddings, the </a:t>
            </a:r>
            <a:r>
              <a:rPr lang="en-GB">
                <a:latin typeface="Twinkl" pitchFamily="2" charset="0"/>
              </a:rPr>
              <a:t>couple may choose </a:t>
            </a:r>
            <a:r>
              <a:rPr lang="en-GB" dirty="0">
                <a:latin typeface="Twinkl" pitchFamily="2" charset="0"/>
              </a:rPr>
              <a:t>to include the following tradition:</a:t>
            </a:r>
          </a:p>
          <a:p>
            <a:r>
              <a:rPr lang="en-GB" b="1" dirty="0">
                <a:latin typeface="Twinkl" pitchFamily="2" charset="0"/>
              </a:rPr>
              <a:t>Placing flowers at an image of Mary </a:t>
            </a:r>
            <a:r>
              <a:rPr lang="en-GB" dirty="0">
                <a:latin typeface="Twinkl" pitchFamily="2" charset="0"/>
              </a:rPr>
              <a:t>honours her relationship with Jesus as the mother of Christ and a model of obedience and submission to the will of God.  </a:t>
            </a:r>
          </a:p>
          <a:p>
            <a:endParaRPr lang="en-GB" dirty="0">
              <a:latin typeface="Twinkl" pitchFamily="2" charset="0"/>
            </a:endParaRPr>
          </a:p>
        </p:txBody>
      </p:sp>
      <p:sp>
        <p:nvSpPr>
          <p:cNvPr id="3" name="Title 2"/>
          <p:cNvSpPr>
            <a:spLocks noGrp="1"/>
          </p:cNvSpPr>
          <p:nvPr>
            <p:ph type="title"/>
          </p:nvPr>
        </p:nvSpPr>
        <p:spPr/>
        <p:txBody>
          <a:bodyPr/>
          <a:lstStyle/>
          <a:p>
            <a:r>
              <a:rPr lang="en-GB" b="1" dirty="0">
                <a:latin typeface="Twinkl" pitchFamily="2" charset="0"/>
              </a:rPr>
              <a:t>Catholic Wedding Traditions </a:t>
            </a:r>
            <a:endParaRPr lang="en-GB" dirty="0">
              <a:latin typeface="Twinkl" pitchFamily="2" charset="0"/>
            </a:endParaRPr>
          </a:p>
        </p:txBody>
      </p:sp>
    </p:spTree>
    <p:extLst>
      <p:ext uri="{BB962C8B-B14F-4D97-AF65-F5344CB8AC3E}">
        <p14:creationId xmlns:p14="http://schemas.microsoft.com/office/powerpoint/2010/main" val="2285680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3055" t="17995" r="886" b="35324"/>
          <a:stretch/>
        </p:blipFill>
        <p:spPr>
          <a:xfrm>
            <a:off x="428625" y="400050"/>
            <a:ext cx="8277225" cy="6029325"/>
          </a:xfrm>
          <a:prstGeom prst="roundRect">
            <a:avLst>
              <a:gd name="adj" fmla="val 2836"/>
            </a:avLst>
          </a:prstGeom>
        </p:spPr>
      </p:pic>
      <p:sp>
        <p:nvSpPr>
          <p:cNvPr id="4" name="TextBox 3"/>
          <p:cNvSpPr txBox="1"/>
          <p:nvPr/>
        </p:nvSpPr>
        <p:spPr>
          <a:xfrm>
            <a:off x="2742012" y="6546321"/>
            <a:ext cx="3659976" cy="184666"/>
          </a:xfrm>
          <a:prstGeom prst="rect">
            <a:avLst/>
          </a:prstGeom>
          <a:noFill/>
        </p:spPr>
        <p:txBody>
          <a:bodyPr wrap="none" rtlCol="0">
            <a:spAutoFit/>
          </a:bodyPr>
          <a:lstStyle/>
          <a:p>
            <a:pPr algn="ctr"/>
            <a:r>
              <a:rPr lang="en-GB" sz="600" dirty="0">
                <a:solidFill>
                  <a:schemeClr val="bg1">
                    <a:lumMod val="85000"/>
                  </a:schemeClr>
                </a:solidFill>
                <a:latin typeface="BPreplay" panose="02000503000000020004" pitchFamily="50" charset="0"/>
              </a:rPr>
              <a:t>Photo courtesy of </a:t>
            </a:r>
            <a:r>
              <a:rPr lang="en-GB" sz="600" dirty="0" err="1">
                <a:solidFill>
                  <a:schemeClr val="bg1">
                    <a:lumMod val="85000"/>
                  </a:schemeClr>
                </a:solidFill>
                <a:latin typeface="BPreplay" panose="02000503000000020004" pitchFamily="50" charset="0"/>
              </a:rPr>
              <a:t>bm.iphone</a:t>
            </a:r>
            <a:r>
              <a:rPr lang="en-GB" sz="600" dirty="0">
                <a:solidFill>
                  <a:schemeClr val="bg1">
                    <a:lumMod val="85000"/>
                  </a:schemeClr>
                </a:solidFill>
                <a:latin typeface="BPreplay" panose="02000503000000020004" pitchFamily="50" charset="0"/>
              </a:rPr>
              <a:t> (@flickr.com) - granted under creative commons licence - attribution</a:t>
            </a:r>
          </a:p>
        </p:txBody>
      </p:sp>
      <p:sp>
        <p:nvSpPr>
          <p:cNvPr id="7" name="TextBox 6"/>
          <p:cNvSpPr txBox="1"/>
          <p:nvPr/>
        </p:nvSpPr>
        <p:spPr>
          <a:xfrm>
            <a:off x="504126" y="5721489"/>
            <a:ext cx="8253413" cy="707886"/>
          </a:xfrm>
          <a:prstGeom prst="rect">
            <a:avLst/>
          </a:prstGeom>
          <a:noFill/>
        </p:spPr>
        <p:txBody>
          <a:bodyPr wrap="square" rtlCol="0">
            <a:spAutoFit/>
          </a:bodyPr>
          <a:lstStyle/>
          <a:p>
            <a:pPr algn="ctr"/>
            <a:r>
              <a:rPr lang="en-GB" sz="4000" dirty="0">
                <a:solidFill>
                  <a:schemeClr val="bg1"/>
                </a:solidFill>
                <a:latin typeface="Twinkl" pitchFamily="2" charset="0"/>
              </a:rPr>
              <a:t>G</a:t>
            </a:r>
            <a:r>
              <a:rPr lang="en-GB" sz="4000" dirty="0">
                <a:latin typeface="Twinkl" pitchFamily="2" charset="0"/>
              </a:rPr>
              <a:t>reek Orth</a:t>
            </a:r>
            <a:r>
              <a:rPr lang="en-GB" sz="4000" dirty="0">
                <a:solidFill>
                  <a:schemeClr val="bg1"/>
                </a:solidFill>
                <a:latin typeface="Twinkl" pitchFamily="2" charset="0"/>
              </a:rPr>
              <a:t>odox</a:t>
            </a:r>
            <a:r>
              <a:rPr lang="en-GB" sz="4000" dirty="0">
                <a:latin typeface="Twinkl" pitchFamily="2" charset="0"/>
              </a:rPr>
              <a:t> </a:t>
            </a:r>
            <a:r>
              <a:rPr lang="en-GB" sz="4000" dirty="0">
                <a:solidFill>
                  <a:schemeClr val="bg1"/>
                </a:solidFill>
                <a:latin typeface="Twinkl" pitchFamily="2" charset="0"/>
              </a:rPr>
              <a:t>wedding</a:t>
            </a:r>
          </a:p>
        </p:txBody>
      </p:sp>
    </p:spTree>
    <p:extLst>
      <p:ext uri="{BB962C8B-B14F-4D97-AF65-F5344CB8AC3E}">
        <p14:creationId xmlns:p14="http://schemas.microsoft.com/office/powerpoint/2010/main" val="18190909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GB" b="1" dirty="0">
                <a:latin typeface="Twinkl" pitchFamily="2" charset="0"/>
              </a:rPr>
              <a:t>Betrothal ceremony </a:t>
            </a:r>
            <a:r>
              <a:rPr lang="en-GB" dirty="0">
                <a:latin typeface="Twinkl" pitchFamily="2" charset="0"/>
              </a:rPr>
              <a:t>takes place at the beginning of the wedding where the rings are blessed. They are usually placed on the right hand of the bride and groom as the right hand has many biblical references. It is seen as the hand of authority, power and it is the right hand of God that blesses.</a:t>
            </a:r>
          </a:p>
          <a:p>
            <a:r>
              <a:rPr lang="en-GB" b="1" dirty="0">
                <a:latin typeface="Twinkl" pitchFamily="2" charset="0"/>
              </a:rPr>
              <a:t>Candles </a:t>
            </a:r>
            <a:r>
              <a:rPr lang="en-GB" dirty="0">
                <a:latin typeface="Twinkl" pitchFamily="2" charset="0"/>
              </a:rPr>
              <a:t>are lit to symbolise the spiritual willingness of the couple to receive the ‘Light of the World’ into their lives together.</a:t>
            </a:r>
          </a:p>
          <a:p>
            <a:r>
              <a:rPr lang="en-GB" b="1" dirty="0">
                <a:latin typeface="Twinkl" pitchFamily="2" charset="0"/>
              </a:rPr>
              <a:t>The crowning </a:t>
            </a:r>
            <a:r>
              <a:rPr lang="en-GB" dirty="0">
                <a:latin typeface="Twinkl" pitchFamily="2" charset="0"/>
              </a:rPr>
              <a:t>is the focal point of the ceremony. The priest places crowns (joined by white ribbon) on the couple’s head to show a sealing of the union. The crowns </a:t>
            </a:r>
            <a:r>
              <a:rPr lang="en-GB" b="1" dirty="0">
                <a:latin typeface="Twinkl" pitchFamily="2" charset="0"/>
              </a:rPr>
              <a:t>(</a:t>
            </a:r>
            <a:r>
              <a:rPr lang="en-GB" b="1" dirty="0" err="1">
                <a:latin typeface="Twinkl" pitchFamily="2" charset="0"/>
              </a:rPr>
              <a:t>Stefana</a:t>
            </a:r>
            <a:r>
              <a:rPr lang="en-GB" b="1" dirty="0">
                <a:latin typeface="Twinkl" pitchFamily="2" charset="0"/>
              </a:rPr>
              <a:t>) </a:t>
            </a:r>
            <a:r>
              <a:rPr lang="en-GB" dirty="0">
                <a:latin typeface="Twinkl" pitchFamily="2" charset="0"/>
              </a:rPr>
              <a:t>symbolise the glory and honour given to the couple by God.</a:t>
            </a:r>
          </a:p>
          <a:p>
            <a:r>
              <a:rPr lang="en-GB" b="1" dirty="0">
                <a:latin typeface="Twinkl" pitchFamily="2" charset="0"/>
              </a:rPr>
              <a:t>The common cup</a:t>
            </a:r>
            <a:r>
              <a:rPr lang="en-GB" dirty="0">
                <a:latin typeface="Twinkl" pitchFamily="2" charset="0"/>
              </a:rPr>
              <a:t> follows a reading of the Gospel telling of the wedding when Jesus turned water into wine – His first miracle. It symbolises a transformation from the old into the new. The couple take three sips of wine from the same cup reminding them that they will share everything from now on.</a:t>
            </a:r>
          </a:p>
          <a:p>
            <a:r>
              <a:rPr lang="en-GB" b="1" dirty="0">
                <a:latin typeface="Twinkl" pitchFamily="2" charset="0"/>
              </a:rPr>
              <a:t>Circling the table </a:t>
            </a:r>
            <a:r>
              <a:rPr lang="en-GB" dirty="0">
                <a:latin typeface="Twinkl" pitchFamily="2" charset="0"/>
              </a:rPr>
              <a:t>is led by the priest as an expression of joy and gratitude to God. As the bride and groom are led around the table three times, hymns are sung and the couple take their first steps in marriage together with the priest representing the Church guiding their direction. </a:t>
            </a:r>
          </a:p>
          <a:p>
            <a:endParaRPr lang="en-GB" dirty="0">
              <a:latin typeface="Twinkl" pitchFamily="2" charset="0"/>
            </a:endParaRPr>
          </a:p>
        </p:txBody>
      </p:sp>
      <p:sp>
        <p:nvSpPr>
          <p:cNvPr id="3" name="Title 2"/>
          <p:cNvSpPr>
            <a:spLocks noGrp="1"/>
          </p:cNvSpPr>
          <p:nvPr>
            <p:ph type="title"/>
          </p:nvPr>
        </p:nvSpPr>
        <p:spPr/>
        <p:txBody>
          <a:bodyPr/>
          <a:lstStyle/>
          <a:p>
            <a:r>
              <a:rPr lang="en-GB" sz="3600" b="1" dirty="0">
                <a:latin typeface="Twinkl" pitchFamily="2" charset="0"/>
              </a:rPr>
              <a:t>Greek Orthodox Wedding Traditions</a:t>
            </a:r>
            <a:r>
              <a:rPr lang="en-GB" sz="3600" dirty="0">
                <a:latin typeface="Twinkl" pitchFamily="2" charset="0"/>
              </a:rPr>
              <a:t> </a:t>
            </a:r>
          </a:p>
        </p:txBody>
      </p:sp>
    </p:spTree>
    <p:extLst>
      <p:ext uri="{BB962C8B-B14F-4D97-AF65-F5344CB8AC3E}">
        <p14:creationId xmlns:p14="http://schemas.microsoft.com/office/powerpoint/2010/main" val="375307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1381</TotalTime>
  <Words>1022</Words>
  <Application>Microsoft Office PowerPoint</Application>
  <PresentationFormat>On-screen Show (4:3)</PresentationFormat>
  <Paragraphs>60</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Twinkl</vt:lpstr>
      <vt:lpstr>BPreplay</vt:lpstr>
      <vt:lpstr>Calibri</vt:lpstr>
      <vt:lpstr>Sassoon Infant Rg</vt:lpstr>
      <vt:lpstr>Sassoon Infant Md</vt:lpstr>
      <vt:lpstr>Office Theme</vt:lpstr>
      <vt:lpstr>PowerPoint Presentation</vt:lpstr>
      <vt:lpstr>PowerPoint Presentation</vt:lpstr>
      <vt:lpstr>Jewish Wedding Traditions </vt:lpstr>
      <vt:lpstr>PowerPoint Presentation</vt:lpstr>
      <vt:lpstr>Islamic Wedding Traditions </vt:lpstr>
      <vt:lpstr>PowerPoint Presentation</vt:lpstr>
      <vt:lpstr>Hindu Wedding Traditions </vt:lpstr>
      <vt:lpstr>PowerPoint Presentation</vt:lpstr>
      <vt:lpstr>Sikh Wedding Traditions </vt:lpstr>
      <vt:lpstr>PowerPoint Presentation</vt:lpstr>
      <vt:lpstr>Buddhist Wedding Traditions </vt:lpstr>
      <vt:lpstr>PowerPoint Presentation</vt:lpstr>
      <vt:lpstr>Christian Wedding Traditions </vt:lpstr>
      <vt:lpstr>PowerPoint Presentation</vt:lpstr>
      <vt:lpstr>Catholic Wedding Traditions </vt:lpstr>
      <vt:lpstr>PowerPoint Presentation</vt:lpstr>
      <vt:lpstr>Greek Orthodox Wedding Traditions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StroverP</cp:lastModifiedBy>
  <cp:revision>143</cp:revision>
  <dcterms:created xsi:type="dcterms:W3CDTF">2014-10-01T16:09:27Z</dcterms:created>
  <dcterms:modified xsi:type="dcterms:W3CDTF">2020-07-01T13:19:29Z</dcterms:modified>
</cp:coreProperties>
</file>