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317" r:id="rId2"/>
    <p:sldId id="279" r:id="rId3"/>
    <p:sldId id="316" r:id="rId4"/>
    <p:sldId id="298"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746"/>
    <a:srgbClr val="EA7600"/>
    <a:srgbClr val="1F4E79"/>
    <a:srgbClr val="BDD7EE"/>
    <a:srgbClr val="E6E6E6"/>
    <a:srgbClr val="FFE699"/>
    <a:srgbClr val="F2F2F2"/>
    <a:srgbClr val="FFF2CC"/>
    <a:srgbClr val="9AF67A"/>
    <a:srgbClr val="85F4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20" autoAdjust="0"/>
    <p:restoredTop sz="94249" autoAdjust="0"/>
  </p:normalViewPr>
  <p:slideViewPr>
    <p:cSldViewPr snapToGrid="0">
      <p:cViewPr varScale="1">
        <p:scale>
          <a:sx n="68" d="100"/>
          <a:sy n="68" d="100"/>
        </p:scale>
        <p:origin x="1578" y="72"/>
      </p:cViewPr>
      <p:guideLst>
        <p:guide orient="horz" pos="2160"/>
        <p:guide pos="2880"/>
      </p:guideLst>
    </p:cSldViewPr>
  </p:slideViewPr>
  <p:notesTextViewPr>
    <p:cViewPr>
      <p:scale>
        <a:sx n="100" d="100"/>
        <a:sy n="100" d="100"/>
      </p:scale>
      <p:origin x="0" y="0"/>
    </p:cViewPr>
  </p:notesTextViewPr>
  <p:notesViewPr>
    <p:cSldViewPr snapToGrid="0">
      <p:cViewPr>
        <p:scale>
          <a:sx n="80" d="100"/>
          <a:sy n="80" d="100"/>
        </p:scale>
        <p:origin x="2256" y="-71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ECC001-2C7A-4C2A-8B06-705CA02DC7C6}" type="datetimeFigureOut">
              <a:rPr lang="en-GB" smtClean="0"/>
              <a:t>08/06/2020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73E03-7F6C-40B1-9C82-92C8804404E5}" type="slidenum">
              <a:rPr lang="en-GB" smtClean="0"/>
              <a:t>‹#›</a:t>
            </a:fld>
            <a:endParaRPr lang="en-GB" dirty="0"/>
          </a:p>
        </p:txBody>
      </p:sp>
    </p:spTree>
    <p:extLst>
      <p:ext uri="{BB962C8B-B14F-4D97-AF65-F5344CB8AC3E}">
        <p14:creationId xmlns:p14="http://schemas.microsoft.com/office/powerpoint/2010/main" val="186270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3</a:t>
            </a:fld>
            <a:endParaRPr lang="en-GB" dirty="0"/>
          </a:p>
        </p:txBody>
      </p:sp>
    </p:spTree>
    <p:extLst>
      <p:ext uri="{BB962C8B-B14F-4D97-AF65-F5344CB8AC3E}">
        <p14:creationId xmlns:p14="http://schemas.microsoft.com/office/powerpoint/2010/main" val="1031696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4</a:t>
            </a:fld>
            <a:endParaRPr lang="en-GB" dirty="0"/>
          </a:p>
        </p:txBody>
      </p:sp>
    </p:spTree>
    <p:extLst>
      <p:ext uri="{BB962C8B-B14F-4D97-AF65-F5344CB8AC3E}">
        <p14:creationId xmlns:p14="http://schemas.microsoft.com/office/powerpoint/2010/main" val="2094676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hamilton-trust.org.uk/maths/year-3-maths/"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3</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1618754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3</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76318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3</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391776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3</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686770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dirty="0"/>
          </a:p>
        </p:txBody>
      </p:sp>
      <p:sp>
        <p:nvSpPr>
          <p:cNvPr id="8" name="Footer Placeholder 7"/>
          <p:cNvSpPr>
            <a:spLocks noGrp="1"/>
          </p:cNvSpPr>
          <p:nvPr>
            <p:ph type="ftr" sz="quarter" idx="11"/>
          </p:nvPr>
        </p:nvSpPr>
        <p:spPr/>
        <p:txBody>
          <a:bodyPr/>
          <a:lstStyle/>
          <a:p>
            <a:r>
              <a:rPr lang="en-GB" dirty="0"/>
              <a:t>Year 3</a:t>
            </a:r>
          </a:p>
        </p:txBody>
      </p:sp>
      <p:sp>
        <p:nvSpPr>
          <p:cNvPr id="9" name="Slide Number Placeholder 8"/>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882469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dirty="0"/>
          </a:p>
        </p:txBody>
      </p:sp>
      <p:sp>
        <p:nvSpPr>
          <p:cNvPr id="4" name="Footer Placeholder 3"/>
          <p:cNvSpPr>
            <a:spLocks noGrp="1"/>
          </p:cNvSpPr>
          <p:nvPr>
            <p:ph type="ftr" sz="quarter" idx="11"/>
          </p:nvPr>
        </p:nvSpPr>
        <p:spPr/>
        <p:txBody>
          <a:bodyPr/>
          <a:lstStyle/>
          <a:p>
            <a:r>
              <a:rPr lang="en-GB" dirty="0"/>
              <a:t>Year 3</a:t>
            </a:r>
          </a:p>
        </p:txBody>
      </p:sp>
      <p:sp>
        <p:nvSpPr>
          <p:cNvPr id="5" name="Slide Number Placeholder 4"/>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766172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dirty="0"/>
          </a:p>
        </p:txBody>
      </p:sp>
      <p:sp>
        <p:nvSpPr>
          <p:cNvPr id="3" name="Footer Placeholder 2"/>
          <p:cNvSpPr>
            <a:spLocks noGrp="1"/>
          </p:cNvSpPr>
          <p:nvPr>
            <p:ph type="ftr" sz="quarter" idx="11"/>
          </p:nvPr>
        </p:nvSpPr>
        <p:spPr/>
        <p:txBody>
          <a:bodyPr/>
          <a:lstStyle/>
          <a:p>
            <a:r>
              <a:rPr lang="en-GB" dirty="0"/>
              <a:t>Year 3</a:t>
            </a:r>
          </a:p>
        </p:txBody>
      </p:sp>
      <p:sp>
        <p:nvSpPr>
          <p:cNvPr id="4" name="Slide Number Placeholder 3"/>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848032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3</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686641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3</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111712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3</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2211625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3</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077515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FB96D1F-83BC-4887-89A5-175B6E6C68B9}"/>
              </a:ext>
            </a:extLst>
          </p:cNvPr>
          <p:cNvSpPr/>
          <p:nvPr userDrawn="1"/>
        </p:nvSpPr>
        <p:spPr>
          <a:xfrm>
            <a:off x="-53107" y="6221405"/>
            <a:ext cx="9197108" cy="657069"/>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dirty="0"/>
          </a:p>
        </p:txBody>
      </p:sp>
      <p:sp>
        <p:nvSpPr>
          <p:cNvPr id="3" name="Subtitle 2">
            <a:extLst>
              <a:ext uri="{FF2B5EF4-FFF2-40B4-BE49-F238E27FC236}">
                <a16:creationId xmlns:a16="http://schemas.microsoft.com/office/drawing/2014/main" id="{7413BC91-F6D0-4DC8-B0B8-6E7E7FAB663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
        <p:nvSpPr>
          <p:cNvPr id="17" name="Slide Number Placeholder 16">
            <a:extLst>
              <a:ext uri="{FF2B5EF4-FFF2-40B4-BE49-F238E27FC236}">
                <a16:creationId xmlns:a16="http://schemas.microsoft.com/office/drawing/2014/main" id="{5D9A2E24-96C9-44BE-881E-97F4ADE1902D}"/>
              </a:ext>
            </a:extLst>
          </p:cNvPr>
          <p:cNvSpPr>
            <a:spLocks noGrp="1"/>
          </p:cNvSpPr>
          <p:nvPr>
            <p:ph type="sldNum" sz="quarter" idx="12"/>
          </p:nvPr>
        </p:nvSpPr>
        <p:spPr>
          <a:xfrm>
            <a:off x="4185487" y="6367375"/>
            <a:ext cx="719921" cy="365125"/>
          </a:xfrm>
        </p:spPr>
        <p:txBody>
          <a:bodyPr/>
          <a:lstStyle>
            <a:lvl1pPr algn="ctr">
              <a:defRPr sz="1300" b="0">
                <a:solidFill>
                  <a:srgbClr val="EA7600"/>
                </a:solidFill>
                <a:latin typeface="+mn-lt"/>
              </a:defRPr>
            </a:lvl1pPr>
          </a:lstStyle>
          <a:p>
            <a:fld id="{BA0EE811-478C-4958-8104-2A70B5A19611}" type="slidenum">
              <a:rPr lang="en-GB" smtClean="0"/>
              <a:pPr/>
              <a:t>‹#›</a:t>
            </a:fld>
            <a:endParaRPr lang="en-GB" dirty="0"/>
          </a:p>
        </p:txBody>
      </p:sp>
      <p:sp>
        <p:nvSpPr>
          <p:cNvPr id="2" name="Rectangle 1">
            <a:extLst>
              <a:ext uri="{FF2B5EF4-FFF2-40B4-BE49-F238E27FC236}">
                <a16:creationId xmlns:a16="http://schemas.microsoft.com/office/drawing/2014/main" id="{D89D1CB2-11BF-434A-9AE8-BEAF97E774D6}"/>
              </a:ext>
            </a:extLst>
          </p:cNvPr>
          <p:cNvSpPr/>
          <p:nvPr userDrawn="1"/>
        </p:nvSpPr>
        <p:spPr>
          <a:xfrm>
            <a:off x="810409" y="6380189"/>
            <a:ext cx="2271837" cy="292388"/>
          </a:xfrm>
          <a:prstGeom prst="rect">
            <a:avLst/>
          </a:prstGeom>
        </p:spPr>
        <p:txBody>
          <a:bodyPr wrap="square">
            <a:spAutoFit/>
          </a:bodyPr>
          <a:lstStyle/>
          <a:p>
            <a:pPr algn="l"/>
            <a:r>
              <a:rPr lang="en-GB" sz="1300" b="0" dirty="0">
                <a:solidFill>
                  <a:srgbClr val="EA7600"/>
                </a:solidFill>
              </a:rPr>
              <a:t>©</a:t>
            </a:r>
            <a:r>
              <a:rPr lang="en-GB" sz="1200" b="0" dirty="0">
                <a:solidFill>
                  <a:srgbClr val="EA7600"/>
                </a:solidFill>
              </a:rPr>
              <a:t>  </a:t>
            </a:r>
            <a:r>
              <a:rPr lang="en-GB" sz="1300" b="0" u="none" dirty="0">
                <a:solidFill>
                  <a:srgbClr val="EA7600"/>
                </a:solidFill>
                <a:hlinkClick r:id="rId2"/>
              </a:rPr>
              <a:t>hamilton-trust.org.uk</a:t>
            </a:r>
            <a:endParaRPr lang="en-GB" sz="1300" b="0" u="none" dirty="0">
              <a:solidFill>
                <a:srgbClr val="EA7600"/>
              </a:solidFill>
            </a:endParaRPr>
          </a:p>
        </p:txBody>
      </p:sp>
      <p:pic>
        <p:nvPicPr>
          <p:cNvPr id="9" name="Picture 8">
            <a:extLst>
              <a:ext uri="{FF2B5EF4-FFF2-40B4-BE49-F238E27FC236}">
                <a16:creationId xmlns:a16="http://schemas.microsoft.com/office/drawing/2014/main" id="{251EBB7B-6C39-48C7-850C-99BEC78CA16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5058" y="6091747"/>
            <a:ext cx="775846" cy="721945"/>
          </a:xfrm>
          <a:prstGeom prst="rect">
            <a:avLst/>
          </a:prstGeom>
        </p:spPr>
      </p:pic>
      <p:sp>
        <p:nvSpPr>
          <p:cNvPr id="16" name="Footer Placeholder 15">
            <a:extLst>
              <a:ext uri="{FF2B5EF4-FFF2-40B4-BE49-F238E27FC236}">
                <a16:creationId xmlns:a16="http://schemas.microsoft.com/office/drawing/2014/main" id="{7E7D638D-B41C-46A9-87E5-34C770A46C82}"/>
              </a:ext>
            </a:extLst>
          </p:cNvPr>
          <p:cNvSpPr>
            <a:spLocks noGrp="1"/>
          </p:cNvSpPr>
          <p:nvPr>
            <p:ph type="ftr" sz="quarter" idx="11"/>
          </p:nvPr>
        </p:nvSpPr>
        <p:spPr>
          <a:xfrm>
            <a:off x="5943602" y="6367376"/>
            <a:ext cx="3086100" cy="365125"/>
          </a:xfrm>
        </p:spPr>
        <p:txBody>
          <a:bodyPr/>
          <a:lstStyle>
            <a:lvl1pPr>
              <a:defRPr sz="1300" b="0">
                <a:solidFill>
                  <a:srgbClr val="EA7600"/>
                </a:solidFill>
                <a:latin typeface="+mn-lt"/>
              </a:defRPr>
            </a:lvl1pPr>
          </a:lstStyle>
          <a:p>
            <a:pPr algn="r"/>
            <a:r>
              <a:rPr lang="en-GB" dirty="0"/>
              <a:t>Year 3</a:t>
            </a:r>
          </a:p>
        </p:txBody>
      </p:sp>
    </p:spTree>
    <p:extLst>
      <p:ext uri="{BB962C8B-B14F-4D97-AF65-F5344CB8AC3E}">
        <p14:creationId xmlns:p14="http://schemas.microsoft.com/office/powerpoint/2010/main" val="1291871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1000">
              <a:srgbClr val="F2F2F2"/>
            </a:gs>
            <a:gs pos="0">
              <a:srgbClr val="FFF2CC"/>
            </a:gs>
            <a:gs pos="100000">
              <a:srgbClr val="FFE699"/>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a:t>Year 3</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0EE811-478C-4958-8104-2A70B5A19611}" type="slidenum">
              <a:rPr lang="en-GB" smtClean="0"/>
              <a:t>‹#›</a:t>
            </a:fld>
            <a:endParaRPr lang="en-GB" dirty="0"/>
          </a:p>
        </p:txBody>
      </p:sp>
    </p:spTree>
    <p:extLst>
      <p:ext uri="{BB962C8B-B14F-4D97-AF65-F5344CB8AC3E}">
        <p14:creationId xmlns:p14="http://schemas.microsoft.com/office/powerpoint/2010/main" val="4128276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media4.m4a"/><Relationship Id="rId13" Type="http://schemas.microsoft.com/office/2007/relationships/media" Target="../media/media7.m4a"/><Relationship Id="rId3" Type="http://schemas.microsoft.com/office/2007/relationships/media" Target="../media/media2.m4a"/><Relationship Id="rId7" Type="http://schemas.microsoft.com/office/2007/relationships/media" Target="../media/media4.m4a"/><Relationship Id="rId12" Type="http://schemas.openxmlformats.org/officeDocument/2006/relationships/audio" Target="../media/media6.m4a"/><Relationship Id="rId17" Type="http://schemas.openxmlformats.org/officeDocument/2006/relationships/image" Target="../media/image2.png"/><Relationship Id="rId2" Type="http://schemas.openxmlformats.org/officeDocument/2006/relationships/audio" Target="../media/media1.m4a"/><Relationship Id="rId16" Type="http://schemas.openxmlformats.org/officeDocument/2006/relationships/notesSlide" Target="../notesSlides/notesSlide1.xml"/><Relationship Id="rId1" Type="http://schemas.microsoft.com/office/2007/relationships/media" Target="../media/media1.m4a"/><Relationship Id="rId6" Type="http://schemas.openxmlformats.org/officeDocument/2006/relationships/audio" Target="../media/media3.m4a"/><Relationship Id="rId11" Type="http://schemas.microsoft.com/office/2007/relationships/media" Target="../media/media6.m4a"/><Relationship Id="rId5" Type="http://schemas.microsoft.com/office/2007/relationships/media" Target="../media/media3.m4a"/><Relationship Id="rId15" Type="http://schemas.openxmlformats.org/officeDocument/2006/relationships/slideLayout" Target="../slideLayouts/slideLayout12.xml"/><Relationship Id="rId10" Type="http://schemas.openxmlformats.org/officeDocument/2006/relationships/audio" Target="../media/media5.m4a"/><Relationship Id="rId4" Type="http://schemas.openxmlformats.org/officeDocument/2006/relationships/audio" Target="../media/media2.m4a"/><Relationship Id="rId9" Type="http://schemas.microsoft.com/office/2007/relationships/media" Target="../media/media5.m4a"/><Relationship Id="rId14" Type="http://schemas.openxmlformats.org/officeDocument/2006/relationships/audio" Target="../media/media7.m4a"/></Relationships>
</file>

<file path=ppt/slides/_rels/slide2.xml.rels><?xml version="1.0" encoding="UTF-8" standalone="yes"?>
<Relationships xmlns="http://schemas.openxmlformats.org/package/2006/relationships"><Relationship Id="rId8" Type="http://schemas.openxmlformats.org/officeDocument/2006/relationships/audio" Target="../media/media11.m4a"/><Relationship Id="rId13" Type="http://schemas.openxmlformats.org/officeDocument/2006/relationships/image" Target="../media/image2.png"/><Relationship Id="rId3" Type="http://schemas.microsoft.com/office/2007/relationships/media" Target="../media/media9.m4a"/><Relationship Id="rId7" Type="http://schemas.microsoft.com/office/2007/relationships/media" Target="../media/media11.m4a"/><Relationship Id="rId12" Type="http://schemas.openxmlformats.org/officeDocument/2006/relationships/notesSlide" Target="../notesSlides/notesSlide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audio" Target="../media/media10.m4a"/><Relationship Id="rId11" Type="http://schemas.openxmlformats.org/officeDocument/2006/relationships/slideLayout" Target="../slideLayouts/slideLayout12.xml"/><Relationship Id="rId5" Type="http://schemas.microsoft.com/office/2007/relationships/media" Target="../media/media10.m4a"/><Relationship Id="rId10" Type="http://schemas.openxmlformats.org/officeDocument/2006/relationships/audio" Target="../media/media12.m4a"/><Relationship Id="rId4" Type="http://schemas.openxmlformats.org/officeDocument/2006/relationships/audio" Target="../media/media9.m4a"/><Relationship Id="rId9" Type="http://schemas.microsoft.com/office/2007/relationships/media" Target="../media/media12.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audio" Target="../media/media17.m4a"/><Relationship Id="rId3" Type="http://schemas.microsoft.com/office/2007/relationships/media" Target="../media/media15.m4a"/><Relationship Id="rId7" Type="http://schemas.microsoft.com/office/2007/relationships/media" Target="../media/media17.m4a"/><Relationship Id="rId12" Type="http://schemas.openxmlformats.org/officeDocument/2006/relationships/image" Target="../media/image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audio" Target="../media/media16.m4a"/><Relationship Id="rId11" Type="http://schemas.openxmlformats.org/officeDocument/2006/relationships/image" Target="../media/image3.png"/><Relationship Id="rId5" Type="http://schemas.microsoft.com/office/2007/relationships/media" Target="../media/media16.m4a"/><Relationship Id="rId10" Type="http://schemas.openxmlformats.org/officeDocument/2006/relationships/notesSlide" Target="../notesSlides/notesSlide4.xml"/><Relationship Id="rId4" Type="http://schemas.openxmlformats.org/officeDocument/2006/relationships/audio" Target="../media/media15.m4a"/><Relationship Id="rId9"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a:t>
            </a:fld>
            <a:endParaRPr lang="en-GB" dirty="0">
              <a:solidFill>
                <a:srgbClr val="EA7600"/>
              </a:solidFill>
            </a:endParaRPr>
          </a:p>
        </p:txBody>
      </p:sp>
      <p:sp>
        <p:nvSpPr>
          <p:cNvPr id="2" name="Footer Placeholder 1">
            <a:extLst>
              <a:ext uri="{FF2B5EF4-FFF2-40B4-BE49-F238E27FC236}">
                <a16:creationId xmlns:a16="http://schemas.microsoft.com/office/drawing/2014/main" id="{6E6E7435-766E-44DA-9E64-580F9F209CE0}"/>
              </a:ext>
            </a:extLst>
          </p:cNvPr>
          <p:cNvSpPr>
            <a:spLocks noGrp="1"/>
          </p:cNvSpPr>
          <p:nvPr>
            <p:ph type="ftr" sz="quarter" idx="11"/>
          </p:nvPr>
        </p:nvSpPr>
        <p:spPr>
          <a:xfrm>
            <a:off x="5305926" y="6367376"/>
            <a:ext cx="3723776" cy="365125"/>
          </a:xfrm>
        </p:spPr>
        <p:txBody>
          <a:bodyPr/>
          <a:lstStyle/>
          <a:p>
            <a:pPr algn="r"/>
            <a:r>
              <a:rPr lang="en-GB" dirty="0"/>
              <a:t>Year 3</a:t>
            </a:r>
          </a:p>
        </p:txBody>
      </p:sp>
      <p:sp>
        <p:nvSpPr>
          <p:cNvPr id="12" name="TextBox 11">
            <a:extLst>
              <a:ext uri="{FF2B5EF4-FFF2-40B4-BE49-F238E27FC236}">
                <a16:creationId xmlns:a16="http://schemas.microsoft.com/office/drawing/2014/main" id="{B69677ED-5C54-4353-B94F-C526DD00205C}"/>
              </a:ext>
            </a:extLst>
          </p:cNvPr>
          <p:cNvSpPr txBox="1"/>
          <p:nvPr/>
        </p:nvSpPr>
        <p:spPr>
          <a:xfrm>
            <a:off x="116681" y="138645"/>
            <a:ext cx="8933534" cy="400110"/>
          </a:xfrm>
          <a:prstGeom prst="rect">
            <a:avLst/>
          </a:prstGeom>
          <a:noFill/>
        </p:spPr>
        <p:txBody>
          <a:bodyPr wrap="square" rtlCol="0">
            <a:spAutoFit/>
          </a:bodyPr>
          <a:lstStyle/>
          <a:p>
            <a:pPr lvl="0">
              <a:buClr>
                <a:srgbClr val="EA7600"/>
              </a:buClr>
              <a:buSzPct val="120000"/>
            </a:pPr>
            <a:r>
              <a:rPr lang="en-GB" sz="2000" b="1" dirty="0">
                <a:solidFill>
                  <a:srgbClr val="5B9BD5">
                    <a:lumMod val="75000"/>
                  </a:srgbClr>
                </a:solidFill>
              </a:rPr>
              <a:t>Revise using expanded and compact addition to add any pair of 3-digit numbers.</a:t>
            </a:r>
          </a:p>
        </p:txBody>
      </p:sp>
      <p:sp>
        <p:nvSpPr>
          <p:cNvPr id="5" name="Folded Corner 4"/>
          <p:cNvSpPr/>
          <p:nvPr/>
        </p:nvSpPr>
        <p:spPr>
          <a:xfrm>
            <a:off x="1283179" y="3150193"/>
            <a:ext cx="2519999" cy="2069343"/>
          </a:xfrm>
          <a:prstGeom prst="foldedCorner">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200" b="1" dirty="0">
              <a:solidFill>
                <a:srgbClr val="253746"/>
              </a:solidFill>
            </a:endParaRPr>
          </a:p>
          <a:p>
            <a:r>
              <a:rPr lang="en-GB" sz="2200" b="1" dirty="0">
                <a:solidFill>
                  <a:srgbClr val="253746"/>
                </a:solidFill>
              </a:rPr>
              <a:t>         </a:t>
            </a:r>
          </a:p>
          <a:p>
            <a:r>
              <a:rPr lang="en-GB" sz="2200" b="1" dirty="0">
                <a:solidFill>
                  <a:srgbClr val="253746"/>
                </a:solidFill>
              </a:rPr>
              <a:t>             </a:t>
            </a:r>
          </a:p>
          <a:p>
            <a:r>
              <a:rPr lang="en-GB" sz="2200" b="1" dirty="0">
                <a:solidFill>
                  <a:srgbClr val="253746"/>
                </a:solidFill>
              </a:rPr>
              <a:t>         </a:t>
            </a:r>
          </a:p>
        </p:txBody>
      </p:sp>
      <p:cxnSp>
        <p:nvCxnSpPr>
          <p:cNvPr id="6" name="Straight Connector 5"/>
          <p:cNvCxnSpPr/>
          <p:nvPr/>
        </p:nvCxnSpPr>
        <p:spPr>
          <a:xfrm>
            <a:off x="1924586" y="4326657"/>
            <a:ext cx="1361485" cy="23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752429" y="4326657"/>
            <a:ext cx="860779" cy="430887"/>
          </a:xfrm>
          <a:prstGeom prst="rect">
            <a:avLst/>
          </a:prstGeom>
          <a:noFill/>
        </p:spPr>
        <p:txBody>
          <a:bodyPr wrap="square" rtlCol="0">
            <a:spAutoFit/>
          </a:bodyPr>
          <a:lstStyle/>
          <a:p>
            <a:r>
              <a:rPr lang="en-GB" sz="2200" b="1" dirty="0">
                <a:solidFill>
                  <a:srgbClr val="C00000"/>
                </a:solidFill>
              </a:rPr>
              <a:t>1200</a:t>
            </a:r>
          </a:p>
        </p:txBody>
      </p:sp>
      <p:sp>
        <p:nvSpPr>
          <p:cNvPr id="8" name="TextBox 7"/>
          <p:cNvSpPr txBox="1"/>
          <p:nvPr/>
        </p:nvSpPr>
        <p:spPr>
          <a:xfrm>
            <a:off x="2536586" y="4326657"/>
            <a:ext cx="688622" cy="430887"/>
          </a:xfrm>
          <a:prstGeom prst="rect">
            <a:avLst/>
          </a:prstGeom>
          <a:noFill/>
        </p:spPr>
        <p:txBody>
          <a:bodyPr wrap="square" rtlCol="0">
            <a:spAutoFit/>
          </a:bodyPr>
          <a:lstStyle/>
          <a:p>
            <a:r>
              <a:rPr lang="en-GB" sz="2200" b="1" dirty="0">
                <a:solidFill>
                  <a:srgbClr val="C00000"/>
                </a:solidFill>
              </a:rPr>
              <a:t>20</a:t>
            </a:r>
          </a:p>
        </p:txBody>
      </p:sp>
      <p:sp>
        <p:nvSpPr>
          <p:cNvPr id="9" name="TextBox 8"/>
          <p:cNvSpPr txBox="1"/>
          <p:nvPr/>
        </p:nvSpPr>
        <p:spPr>
          <a:xfrm>
            <a:off x="3004586" y="4326657"/>
            <a:ext cx="688622" cy="430887"/>
          </a:xfrm>
          <a:prstGeom prst="rect">
            <a:avLst/>
          </a:prstGeom>
          <a:noFill/>
        </p:spPr>
        <p:txBody>
          <a:bodyPr wrap="square" rtlCol="0">
            <a:spAutoFit/>
          </a:bodyPr>
          <a:lstStyle/>
          <a:p>
            <a:r>
              <a:rPr lang="en-GB" sz="2200" b="1" dirty="0">
                <a:solidFill>
                  <a:srgbClr val="C00000"/>
                </a:solidFill>
              </a:rPr>
              <a:t>1</a:t>
            </a:r>
          </a:p>
        </p:txBody>
      </p:sp>
      <p:sp>
        <p:nvSpPr>
          <p:cNvPr id="11" name="TextBox 10"/>
          <p:cNvSpPr txBox="1"/>
          <p:nvPr/>
        </p:nvSpPr>
        <p:spPr>
          <a:xfrm>
            <a:off x="1924586" y="3533804"/>
            <a:ext cx="688622" cy="430887"/>
          </a:xfrm>
          <a:prstGeom prst="rect">
            <a:avLst/>
          </a:prstGeom>
          <a:noFill/>
        </p:spPr>
        <p:txBody>
          <a:bodyPr wrap="square" rtlCol="0">
            <a:spAutoFit/>
          </a:bodyPr>
          <a:lstStyle/>
          <a:p>
            <a:r>
              <a:rPr lang="en-GB" sz="2200" b="1" dirty="0"/>
              <a:t>500</a:t>
            </a:r>
          </a:p>
        </p:txBody>
      </p:sp>
      <p:sp>
        <p:nvSpPr>
          <p:cNvPr id="13" name="TextBox 12"/>
          <p:cNvSpPr txBox="1"/>
          <p:nvPr/>
        </p:nvSpPr>
        <p:spPr>
          <a:xfrm>
            <a:off x="2536586" y="3533804"/>
            <a:ext cx="688622" cy="430887"/>
          </a:xfrm>
          <a:prstGeom prst="rect">
            <a:avLst/>
          </a:prstGeom>
          <a:noFill/>
        </p:spPr>
        <p:txBody>
          <a:bodyPr wrap="square" rtlCol="0">
            <a:spAutoFit/>
          </a:bodyPr>
          <a:lstStyle/>
          <a:p>
            <a:r>
              <a:rPr lang="en-GB" sz="2200" b="1" dirty="0"/>
              <a:t>60</a:t>
            </a:r>
          </a:p>
        </p:txBody>
      </p:sp>
      <p:sp>
        <p:nvSpPr>
          <p:cNvPr id="14" name="TextBox 13"/>
          <p:cNvSpPr txBox="1"/>
          <p:nvPr/>
        </p:nvSpPr>
        <p:spPr>
          <a:xfrm>
            <a:off x="3004586" y="3533804"/>
            <a:ext cx="688622" cy="430887"/>
          </a:xfrm>
          <a:prstGeom prst="rect">
            <a:avLst/>
          </a:prstGeom>
          <a:noFill/>
        </p:spPr>
        <p:txBody>
          <a:bodyPr wrap="square" rtlCol="0">
            <a:spAutoFit/>
          </a:bodyPr>
          <a:lstStyle/>
          <a:p>
            <a:r>
              <a:rPr lang="en-GB" sz="2200" b="1" dirty="0"/>
              <a:t>7</a:t>
            </a:r>
          </a:p>
        </p:txBody>
      </p:sp>
      <p:sp>
        <p:nvSpPr>
          <p:cNvPr id="15" name="TextBox 14"/>
          <p:cNvSpPr txBox="1"/>
          <p:nvPr/>
        </p:nvSpPr>
        <p:spPr>
          <a:xfrm>
            <a:off x="1924586" y="3139589"/>
            <a:ext cx="688622" cy="430887"/>
          </a:xfrm>
          <a:prstGeom prst="rect">
            <a:avLst/>
          </a:prstGeom>
          <a:noFill/>
        </p:spPr>
        <p:txBody>
          <a:bodyPr wrap="square" rtlCol="0">
            <a:spAutoFit/>
          </a:bodyPr>
          <a:lstStyle/>
          <a:p>
            <a:r>
              <a:rPr lang="en-GB" sz="2200" b="1" dirty="0"/>
              <a:t>600</a:t>
            </a:r>
          </a:p>
        </p:txBody>
      </p:sp>
      <p:sp>
        <p:nvSpPr>
          <p:cNvPr id="16" name="TextBox 15"/>
          <p:cNvSpPr txBox="1"/>
          <p:nvPr/>
        </p:nvSpPr>
        <p:spPr>
          <a:xfrm>
            <a:off x="2536586" y="3139589"/>
            <a:ext cx="688622" cy="430887"/>
          </a:xfrm>
          <a:prstGeom prst="rect">
            <a:avLst/>
          </a:prstGeom>
          <a:noFill/>
        </p:spPr>
        <p:txBody>
          <a:bodyPr wrap="square" rtlCol="0">
            <a:spAutoFit/>
          </a:bodyPr>
          <a:lstStyle/>
          <a:p>
            <a:r>
              <a:rPr lang="en-GB" sz="2200" b="1" dirty="0"/>
              <a:t>50</a:t>
            </a:r>
          </a:p>
        </p:txBody>
      </p:sp>
      <p:sp>
        <p:nvSpPr>
          <p:cNvPr id="17" name="TextBox 16"/>
          <p:cNvSpPr txBox="1"/>
          <p:nvPr/>
        </p:nvSpPr>
        <p:spPr>
          <a:xfrm>
            <a:off x="3004586" y="3139589"/>
            <a:ext cx="688622" cy="430887"/>
          </a:xfrm>
          <a:prstGeom prst="rect">
            <a:avLst/>
          </a:prstGeom>
          <a:noFill/>
        </p:spPr>
        <p:txBody>
          <a:bodyPr wrap="square" rtlCol="0">
            <a:spAutoFit/>
          </a:bodyPr>
          <a:lstStyle/>
          <a:p>
            <a:r>
              <a:rPr lang="en-GB" sz="2200" b="1" dirty="0"/>
              <a:t>4</a:t>
            </a:r>
          </a:p>
        </p:txBody>
      </p:sp>
      <p:sp>
        <p:nvSpPr>
          <p:cNvPr id="18" name="TextBox 17"/>
          <p:cNvSpPr txBox="1"/>
          <p:nvPr/>
        </p:nvSpPr>
        <p:spPr>
          <a:xfrm>
            <a:off x="1580274" y="3533804"/>
            <a:ext cx="344311" cy="430887"/>
          </a:xfrm>
          <a:prstGeom prst="rect">
            <a:avLst/>
          </a:prstGeom>
          <a:noFill/>
        </p:spPr>
        <p:txBody>
          <a:bodyPr wrap="square" rtlCol="0">
            <a:spAutoFit/>
          </a:bodyPr>
          <a:lstStyle/>
          <a:p>
            <a:r>
              <a:rPr lang="en-GB" sz="2200" b="1" dirty="0"/>
              <a:t>+</a:t>
            </a:r>
          </a:p>
        </p:txBody>
      </p:sp>
      <p:sp>
        <p:nvSpPr>
          <p:cNvPr id="19" name="TextBox 18"/>
          <p:cNvSpPr txBox="1"/>
          <p:nvPr/>
        </p:nvSpPr>
        <p:spPr>
          <a:xfrm>
            <a:off x="1923600" y="3894657"/>
            <a:ext cx="688622" cy="430887"/>
          </a:xfrm>
          <a:prstGeom prst="rect">
            <a:avLst/>
          </a:prstGeom>
          <a:noFill/>
        </p:spPr>
        <p:txBody>
          <a:bodyPr wrap="square" rtlCol="0">
            <a:spAutoFit/>
          </a:bodyPr>
          <a:lstStyle/>
          <a:p>
            <a:r>
              <a:rPr lang="en-GB" sz="2200" b="1" dirty="0"/>
              <a:t>100</a:t>
            </a:r>
          </a:p>
        </p:txBody>
      </p:sp>
      <p:sp>
        <p:nvSpPr>
          <p:cNvPr id="21" name="TextBox 20"/>
          <p:cNvSpPr txBox="1"/>
          <p:nvPr/>
        </p:nvSpPr>
        <p:spPr>
          <a:xfrm>
            <a:off x="920361" y="5001946"/>
            <a:ext cx="2446504" cy="461665"/>
          </a:xfrm>
          <a:prstGeom prst="rect">
            <a:avLst/>
          </a:prstGeom>
          <a:solidFill>
            <a:schemeClr val="bg1"/>
          </a:solidFill>
          <a:ln w="12700">
            <a:solidFill>
              <a:schemeClr val="tx1"/>
            </a:solidFill>
          </a:ln>
          <a:effectLst>
            <a:outerShdw blurRad="50800" dist="38100" dir="6000000" algn="t" rotWithShape="0">
              <a:prstClr val="black">
                <a:alpha val="40000"/>
              </a:prstClr>
            </a:outerShdw>
          </a:effectLst>
        </p:spPr>
        <p:txBody>
          <a:bodyPr wrap="none" rtlCol="0">
            <a:spAutoFit/>
          </a:bodyPr>
          <a:lstStyle/>
          <a:p>
            <a:r>
              <a:rPr lang="en-GB" sz="2000" b="1" dirty="0"/>
              <a:t>1200 + 20 + 1 = </a:t>
            </a:r>
            <a:r>
              <a:rPr lang="en-GB" sz="2400" b="1" dirty="0">
                <a:solidFill>
                  <a:srgbClr val="C00000"/>
                </a:solidFill>
              </a:rPr>
              <a:t>1221</a:t>
            </a:r>
            <a:endParaRPr lang="en-GB" sz="2000" b="1" dirty="0">
              <a:solidFill>
                <a:srgbClr val="C00000"/>
              </a:solidFill>
            </a:endParaRPr>
          </a:p>
        </p:txBody>
      </p:sp>
      <p:sp>
        <p:nvSpPr>
          <p:cNvPr id="35" name="Speech Bubble: Rectangle with Corners Rounded 10">
            <a:extLst>
              <a:ext uri="{FF2B5EF4-FFF2-40B4-BE49-F238E27FC236}">
                <a16:creationId xmlns:a16="http://schemas.microsoft.com/office/drawing/2014/main" id="{CD2579CE-2DB8-4F93-8ECD-0E9BF715B235}"/>
              </a:ext>
            </a:extLst>
          </p:cNvPr>
          <p:cNvSpPr/>
          <p:nvPr/>
        </p:nvSpPr>
        <p:spPr>
          <a:xfrm>
            <a:off x="1283179" y="1984724"/>
            <a:ext cx="4040616" cy="703012"/>
          </a:xfrm>
          <a:prstGeom prst="wedgeEllipseCallout">
            <a:avLst>
              <a:gd name="adj1" fmla="val -24733"/>
              <a:gd name="adj2" fmla="val 78675"/>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First let’s check using </a:t>
            </a:r>
            <a:r>
              <a:rPr lang="en-GB" b="1" dirty="0">
                <a:solidFill>
                  <a:srgbClr val="FF0000"/>
                </a:solidFill>
              </a:rPr>
              <a:t>expanded addition</a:t>
            </a:r>
            <a:r>
              <a:rPr lang="en-GB" b="1" dirty="0">
                <a:solidFill>
                  <a:srgbClr val="253746"/>
                </a:solidFill>
              </a:rPr>
              <a:t>.</a:t>
            </a:r>
          </a:p>
        </p:txBody>
      </p:sp>
      <p:sp>
        <p:nvSpPr>
          <p:cNvPr id="38" name="Speech Bubble: Rectangle with Corners Rounded 10">
            <a:extLst>
              <a:ext uri="{FF2B5EF4-FFF2-40B4-BE49-F238E27FC236}">
                <a16:creationId xmlns:a16="http://schemas.microsoft.com/office/drawing/2014/main" id="{CD2579CE-2DB8-4F93-8ECD-0E9BF715B235}"/>
              </a:ext>
            </a:extLst>
          </p:cNvPr>
          <p:cNvSpPr/>
          <p:nvPr/>
        </p:nvSpPr>
        <p:spPr>
          <a:xfrm>
            <a:off x="3693208" y="519557"/>
            <a:ext cx="5096130" cy="1344094"/>
          </a:xfrm>
          <a:prstGeom prst="wedgeEllipseCallout">
            <a:avLst>
              <a:gd name="adj1" fmla="val -61316"/>
              <a:gd name="adj2" fmla="val -42351"/>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Today we are going to revise the </a:t>
            </a:r>
            <a:r>
              <a:rPr lang="en-GB" b="1" dirty="0">
                <a:solidFill>
                  <a:srgbClr val="FF0000"/>
                </a:solidFill>
              </a:rPr>
              <a:t>expanded</a:t>
            </a:r>
            <a:r>
              <a:rPr lang="en-GB" b="1" dirty="0">
                <a:solidFill>
                  <a:srgbClr val="253746"/>
                </a:solidFill>
              </a:rPr>
              <a:t> or </a:t>
            </a:r>
            <a:r>
              <a:rPr lang="en-GB" b="1" dirty="0">
                <a:solidFill>
                  <a:srgbClr val="FF0000"/>
                </a:solidFill>
              </a:rPr>
              <a:t>compact </a:t>
            </a:r>
            <a:r>
              <a:rPr lang="en-GB" b="1" dirty="0">
                <a:solidFill>
                  <a:srgbClr val="253746"/>
                </a:solidFill>
              </a:rPr>
              <a:t>layouts for adding 3-digit numbers.</a:t>
            </a:r>
          </a:p>
        </p:txBody>
      </p:sp>
      <p:sp>
        <p:nvSpPr>
          <p:cNvPr id="40" name="TextBox 39"/>
          <p:cNvSpPr txBox="1"/>
          <p:nvPr/>
        </p:nvSpPr>
        <p:spPr>
          <a:xfrm>
            <a:off x="2535600" y="3895200"/>
            <a:ext cx="688622" cy="430887"/>
          </a:xfrm>
          <a:prstGeom prst="rect">
            <a:avLst/>
          </a:prstGeom>
          <a:noFill/>
        </p:spPr>
        <p:txBody>
          <a:bodyPr wrap="square" rtlCol="0">
            <a:spAutoFit/>
          </a:bodyPr>
          <a:lstStyle/>
          <a:p>
            <a:r>
              <a:rPr lang="en-GB" sz="2200" b="1" dirty="0"/>
              <a:t>10</a:t>
            </a:r>
          </a:p>
        </p:txBody>
      </p:sp>
      <p:sp>
        <p:nvSpPr>
          <p:cNvPr id="43" name="Rectangle 42"/>
          <p:cNvSpPr/>
          <p:nvPr/>
        </p:nvSpPr>
        <p:spPr>
          <a:xfrm>
            <a:off x="1634118" y="848336"/>
            <a:ext cx="1478290" cy="461665"/>
          </a:xfrm>
          <a:prstGeom prst="rect">
            <a:avLst/>
          </a:prstGeom>
          <a:solidFill>
            <a:schemeClr val="bg1"/>
          </a:solidFill>
          <a:ln w="15875">
            <a:solidFill>
              <a:schemeClr val="tx1"/>
            </a:solidFill>
          </a:ln>
          <a:effectLst>
            <a:outerShdw blurRad="50800" dist="38100" dir="6000000" algn="t" rotWithShape="0">
              <a:prstClr val="black">
                <a:alpha val="40000"/>
              </a:prstClr>
            </a:outerShdw>
          </a:effectLst>
        </p:spPr>
        <p:txBody>
          <a:bodyPr wrap="none">
            <a:spAutoFit/>
          </a:bodyPr>
          <a:lstStyle/>
          <a:p>
            <a:r>
              <a:rPr lang="en-GB" sz="2400" b="1" dirty="0"/>
              <a:t>654 + 567 </a:t>
            </a:r>
          </a:p>
        </p:txBody>
      </p:sp>
      <p:sp>
        <p:nvSpPr>
          <p:cNvPr id="45" name="Speech Bubble: Rectangle with Corners Rounded 10">
            <a:extLst>
              <a:ext uri="{FF2B5EF4-FFF2-40B4-BE49-F238E27FC236}">
                <a16:creationId xmlns:a16="http://schemas.microsoft.com/office/drawing/2014/main" id="{CD2579CE-2DB8-4F93-8ECD-0E9BF715B235}"/>
              </a:ext>
            </a:extLst>
          </p:cNvPr>
          <p:cNvSpPr/>
          <p:nvPr/>
        </p:nvSpPr>
        <p:spPr>
          <a:xfrm>
            <a:off x="4272428" y="2986024"/>
            <a:ext cx="4461543" cy="1754891"/>
          </a:xfrm>
          <a:prstGeom prst="wedgeEllipseCallout">
            <a:avLst>
              <a:gd name="adj1" fmla="val -40183"/>
              <a:gd name="adj2" fmla="val 65849"/>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First, partition the numbers and set them out in columns, according to their place value.</a:t>
            </a:r>
            <a:br>
              <a:rPr lang="en-GB" b="1" dirty="0">
                <a:solidFill>
                  <a:srgbClr val="253746"/>
                </a:solidFill>
              </a:rPr>
            </a:br>
            <a:r>
              <a:rPr lang="en-GB" b="1" dirty="0">
                <a:solidFill>
                  <a:srgbClr val="253746"/>
                </a:solidFill>
              </a:rPr>
              <a:t>Leave a space, then draw a line to write the answer below.</a:t>
            </a:r>
          </a:p>
        </p:txBody>
      </p:sp>
      <p:sp>
        <p:nvSpPr>
          <p:cNvPr id="46" name="Speech Bubble: Rectangle with Corners Rounded 10">
            <a:extLst>
              <a:ext uri="{FF2B5EF4-FFF2-40B4-BE49-F238E27FC236}">
                <a16:creationId xmlns:a16="http://schemas.microsoft.com/office/drawing/2014/main" id="{CD2579CE-2DB8-4F93-8ECD-0E9BF715B235}"/>
              </a:ext>
            </a:extLst>
          </p:cNvPr>
          <p:cNvSpPr/>
          <p:nvPr/>
        </p:nvSpPr>
        <p:spPr>
          <a:xfrm>
            <a:off x="4566350" y="2980099"/>
            <a:ext cx="4040616" cy="1754891"/>
          </a:xfrm>
          <a:prstGeom prst="wedgeEllipseCallout">
            <a:avLst>
              <a:gd name="adj1" fmla="val -24733"/>
              <a:gd name="adj2" fmla="val 78675"/>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FF0000"/>
                </a:solidFill>
              </a:rPr>
              <a:t>4 + 7 = 11</a:t>
            </a:r>
            <a:br>
              <a:rPr lang="en-GB" b="1" dirty="0">
                <a:solidFill>
                  <a:srgbClr val="FF0000"/>
                </a:solidFill>
              </a:rPr>
            </a:br>
            <a:r>
              <a:rPr lang="en-GB" b="1" dirty="0">
                <a:solidFill>
                  <a:srgbClr val="253746"/>
                </a:solidFill>
              </a:rPr>
              <a:t>Put 1 in the answer line and 10 in the waiting line.</a:t>
            </a:r>
          </a:p>
        </p:txBody>
      </p:sp>
      <p:sp>
        <p:nvSpPr>
          <p:cNvPr id="47" name="Speech Bubble: Rectangle with Corners Rounded 10">
            <a:extLst>
              <a:ext uri="{FF2B5EF4-FFF2-40B4-BE49-F238E27FC236}">
                <a16:creationId xmlns:a16="http://schemas.microsoft.com/office/drawing/2014/main" id="{CD2579CE-2DB8-4F93-8ECD-0E9BF715B235}"/>
              </a:ext>
            </a:extLst>
          </p:cNvPr>
          <p:cNvSpPr/>
          <p:nvPr/>
        </p:nvSpPr>
        <p:spPr>
          <a:xfrm>
            <a:off x="4329375" y="2962887"/>
            <a:ext cx="4252095" cy="1754891"/>
          </a:xfrm>
          <a:prstGeom prst="wedgeEllipseCallout">
            <a:avLst>
              <a:gd name="adj1" fmla="val -24733"/>
              <a:gd name="adj2" fmla="val 78675"/>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FF0000"/>
                </a:solidFill>
              </a:rPr>
              <a:t>50 + 60 + 10 = 120</a:t>
            </a:r>
            <a:br>
              <a:rPr lang="en-GB" b="1" dirty="0">
                <a:solidFill>
                  <a:srgbClr val="FF0000"/>
                </a:solidFill>
              </a:rPr>
            </a:br>
            <a:r>
              <a:rPr lang="en-GB" b="1" dirty="0">
                <a:solidFill>
                  <a:srgbClr val="253746"/>
                </a:solidFill>
              </a:rPr>
              <a:t>Put 20 in the answer line and 100 in the waiting line.</a:t>
            </a:r>
          </a:p>
        </p:txBody>
      </p:sp>
      <p:sp>
        <p:nvSpPr>
          <p:cNvPr id="48" name="Speech Bubble: Rectangle with Corners Rounded 10">
            <a:extLst>
              <a:ext uri="{FF2B5EF4-FFF2-40B4-BE49-F238E27FC236}">
                <a16:creationId xmlns:a16="http://schemas.microsoft.com/office/drawing/2014/main" id="{CD2579CE-2DB8-4F93-8ECD-0E9BF715B235}"/>
              </a:ext>
            </a:extLst>
          </p:cNvPr>
          <p:cNvSpPr/>
          <p:nvPr/>
        </p:nvSpPr>
        <p:spPr>
          <a:xfrm>
            <a:off x="4614001" y="3017211"/>
            <a:ext cx="3778396" cy="1754891"/>
          </a:xfrm>
          <a:prstGeom prst="wedgeEllipseCallout">
            <a:avLst>
              <a:gd name="adj1" fmla="val -24733"/>
              <a:gd name="adj2" fmla="val 78675"/>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FF0000"/>
                </a:solidFill>
              </a:rPr>
              <a:t>600 + 500 + 100 = </a:t>
            </a:r>
            <a:r>
              <a:rPr lang="en-GB" b="1" dirty="0">
                <a:solidFill>
                  <a:srgbClr val="C00000"/>
                </a:solidFill>
              </a:rPr>
              <a:t>1200</a:t>
            </a:r>
            <a:br>
              <a:rPr lang="en-GB" b="1" dirty="0">
                <a:solidFill>
                  <a:srgbClr val="FF0000"/>
                </a:solidFill>
              </a:rPr>
            </a:br>
            <a:r>
              <a:rPr lang="en-GB" b="1" dirty="0">
                <a:solidFill>
                  <a:srgbClr val="253746"/>
                </a:solidFill>
              </a:rPr>
              <a:t>Put 1200 in the answer line, then recombine </a:t>
            </a:r>
            <a:r>
              <a:rPr lang="en-GB" b="1" dirty="0">
                <a:solidFill>
                  <a:srgbClr val="C00000"/>
                </a:solidFill>
              </a:rPr>
              <a:t>1200</a:t>
            </a:r>
            <a:r>
              <a:rPr lang="en-GB" b="1" dirty="0">
                <a:solidFill>
                  <a:srgbClr val="253746"/>
                </a:solidFill>
              </a:rPr>
              <a:t>, </a:t>
            </a:r>
            <a:r>
              <a:rPr lang="en-GB" b="1" dirty="0">
                <a:solidFill>
                  <a:srgbClr val="C00000"/>
                </a:solidFill>
              </a:rPr>
              <a:t>20</a:t>
            </a:r>
            <a:r>
              <a:rPr lang="en-GB" b="1" dirty="0">
                <a:solidFill>
                  <a:srgbClr val="253746"/>
                </a:solidFill>
              </a:rPr>
              <a:t> and </a:t>
            </a:r>
            <a:r>
              <a:rPr lang="en-GB" b="1" dirty="0">
                <a:solidFill>
                  <a:srgbClr val="C00000"/>
                </a:solidFill>
              </a:rPr>
              <a:t>1</a:t>
            </a:r>
            <a:r>
              <a:rPr lang="en-GB" b="1" dirty="0">
                <a:solidFill>
                  <a:srgbClr val="253746"/>
                </a:solidFill>
              </a:rPr>
              <a:t>.</a:t>
            </a:r>
          </a:p>
        </p:txBody>
      </p:sp>
      <p:pic>
        <p:nvPicPr>
          <p:cNvPr id="3" name="Online Media 2" descr="Recorded Sound">
            <a:hlinkClick r:id="" action="ppaction://media"/>
            <a:extLst>
              <a:ext uri="{FF2B5EF4-FFF2-40B4-BE49-F238E27FC236}">
                <a16:creationId xmlns:a16="http://schemas.microsoft.com/office/drawing/2014/main" id="{60CC4BB5-E7E8-814E-B739-0E7036C2CD24}"/>
              </a:ext>
            </a:extLst>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425229" y="132355"/>
            <a:ext cx="812800" cy="812800"/>
          </a:xfrm>
          <a:prstGeom prst="rect">
            <a:avLst/>
          </a:prstGeom>
        </p:spPr>
      </p:pic>
      <p:pic>
        <p:nvPicPr>
          <p:cNvPr id="4" name="Online Media 3" descr="Recorded Sound">
            <a:hlinkClick r:id="" action="ppaction://media"/>
            <a:extLst>
              <a:ext uri="{FF2B5EF4-FFF2-40B4-BE49-F238E27FC236}">
                <a16:creationId xmlns:a16="http://schemas.microsoft.com/office/drawing/2014/main" id="{008F419A-B977-7040-8D87-5CF233DEE676}"/>
              </a:ext>
            </a:extLst>
          </p:cNvPr>
          <p:cNvPicPr>
            <a:picLocks noChangeAspect="1"/>
          </p:cNvPicPr>
          <p:nvPr>
            <a:audioFile r:link="rId4"/>
            <p:extLst>
              <p:ext uri="{DAA4B4D4-6D71-4841-9C94-3DE7FCFB9230}">
                <p14:media xmlns:p14="http://schemas.microsoft.com/office/powerpoint/2010/main" r:embed="rId3"/>
              </p:ext>
            </p:extLst>
          </p:nvPr>
        </p:nvPicPr>
        <p:blipFill>
          <a:blip r:embed="rId17"/>
          <a:stretch>
            <a:fillRect/>
          </a:stretch>
        </p:blipFill>
        <p:spPr>
          <a:xfrm>
            <a:off x="9370138" y="785204"/>
            <a:ext cx="812800" cy="812800"/>
          </a:xfrm>
          <a:prstGeom prst="rect">
            <a:avLst/>
          </a:prstGeom>
        </p:spPr>
      </p:pic>
      <p:pic>
        <p:nvPicPr>
          <p:cNvPr id="20" name="Online Media 19" descr="Recorded Sound">
            <a:hlinkClick r:id="" action="ppaction://media"/>
            <a:extLst>
              <a:ext uri="{FF2B5EF4-FFF2-40B4-BE49-F238E27FC236}">
                <a16:creationId xmlns:a16="http://schemas.microsoft.com/office/drawing/2014/main" id="{E19EFEE5-075A-8B41-90EC-672B6A316FFF}"/>
              </a:ext>
            </a:extLst>
          </p:cNvPr>
          <p:cNvPicPr>
            <a:picLocks noChangeAspect="1"/>
          </p:cNvPicPr>
          <p:nvPr>
            <a:audioFile r:link="rId6"/>
            <p:extLst>
              <p:ext uri="{DAA4B4D4-6D71-4841-9C94-3DE7FCFB9230}">
                <p14:media xmlns:p14="http://schemas.microsoft.com/office/powerpoint/2010/main" r:embed="rId5"/>
              </p:ext>
            </p:extLst>
          </p:nvPr>
        </p:nvPicPr>
        <p:blipFill>
          <a:blip r:embed="rId17"/>
          <a:stretch>
            <a:fillRect/>
          </a:stretch>
        </p:blipFill>
        <p:spPr>
          <a:xfrm>
            <a:off x="9286593" y="1499656"/>
            <a:ext cx="812800" cy="812800"/>
          </a:xfrm>
          <a:prstGeom prst="rect">
            <a:avLst/>
          </a:prstGeom>
        </p:spPr>
      </p:pic>
      <p:pic>
        <p:nvPicPr>
          <p:cNvPr id="22" name="Online Media 21" descr="Recorded Sound">
            <a:hlinkClick r:id="" action="ppaction://media"/>
            <a:extLst>
              <a:ext uri="{FF2B5EF4-FFF2-40B4-BE49-F238E27FC236}">
                <a16:creationId xmlns:a16="http://schemas.microsoft.com/office/drawing/2014/main" id="{5DF41D15-0A61-124F-80B0-BD5135321B45}"/>
              </a:ext>
            </a:extLst>
          </p:cNvPr>
          <p:cNvPicPr>
            <a:picLocks noChangeAspect="1"/>
          </p:cNvPicPr>
          <p:nvPr>
            <a:audioFile r:link="rId8"/>
            <p:extLst>
              <p:ext uri="{DAA4B4D4-6D71-4841-9C94-3DE7FCFB9230}">
                <p14:media xmlns:p14="http://schemas.microsoft.com/office/powerpoint/2010/main" r:embed="rId7"/>
              </p:ext>
            </p:extLst>
          </p:nvPr>
        </p:nvPicPr>
        <p:blipFill>
          <a:blip r:embed="rId17"/>
          <a:stretch>
            <a:fillRect/>
          </a:stretch>
        </p:blipFill>
        <p:spPr>
          <a:xfrm>
            <a:off x="9447981" y="2338051"/>
            <a:ext cx="812800" cy="812800"/>
          </a:xfrm>
          <a:prstGeom prst="rect">
            <a:avLst/>
          </a:prstGeom>
        </p:spPr>
      </p:pic>
      <p:pic>
        <p:nvPicPr>
          <p:cNvPr id="23" name="Online Media 22" descr="Recorded Sound">
            <a:hlinkClick r:id="" action="ppaction://media"/>
            <a:extLst>
              <a:ext uri="{FF2B5EF4-FFF2-40B4-BE49-F238E27FC236}">
                <a16:creationId xmlns:a16="http://schemas.microsoft.com/office/drawing/2014/main" id="{0C1AEDBE-944D-9545-B706-CA0FA2CCFCCD}"/>
              </a:ext>
            </a:extLst>
          </p:cNvPr>
          <p:cNvPicPr>
            <a:picLocks noChangeAspect="1"/>
          </p:cNvPicPr>
          <p:nvPr>
            <a:audioFile r:link="rId10"/>
            <p:extLst>
              <p:ext uri="{DAA4B4D4-6D71-4841-9C94-3DE7FCFB9230}">
                <p14:media xmlns:p14="http://schemas.microsoft.com/office/powerpoint/2010/main" r:embed="rId9"/>
              </p:ext>
            </p:extLst>
          </p:nvPr>
        </p:nvPicPr>
        <p:blipFill>
          <a:blip r:embed="rId17"/>
          <a:stretch>
            <a:fillRect/>
          </a:stretch>
        </p:blipFill>
        <p:spPr>
          <a:xfrm>
            <a:off x="9253809" y="3301970"/>
            <a:ext cx="812800" cy="812800"/>
          </a:xfrm>
          <a:prstGeom prst="rect">
            <a:avLst/>
          </a:prstGeom>
        </p:spPr>
      </p:pic>
      <p:pic>
        <p:nvPicPr>
          <p:cNvPr id="24" name="Online Media 23" descr="Recorded Sound">
            <a:hlinkClick r:id="" action="ppaction://media"/>
            <a:extLst>
              <a:ext uri="{FF2B5EF4-FFF2-40B4-BE49-F238E27FC236}">
                <a16:creationId xmlns:a16="http://schemas.microsoft.com/office/drawing/2014/main" id="{9DDF30FB-1925-B34C-BD47-4D9F5BB34474}"/>
              </a:ext>
            </a:extLst>
          </p:cNvPr>
          <p:cNvPicPr>
            <a:picLocks noChangeAspect="1"/>
          </p:cNvPicPr>
          <p:nvPr>
            <a:audioFile r:link="rId12"/>
            <p:extLst>
              <p:ext uri="{DAA4B4D4-6D71-4841-9C94-3DE7FCFB9230}">
                <p14:media xmlns:p14="http://schemas.microsoft.com/office/powerpoint/2010/main" r:embed="rId11"/>
              </p:ext>
            </p:extLst>
          </p:nvPr>
        </p:nvPicPr>
        <p:blipFill>
          <a:blip r:embed="rId17"/>
          <a:stretch>
            <a:fillRect/>
          </a:stretch>
        </p:blipFill>
        <p:spPr>
          <a:xfrm>
            <a:off x="9370138" y="4279824"/>
            <a:ext cx="812800" cy="812800"/>
          </a:xfrm>
          <a:prstGeom prst="rect">
            <a:avLst/>
          </a:prstGeom>
        </p:spPr>
      </p:pic>
      <p:pic>
        <p:nvPicPr>
          <p:cNvPr id="25" name="Online Media 24" descr="Recorded Sound">
            <a:hlinkClick r:id="" action="ppaction://media"/>
            <a:extLst>
              <a:ext uri="{FF2B5EF4-FFF2-40B4-BE49-F238E27FC236}">
                <a16:creationId xmlns:a16="http://schemas.microsoft.com/office/drawing/2014/main" id="{E267382F-01E0-754F-BE6F-380E54D38B16}"/>
              </a:ext>
            </a:extLst>
          </p:cNvPr>
          <p:cNvPicPr>
            <a:picLocks noChangeAspect="1"/>
          </p:cNvPicPr>
          <p:nvPr>
            <a:audioFile r:link="rId14"/>
            <p:extLst>
              <p:ext uri="{DAA4B4D4-6D71-4841-9C94-3DE7FCFB9230}">
                <p14:media xmlns:p14="http://schemas.microsoft.com/office/powerpoint/2010/main" r:embed="rId13"/>
              </p:ext>
            </p:extLst>
          </p:nvPr>
        </p:nvPicPr>
        <p:blipFill>
          <a:blip r:embed="rId17"/>
          <a:stretch>
            <a:fillRect/>
          </a:stretch>
        </p:blipFill>
        <p:spPr>
          <a:xfrm>
            <a:off x="9316660" y="5092624"/>
            <a:ext cx="812800" cy="812800"/>
          </a:xfrm>
          <a:prstGeom prst="rect">
            <a:avLst/>
          </a:prstGeom>
        </p:spPr>
      </p:pic>
    </p:spTree>
    <p:extLst>
      <p:ext uri="{BB962C8B-B14F-4D97-AF65-F5344CB8AC3E}">
        <p14:creationId xmlns:p14="http://schemas.microsoft.com/office/powerpoint/2010/main" val="166712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24"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8192" fill="hold"/>
                                        <p:tgtEl>
                                          <p:spTgt spid="4"/>
                                        </p:tgtEl>
                                      </p:cBhvr>
                                    </p:cmd>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3440" fill="hold"/>
                                        <p:tgtEl>
                                          <p:spTgt spid="20"/>
                                        </p:tgtEl>
                                      </p:cBhvr>
                                    </p:cmd>
                                  </p:childTnLst>
                                </p:cTn>
                              </p:par>
                            </p:childTnLst>
                          </p:cTn>
                        </p:par>
                        <p:par>
                          <p:cTn id="25" fill="hold">
                            <p:stCondLst>
                              <p:cond delay="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1000"/>
                            </p:stCondLst>
                            <p:childTnLst>
                              <p:par>
                                <p:cTn id="49" presetID="10" presetClass="entr" presetSubtype="0"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par>
                          <p:cTn id="52" fill="hold">
                            <p:stCondLst>
                              <p:cond delay="1500"/>
                            </p:stCondLst>
                            <p:childTnLst>
                              <p:par>
                                <p:cTn id="53" presetID="10" presetClass="entr" presetSubtype="0" fill="hold" grpId="0" nodeType="after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fade">
                                      <p:cBhvr>
                                        <p:cTn id="55" dur="500"/>
                                        <p:tgtEl>
                                          <p:spTgt spid="45"/>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mediacall" presetSubtype="0" fill="hold" nodeType="clickEffect">
                                  <p:stCondLst>
                                    <p:cond delay="0"/>
                                  </p:stCondLst>
                                  <p:childTnLst>
                                    <p:cmd type="call" cmd="playFrom(0.0)">
                                      <p:cBhvr>
                                        <p:cTn id="59" dur="9472" fill="hold"/>
                                        <p:tgtEl>
                                          <p:spTgt spid="22"/>
                                        </p:tgtEl>
                                      </p:cBhvr>
                                    </p:cmd>
                                  </p:childTnLst>
                                </p:cTn>
                              </p:par>
                            </p:childTnLst>
                          </p:cTn>
                        </p:par>
                      </p:childTnLst>
                    </p:cTn>
                  </p:par>
                  <p:par>
                    <p:cTn id="60" fill="hold">
                      <p:stCondLst>
                        <p:cond delay="indefinite"/>
                      </p:stCondLst>
                      <p:childTnLst>
                        <p:par>
                          <p:cTn id="61" fill="hold">
                            <p:stCondLst>
                              <p:cond delay="0"/>
                            </p:stCondLst>
                            <p:childTnLst>
                              <p:par>
                                <p:cTn id="62" presetID="1" presetClass="exit" presetSubtype="0" fill="hold" grpId="1" nodeType="clickEffect">
                                  <p:stCondLst>
                                    <p:cond delay="0"/>
                                  </p:stCondLst>
                                  <p:childTnLst>
                                    <p:set>
                                      <p:cBhvr>
                                        <p:cTn id="63" dur="1" fill="hold">
                                          <p:stCondLst>
                                            <p:cond delay="0"/>
                                          </p:stCondLst>
                                        </p:cTn>
                                        <p:tgtEl>
                                          <p:spTgt spid="45"/>
                                        </p:tgtEl>
                                        <p:attrNameLst>
                                          <p:attrName>style.visibility</p:attrName>
                                        </p:attrNameLst>
                                      </p:cBhvr>
                                      <p:to>
                                        <p:strVal val="hidden"/>
                                      </p:to>
                                    </p:set>
                                  </p:childTnLst>
                                </p:cTn>
                              </p:par>
                              <p:par>
                                <p:cTn id="64" presetID="10"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fade">
                                      <p:cBhvr>
                                        <p:cTn id="66" dur="500"/>
                                        <p:tgtEl>
                                          <p:spTgt spid="9"/>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600"/>
                                        <p:tgtEl>
                                          <p:spTgt spid="40"/>
                                        </p:tgtEl>
                                      </p:cBhvr>
                                    </p:animEffect>
                                  </p:childTnLst>
                                </p:cTn>
                              </p:par>
                            </p:childTnLst>
                          </p:cTn>
                        </p:par>
                        <p:par>
                          <p:cTn id="70" fill="hold">
                            <p:stCondLst>
                              <p:cond delay="600"/>
                            </p:stCondLst>
                            <p:childTnLst>
                              <p:par>
                                <p:cTn id="71" presetID="10"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500"/>
                                        <p:tgtEl>
                                          <p:spTgt spid="46"/>
                                        </p:tgtEl>
                                      </p:cBhvr>
                                    </p:animEffect>
                                  </p:childTnLst>
                                </p:cTn>
                              </p:par>
                            </p:childTnLst>
                          </p:cTn>
                        </p:par>
                      </p:childTnLst>
                    </p:cTn>
                  </p:par>
                  <p:par>
                    <p:cTn id="74" fill="hold">
                      <p:stCondLst>
                        <p:cond delay="indefinite"/>
                      </p:stCondLst>
                      <p:childTnLst>
                        <p:par>
                          <p:cTn id="75" fill="hold">
                            <p:stCondLst>
                              <p:cond delay="0"/>
                            </p:stCondLst>
                            <p:childTnLst>
                              <p:par>
                                <p:cTn id="76" presetID="1" presetClass="mediacall" presetSubtype="0" fill="hold" nodeType="clickEffect">
                                  <p:stCondLst>
                                    <p:cond delay="0"/>
                                  </p:stCondLst>
                                  <p:childTnLst>
                                    <p:cmd type="call" cmd="playFrom(0.0)">
                                      <p:cBhvr>
                                        <p:cTn id="77" dur="13418" fill="hold"/>
                                        <p:tgtEl>
                                          <p:spTgt spid="23"/>
                                        </p:tgtEl>
                                      </p:cBhvr>
                                    </p:cmd>
                                  </p:childTnLst>
                                </p:cTn>
                              </p:par>
                            </p:childTnLst>
                          </p:cTn>
                        </p:par>
                      </p:childTnLst>
                    </p:cTn>
                  </p:par>
                  <p:par>
                    <p:cTn id="78" fill="hold">
                      <p:stCondLst>
                        <p:cond delay="indefinite"/>
                      </p:stCondLst>
                      <p:childTnLst>
                        <p:par>
                          <p:cTn id="79" fill="hold">
                            <p:stCondLst>
                              <p:cond delay="0"/>
                            </p:stCondLst>
                            <p:childTnLst>
                              <p:par>
                                <p:cTn id="80" presetID="1" presetClass="exit" presetSubtype="0" fill="hold" grpId="1" nodeType="clickEffect">
                                  <p:stCondLst>
                                    <p:cond delay="0"/>
                                  </p:stCondLst>
                                  <p:childTnLst>
                                    <p:set>
                                      <p:cBhvr>
                                        <p:cTn id="81" dur="1" fill="hold">
                                          <p:stCondLst>
                                            <p:cond delay="0"/>
                                          </p:stCondLst>
                                        </p:cTn>
                                        <p:tgtEl>
                                          <p:spTgt spid="46"/>
                                        </p:tgtEl>
                                        <p:attrNameLst>
                                          <p:attrName>style.visibility</p:attrName>
                                        </p:attrNameLst>
                                      </p:cBhvr>
                                      <p:to>
                                        <p:strVal val="hidden"/>
                                      </p:to>
                                    </p:set>
                                  </p:childTnLst>
                                </p:cTn>
                              </p:par>
                              <p:par>
                                <p:cTn id="82" presetID="10" presetClass="entr" presetSubtype="0" fill="hold" grpId="0" nodeType="withEffect">
                                  <p:stCondLst>
                                    <p:cond delay="0"/>
                                  </p:stCondLst>
                                  <p:childTnLst>
                                    <p:set>
                                      <p:cBhvr>
                                        <p:cTn id="83" dur="1" fill="hold">
                                          <p:stCondLst>
                                            <p:cond delay="0"/>
                                          </p:stCondLst>
                                        </p:cTn>
                                        <p:tgtEl>
                                          <p:spTgt spid="8"/>
                                        </p:tgtEl>
                                        <p:attrNameLst>
                                          <p:attrName>style.visibility</p:attrName>
                                        </p:attrNameLst>
                                      </p:cBhvr>
                                      <p:to>
                                        <p:strVal val="visible"/>
                                      </p:to>
                                    </p:set>
                                    <p:animEffect transition="in" filter="fade">
                                      <p:cBhvr>
                                        <p:cTn id="84" dur="500"/>
                                        <p:tgtEl>
                                          <p:spTgt spid="8"/>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fade">
                                      <p:cBhvr>
                                        <p:cTn id="87" dur="600"/>
                                        <p:tgtEl>
                                          <p:spTgt spid="19"/>
                                        </p:tgtEl>
                                      </p:cBhvr>
                                    </p:animEffect>
                                  </p:childTnLst>
                                </p:cTn>
                              </p:par>
                            </p:childTnLst>
                          </p:cTn>
                        </p:par>
                        <p:par>
                          <p:cTn id="88" fill="hold">
                            <p:stCondLst>
                              <p:cond delay="600"/>
                            </p:stCondLst>
                            <p:childTnLst>
                              <p:par>
                                <p:cTn id="89" presetID="10" presetClass="entr" presetSubtype="0" fill="hold" grpId="0" nodeType="afterEffect">
                                  <p:stCondLst>
                                    <p:cond delay="0"/>
                                  </p:stCondLst>
                                  <p:childTnLst>
                                    <p:set>
                                      <p:cBhvr>
                                        <p:cTn id="90" dur="1" fill="hold">
                                          <p:stCondLst>
                                            <p:cond delay="0"/>
                                          </p:stCondLst>
                                        </p:cTn>
                                        <p:tgtEl>
                                          <p:spTgt spid="47"/>
                                        </p:tgtEl>
                                        <p:attrNameLst>
                                          <p:attrName>style.visibility</p:attrName>
                                        </p:attrNameLst>
                                      </p:cBhvr>
                                      <p:to>
                                        <p:strVal val="visible"/>
                                      </p:to>
                                    </p:set>
                                    <p:animEffect transition="in" filter="fade">
                                      <p:cBhvr>
                                        <p:cTn id="91" dur="500"/>
                                        <p:tgtEl>
                                          <p:spTgt spid="47"/>
                                        </p:tgtEl>
                                      </p:cBhvr>
                                    </p:animEffect>
                                  </p:childTnLst>
                                </p:cTn>
                              </p:par>
                            </p:childTnLst>
                          </p:cTn>
                        </p:par>
                      </p:childTnLst>
                    </p:cTn>
                  </p:par>
                  <p:par>
                    <p:cTn id="92" fill="hold">
                      <p:stCondLst>
                        <p:cond delay="indefinite"/>
                      </p:stCondLst>
                      <p:childTnLst>
                        <p:par>
                          <p:cTn id="93" fill="hold">
                            <p:stCondLst>
                              <p:cond delay="0"/>
                            </p:stCondLst>
                            <p:childTnLst>
                              <p:par>
                                <p:cTn id="94" presetID="1" presetClass="mediacall" presetSubtype="0" fill="hold" nodeType="clickEffect">
                                  <p:stCondLst>
                                    <p:cond delay="0"/>
                                  </p:stCondLst>
                                  <p:childTnLst>
                                    <p:cmd type="call" cmd="playFrom(0.0)">
                                      <p:cBhvr>
                                        <p:cTn id="95" dur="7189" fill="hold"/>
                                        <p:tgtEl>
                                          <p:spTgt spid="24"/>
                                        </p:tgtEl>
                                      </p:cBhvr>
                                    </p:cmd>
                                  </p:childTnLst>
                                </p:cTn>
                              </p:par>
                            </p:childTnLst>
                          </p:cTn>
                        </p:par>
                      </p:childTnLst>
                    </p:cTn>
                  </p:par>
                  <p:par>
                    <p:cTn id="96" fill="hold">
                      <p:stCondLst>
                        <p:cond delay="indefinite"/>
                      </p:stCondLst>
                      <p:childTnLst>
                        <p:par>
                          <p:cTn id="97" fill="hold">
                            <p:stCondLst>
                              <p:cond delay="0"/>
                            </p:stCondLst>
                            <p:childTnLst>
                              <p:par>
                                <p:cTn id="98" presetID="1" presetClass="exit" presetSubtype="0" fill="hold" grpId="1" nodeType="clickEffect">
                                  <p:stCondLst>
                                    <p:cond delay="0"/>
                                  </p:stCondLst>
                                  <p:childTnLst>
                                    <p:set>
                                      <p:cBhvr>
                                        <p:cTn id="99" dur="1" fill="hold">
                                          <p:stCondLst>
                                            <p:cond delay="0"/>
                                          </p:stCondLst>
                                        </p:cTn>
                                        <p:tgtEl>
                                          <p:spTgt spid="47"/>
                                        </p:tgtEl>
                                        <p:attrNameLst>
                                          <p:attrName>style.visibility</p:attrName>
                                        </p:attrNameLst>
                                      </p:cBhvr>
                                      <p:to>
                                        <p:strVal val="hidden"/>
                                      </p:to>
                                    </p:set>
                                  </p:childTnLst>
                                </p:cTn>
                              </p:par>
                            </p:childTnLst>
                          </p:cTn>
                        </p:par>
                      </p:childTnLst>
                    </p:cTn>
                  </p:par>
                  <p:par>
                    <p:cTn id="100" fill="hold">
                      <p:stCondLst>
                        <p:cond delay="indefinite"/>
                      </p:stCondLst>
                      <p:childTnLst>
                        <p:par>
                          <p:cTn id="101" fill="hold">
                            <p:stCondLst>
                              <p:cond delay="0"/>
                            </p:stCondLst>
                            <p:childTnLst>
                              <p:par>
                                <p:cTn id="102" presetID="1" presetClass="mediacall" presetSubtype="0" fill="hold" nodeType="clickEffect">
                                  <p:stCondLst>
                                    <p:cond delay="0"/>
                                  </p:stCondLst>
                                  <p:childTnLst>
                                    <p:cmd type="call" cmd="playFrom(0.0)">
                                      <p:cBhvr>
                                        <p:cTn id="103" dur="8149" fill="hold"/>
                                        <p:tgtEl>
                                          <p:spTgt spid="25"/>
                                        </p:tgtEl>
                                      </p:cBhvr>
                                    </p:cmd>
                                  </p:childTnLst>
                                </p:cTn>
                              </p:par>
                              <p:par>
                                <p:cTn id="104" presetID="10" presetClass="entr" presetSubtype="0" fill="hold" grpId="0" nodeType="withEffect">
                                  <p:stCondLst>
                                    <p:cond delay="0"/>
                                  </p:stCondLst>
                                  <p:childTnLst>
                                    <p:set>
                                      <p:cBhvr>
                                        <p:cTn id="105" dur="1" fill="hold">
                                          <p:stCondLst>
                                            <p:cond delay="0"/>
                                          </p:stCondLst>
                                        </p:cTn>
                                        <p:tgtEl>
                                          <p:spTgt spid="7"/>
                                        </p:tgtEl>
                                        <p:attrNameLst>
                                          <p:attrName>style.visibility</p:attrName>
                                        </p:attrNameLst>
                                      </p:cBhvr>
                                      <p:to>
                                        <p:strVal val="visible"/>
                                      </p:to>
                                    </p:set>
                                    <p:animEffect transition="in" filter="fade">
                                      <p:cBhvr>
                                        <p:cTn id="106" dur="500"/>
                                        <p:tgtEl>
                                          <p:spTgt spid="7"/>
                                        </p:tgtEl>
                                      </p:cBhvr>
                                    </p:animEffect>
                                  </p:childTnLst>
                                </p:cTn>
                              </p:par>
                            </p:childTnLst>
                          </p:cTn>
                        </p:par>
                        <p:par>
                          <p:cTn id="107" fill="hold">
                            <p:stCondLst>
                              <p:cond delay="500"/>
                            </p:stCondLst>
                            <p:childTnLst>
                              <p:par>
                                <p:cTn id="108" presetID="10" presetClass="entr" presetSubtype="0" fill="hold" grpId="0" nodeType="after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fade">
                                      <p:cBhvr>
                                        <p:cTn id="110" dur="500"/>
                                        <p:tgtEl>
                                          <p:spTgt spid="21"/>
                                        </p:tgtEl>
                                      </p:cBhvr>
                                    </p:animEffect>
                                  </p:childTnLst>
                                </p:cTn>
                              </p:par>
                            </p:childTnLst>
                          </p:cTn>
                        </p:par>
                        <p:par>
                          <p:cTn id="111" fill="hold">
                            <p:stCondLst>
                              <p:cond delay="1000"/>
                            </p:stCondLst>
                            <p:childTnLst>
                              <p:par>
                                <p:cTn id="112" presetID="10" presetClass="entr" presetSubtype="0" fill="hold" grpId="0" nodeType="afterEffect">
                                  <p:stCondLst>
                                    <p:cond delay="0"/>
                                  </p:stCondLst>
                                  <p:childTnLst>
                                    <p:set>
                                      <p:cBhvr>
                                        <p:cTn id="113" dur="1" fill="hold">
                                          <p:stCondLst>
                                            <p:cond delay="0"/>
                                          </p:stCondLst>
                                        </p:cTn>
                                        <p:tgtEl>
                                          <p:spTgt spid="48"/>
                                        </p:tgtEl>
                                        <p:attrNameLst>
                                          <p:attrName>style.visibility</p:attrName>
                                        </p:attrNameLst>
                                      </p:cBhvr>
                                      <p:to>
                                        <p:strVal val="visible"/>
                                      </p:to>
                                    </p:set>
                                    <p:animEffect transition="in" filter="fade">
                                      <p:cBhvr>
                                        <p:cTn id="11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5" fill="hold" display="0">
                  <p:stCondLst>
                    <p:cond delay="indefinite"/>
                  </p:stCondLst>
                  <p:endCondLst>
                    <p:cond evt="onStopAudio" delay="0">
                      <p:tgtEl>
                        <p:sldTgt/>
                      </p:tgtEl>
                    </p:cond>
                  </p:endCondLst>
                </p:cTn>
                <p:tgtEl>
                  <p:spTgt spid="3"/>
                </p:tgtEl>
              </p:cMediaNode>
            </p:audio>
            <p:audio>
              <p:cMediaNode vol="80000">
                <p:cTn id="116" fill="hold" display="0">
                  <p:stCondLst>
                    <p:cond delay="indefinite"/>
                  </p:stCondLst>
                  <p:endCondLst>
                    <p:cond evt="onStopAudio" delay="0">
                      <p:tgtEl>
                        <p:sldTgt/>
                      </p:tgtEl>
                    </p:cond>
                  </p:endCondLst>
                </p:cTn>
                <p:tgtEl>
                  <p:spTgt spid="4"/>
                </p:tgtEl>
              </p:cMediaNode>
            </p:audio>
            <p:audio>
              <p:cMediaNode vol="80000">
                <p:cTn id="117" fill="hold" display="0">
                  <p:stCondLst>
                    <p:cond delay="indefinite"/>
                  </p:stCondLst>
                  <p:endCondLst>
                    <p:cond evt="onStopAudio" delay="0">
                      <p:tgtEl>
                        <p:sldTgt/>
                      </p:tgtEl>
                    </p:cond>
                  </p:endCondLst>
                </p:cTn>
                <p:tgtEl>
                  <p:spTgt spid="20"/>
                </p:tgtEl>
              </p:cMediaNode>
            </p:audio>
            <p:audio>
              <p:cMediaNode vol="80000">
                <p:cTn id="118" fill="hold" display="0">
                  <p:stCondLst>
                    <p:cond delay="indefinite"/>
                  </p:stCondLst>
                  <p:endCondLst>
                    <p:cond evt="onStopAudio" delay="0">
                      <p:tgtEl>
                        <p:sldTgt/>
                      </p:tgtEl>
                    </p:cond>
                  </p:endCondLst>
                </p:cTn>
                <p:tgtEl>
                  <p:spTgt spid="22"/>
                </p:tgtEl>
              </p:cMediaNode>
            </p:audio>
            <p:audio>
              <p:cMediaNode vol="80000">
                <p:cTn id="119" fill="hold" display="0">
                  <p:stCondLst>
                    <p:cond delay="indefinite"/>
                  </p:stCondLst>
                  <p:endCondLst>
                    <p:cond evt="onStopAudio" delay="0">
                      <p:tgtEl>
                        <p:sldTgt/>
                      </p:tgtEl>
                    </p:cond>
                  </p:endCondLst>
                </p:cTn>
                <p:tgtEl>
                  <p:spTgt spid="23"/>
                </p:tgtEl>
              </p:cMediaNode>
            </p:audio>
            <p:audio>
              <p:cMediaNode vol="80000">
                <p:cTn id="120" fill="hold" display="0">
                  <p:stCondLst>
                    <p:cond delay="indefinite"/>
                  </p:stCondLst>
                  <p:endCondLst>
                    <p:cond evt="onStopAudio" delay="0">
                      <p:tgtEl>
                        <p:sldTgt/>
                      </p:tgtEl>
                    </p:cond>
                  </p:endCondLst>
                </p:cTn>
                <p:tgtEl>
                  <p:spTgt spid="24"/>
                </p:tgtEl>
              </p:cMediaNode>
            </p:audio>
            <p:audio>
              <p:cMediaNode vol="80000">
                <p:cTn id="121" fill="hold" display="0">
                  <p:stCondLst>
                    <p:cond delay="indefinite"/>
                  </p:stCondLst>
                  <p:endCondLst>
                    <p:cond evt="onStopAudio" delay="0">
                      <p:tgtEl>
                        <p:sldTgt/>
                      </p:tgtEl>
                    </p:cond>
                  </p:endCondLst>
                </p:cTn>
                <p:tgtEl>
                  <p:spTgt spid="25"/>
                </p:tgtEl>
              </p:cMediaNode>
            </p:audio>
          </p:childTnLst>
        </p:cTn>
      </p:par>
    </p:tnLst>
    <p:bldLst>
      <p:bldP spid="5" grpId="0" animBg="1"/>
      <p:bldP spid="7" grpId="0"/>
      <p:bldP spid="8" grpId="0"/>
      <p:bldP spid="9" grpId="0"/>
      <p:bldP spid="11" grpId="0"/>
      <p:bldP spid="13" grpId="0"/>
      <p:bldP spid="14" grpId="0"/>
      <p:bldP spid="15" grpId="0"/>
      <p:bldP spid="16" grpId="0"/>
      <p:bldP spid="17" grpId="0"/>
      <p:bldP spid="18" grpId="0"/>
      <p:bldP spid="19" grpId="0"/>
      <p:bldP spid="21" grpId="0" animBg="1"/>
      <p:bldP spid="35" grpId="0" animBg="1"/>
      <p:bldP spid="40" grpId="0"/>
      <p:bldP spid="45" grpId="0" animBg="1"/>
      <p:bldP spid="45" grpId="1" animBg="1"/>
      <p:bldP spid="46" grpId="0" animBg="1"/>
      <p:bldP spid="46" grpId="1" animBg="1"/>
      <p:bldP spid="47" grpId="0" animBg="1"/>
      <p:bldP spid="47" grpId="1" animBg="1"/>
      <p:bldP spid="4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a:t>
            </a:fld>
            <a:endParaRPr lang="en-GB" dirty="0">
              <a:solidFill>
                <a:srgbClr val="EA7600"/>
              </a:solidFill>
            </a:endParaRPr>
          </a:p>
        </p:txBody>
      </p:sp>
      <p:sp>
        <p:nvSpPr>
          <p:cNvPr id="2" name="Footer Placeholder 1">
            <a:extLst>
              <a:ext uri="{FF2B5EF4-FFF2-40B4-BE49-F238E27FC236}">
                <a16:creationId xmlns:a16="http://schemas.microsoft.com/office/drawing/2014/main" id="{6E6E7435-766E-44DA-9E64-580F9F209CE0}"/>
              </a:ext>
            </a:extLst>
          </p:cNvPr>
          <p:cNvSpPr>
            <a:spLocks noGrp="1"/>
          </p:cNvSpPr>
          <p:nvPr>
            <p:ph type="ftr" sz="quarter" idx="11"/>
          </p:nvPr>
        </p:nvSpPr>
        <p:spPr>
          <a:xfrm>
            <a:off x="5305926" y="6367376"/>
            <a:ext cx="3723776" cy="365125"/>
          </a:xfrm>
        </p:spPr>
        <p:txBody>
          <a:bodyPr/>
          <a:lstStyle/>
          <a:p>
            <a:pPr algn="r"/>
            <a:r>
              <a:rPr lang="en-GB" dirty="0"/>
              <a:t>Year 3</a:t>
            </a:r>
          </a:p>
        </p:txBody>
      </p:sp>
      <p:sp>
        <p:nvSpPr>
          <p:cNvPr id="12" name="TextBox 11">
            <a:extLst>
              <a:ext uri="{FF2B5EF4-FFF2-40B4-BE49-F238E27FC236}">
                <a16:creationId xmlns:a16="http://schemas.microsoft.com/office/drawing/2014/main" id="{B69677ED-5C54-4353-B94F-C526DD00205C}"/>
              </a:ext>
            </a:extLst>
          </p:cNvPr>
          <p:cNvSpPr txBox="1"/>
          <p:nvPr/>
        </p:nvSpPr>
        <p:spPr>
          <a:xfrm>
            <a:off x="116681" y="138645"/>
            <a:ext cx="8933534" cy="400110"/>
          </a:xfrm>
          <a:prstGeom prst="rect">
            <a:avLst/>
          </a:prstGeom>
          <a:noFill/>
        </p:spPr>
        <p:txBody>
          <a:bodyPr wrap="square" rtlCol="0">
            <a:spAutoFit/>
          </a:bodyPr>
          <a:lstStyle/>
          <a:p>
            <a:pPr lvl="0">
              <a:buClr>
                <a:srgbClr val="EA7600"/>
              </a:buClr>
              <a:buSzPct val="120000"/>
            </a:pPr>
            <a:r>
              <a:rPr lang="en-GB" sz="2000" b="1" dirty="0">
                <a:solidFill>
                  <a:srgbClr val="5B9BD5">
                    <a:lumMod val="75000"/>
                  </a:srgbClr>
                </a:solidFill>
              </a:rPr>
              <a:t>Revise using expanded and compact addition to add any pair of 3-digit numbers.</a:t>
            </a:r>
          </a:p>
        </p:txBody>
      </p:sp>
      <p:sp>
        <p:nvSpPr>
          <p:cNvPr id="22" name="Folded Corner 21"/>
          <p:cNvSpPr/>
          <p:nvPr/>
        </p:nvSpPr>
        <p:spPr>
          <a:xfrm>
            <a:off x="5786729" y="2259627"/>
            <a:ext cx="2005942" cy="2069343"/>
          </a:xfrm>
          <a:prstGeom prst="foldedCorner">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200" b="1" dirty="0">
              <a:solidFill>
                <a:srgbClr val="253746"/>
              </a:solidFill>
            </a:endParaRPr>
          </a:p>
          <a:p>
            <a:r>
              <a:rPr lang="en-GB" sz="2200" b="1" dirty="0">
                <a:solidFill>
                  <a:srgbClr val="253746"/>
                </a:solidFill>
              </a:rPr>
              <a:t>         </a:t>
            </a:r>
          </a:p>
          <a:p>
            <a:r>
              <a:rPr lang="en-GB" sz="2200" b="1" dirty="0">
                <a:solidFill>
                  <a:srgbClr val="253746"/>
                </a:solidFill>
              </a:rPr>
              <a:t>             </a:t>
            </a:r>
          </a:p>
          <a:p>
            <a:r>
              <a:rPr lang="en-GB" sz="2200" b="1" dirty="0">
                <a:solidFill>
                  <a:srgbClr val="253746"/>
                </a:solidFill>
              </a:rPr>
              <a:t>         </a:t>
            </a:r>
          </a:p>
        </p:txBody>
      </p:sp>
      <p:cxnSp>
        <p:nvCxnSpPr>
          <p:cNvPr id="23" name="Straight Connector 22"/>
          <p:cNvCxnSpPr/>
          <p:nvPr/>
        </p:nvCxnSpPr>
        <p:spPr>
          <a:xfrm>
            <a:off x="6516000" y="3436091"/>
            <a:ext cx="720000" cy="23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620400" y="3436091"/>
            <a:ext cx="688622" cy="430887"/>
          </a:xfrm>
          <a:prstGeom prst="rect">
            <a:avLst/>
          </a:prstGeom>
          <a:noFill/>
        </p:spPr>
        <p:txBody>
          <a:bodyPr wrap="square" rtlCol="0">
            <a:spAutoFit/>
          </a:bodyPr>
          <a:lstStyle/>
          <a:p>
            <a:r>
              <a:rPr lang="en-GB" sz="2200" b="1" dirty="0">
                <a:solidFill>
                  <a:srgbClr val="C00000"/>
                </a:solidFill>
              </a:rPr>
              <a:t>2</a:t>
            </a:r>
          </a:p>
        </p:txBody>
      </p:sp>
      <p:sp>
        <p:nvSpPr>
          <p:cNvPr id="25" name="TextBox 24"/>
          <p:cNvSpPr txBox="1"/>
          <p:nvPr/>
        </p:nvSpPr>
        <p:spPr>
          <a:xfrm>
            <a:off x="6799468" y="3436091"/>
            <a:ext cx="688622" cy="430887"/>
          </a:xfrm>
          <a:prstGeom prst="rect">
            <a:avLst/>
          </a:prstGeom>
          <a:noFill/>
        </p:spPr>
        <p:txBody>
          <a:bodyPr wrap="square" rtlCol="0">
            <a:spAutoFit/>
          </a:bodyPr>
          <a:lstStyle/>
          <a:p>
            <a:r>
              <a:rPr lang="en-GB" sz="2200" b="1" dirty="0">
                <a:solidFill>
                  <a:srgbClr val="C00000"/>
                </a:solidFill>
              </a:rPr>
              <a:t>2</a:t>
            </a:r>
          </a:p>
        </p:txBody>
      </p:sp>
      <p:sp>
        <p:nvSpPr>
          <p:cNvPr id="26" name="TextBox 25"/>
          <p:cNvSpPr txBox="1"/>
          <p:nvPr/>
        </p:nvSpPr>
        <p:spPr>
          <a:xfrm>
            <a:off x="6979468" y="3436091"/>
            <a:ext cx="688622" cy="430887"/>
          </a:xfrm>
          <a:prstGeom prst="rect">
            <a:avLst/>
          </a:prstGeom>
          <a:noFill/>
        </p:spPr>
        <p:txBody>
          <a:bodyPr wrap="square" rtlCol="0">
            <a:spAutoFit/>
          </a:bodyPr>
          <a:lstStyle/>
          <a:p>
            <a:r>
              <a:rPr lang="en-GB" sz="2200" b="1" dirty="0">
                <a:solidFill>
                  <a:srgbClr val="C00000"/>
                </a:solidFill>
              </a:rPr>
              <a:t>1</a:t>
            </a:r>
          </a:p>
        </p:txBody>
      </p:sp>
      <p:sp>
        <p:nvSpPr>
          <p:cNvPr id="27" name="TextBox 26"/>
          <p:cNvSpPr txBox="1"/>
          <p:nvPr/>
        </p:nvSpPr>
        <p:spPr>
          <a:xfrm>
            <a:off x="6619468" y="2643238"/>
            <a:ext cx="688622" cy="430887"/>
          </a:xfrm>
          <a:prstGeom prst="rect">
            <a:avLst/>
          </a:prstGeom>
          <a:noFill/>
        </p:spPr>
        <p:txBody>
          <a:bodyPr wrap="square" rtlCol="0">
            <a:spAutoFit/>
          </a:bodyPr>
          <a:lstStyle/>
          <a:p>
            <a:r>
              <a:rPr lang="en-GB" sz="2200" b="1" dirty="0"/>
              <a:t>5</a:t>
            </a:r>
          </a:p>
        </p:txBody>
      </p:sp>
      <p:sp>
        <p:nvSpPr>
          <p:cNvPr id="28" name="TextBox 27"/>
          <p:cNvSpPr txBox="1"/>
          <p:nvPr/>
        </p:nvSpPr>
        <p:spPr>
          <a:xfrm>
            <a:off x="6799468" y="2643238"/>
            <a:ext cx="688622" cy="430887"/>
          </a:xfrm>
          <a:prstGeom prst="rect">
            <a:avLst/>
          </a:prstGeom>
          <a:noFill/>
        </p:spPr>
        <p:txBody>
          <a:bodyPr wrap="square" rtlCol="0">
            <a:spAutoFit/>
          </a:bodyPr>
          <a:lstStyle/>
          <a:p>
            <a:r>
              <a:rPr lang="en-GB" sz="2200" b="1" dirty="0"/>
              <a:t>6</a:t>
            </a:r>
          </a:p>
        </p:txBody>
      </p:sp>
      <p:sp>
        <p:nvSpPr>
          <p:cNvPr id="29" name="TextBox 28"/>
          <p:cNvSpPr txBox="1"/>
          <p:nvPr/>
        </p:nvSpPr>
        <p:spPr>
          <a:xfrm>
            <a:off x="6979468" y="2643238"/>
            <a:ext cx="688622" cy="430887"/>
          </a:xfrm>
          <a:prstGeom prst="rect">
            <a:avLst/>
          </a:prstGeom>
          <a:noFill/>
        </p:spPr>
        <p:txBody>
          <a:bodyPr wrap="square" rtlCol="0">
            <a:spAutoFit/>
          </a:bodyPr>
          <a:lstStyle/>
          <a:p>
            <a:r>
              <a:rPr lang="en-GB" sz="2200" b="1" dirty="0"/>
              <a:t>7</a:t>
            </a:r>
          </a:p>
        </p:txBody>
      </p:sp>
      <p:sp>
        <p:nvSpPr>
          <p:cNvPr id="30" name="TextBox 29"/>
          <p:cNvSpPr txBox="1"/>
          <p:nvPr/>
        </p:nvSpPr>
        <p:spPr>
          <a:xfrm>
            <a:off x="6619468" y="2249023"/>
            <a:ext cx="688622" cy="430887"/>
          </a:xfrm>
          <a:prstGeom prst="rect">
            <a:avLst/>
          </a:prstGeom>
          <a:noFill/>
        </p:spPr>
        <p:txBody>
          <a:bodyPr wrap="square" rtlCol="0">
            <a:spAutoFit/>
          </a:bodyPr>
          <a:lstStyle/>
          <a:p>
            <a:r>
              <a:rPr lang="en-GB" sz="2200" b="1" dirty="0"/>
              <a:t>6</a:t>
            </a:r>
          </a:p>
        </p:txBody>
      </p:sp>
      <p:sp>
        <p:nvSpPr>
          <p:cNvPr id="31" name="TextBox 30"/>
          <p:cNvSpPr txBox="1"/>
          <p:nvPr/>
        </p:nvSpPr>
        <p:spPr>
          <a:xfrm>
            <a:off x="6799468" y="2249023"/>
            <a:ext cx="688622" cy="430887"/>
          </a:xfrm>
          <a:prstGeom prst="rect">
            <a:avLst/>
          </a:prstGeom>
          <a:noFill/>
        </p:spPr>
        <p:txBody>
          <a:bodyPr wrap="square" rtlCol="0">
            <a:spAutoFit/>
          </a:bodyPr>
          <a:lstStyle/>
          <a:p>
            <a:r>
              <a:rPr lang="en-GB" sz="2200" b="1" dirty="0"/>
              <a:t>5</a:t>
            </a:r>
          </a:p>
        </p:txBody>
      </p:sp>
      <p:sp>
        <p:nvSpPr>
          <p:cNvPr id="32" name="TextBox 31"/>
          <p:cNvSpPr txBox="1"/>
          <p:nvPr/>
        </p:nvSpPr>
        <p:spPr>
          <a:xfrm>
            <a:off x="6979468" y="2249023"/>
            <a:ext cx="688622" cy="430887"/>
          </a:xfrm>
          <a:prstGeom prst="rect">
            <a:avLst/>
          </a:prstGeom>
          <a:noFill/>
        </p:spPr>
        <p:txBody>
          <a:bodyPr wrap="square" rtlCol="0">
            <a:spAutoFit/>
          </a:bodyPr>
          <a:lstStyle/>
          <a:p>
            <a:r>
              <a:rPr lang="en-GB" sz="2200" b="1" dirty="0"/>
              <a:t>4</a:t>
            </a:r>
          </a:p>
        </p:txBody>
      </p:sp>
      <p:sp>
        <p:nvSpPr>
          <p:cNvPr id="33" name="TextBox 32"/>
          <p:cNvSpPr txBox="1"/>
          <p:nvPr/>
        </p:nvSpPr>
        <p:spPr>
          <a:xfrm>
            <a:off x="6367468" y="2643238"/>
            <a:ext cx="344311" cy="430887"/>
          </a:xfrm>
          <a:prstGeom prst="rect">
            <a:avLst/>
          </a:prstGeom>
          <a:noFill/>
        </p:spPr>
        <p:txBody>
          <a:bodyPr wrap="square" rtlCol="0">
            <a:spAutoFit/>
          </a:bodyPr>
          <a:lstStyle/>
          <a:p>
            <a:r>
              <a:rPr lang="en-GB" sz="2200" b="1" dirty="0"/>
              <a:t>+</a:t>
            </a:r>
          </a:p>
        </p:txBody>
      </p:sp>
      <p:sp>
        <p:nvSpPr>
          <p:cNvPr id="34" name="TextBox 33"/>
          <p:cNvSpPr txBox="1"/>
          <p:nvPr/>
        </p:nvSpPr>
        <p:spPr>
          <a:xfrm>
            <a:off x="6619368" y="3006000"/>
            <a:ext cx="688622" cy="430887"/>
          </a:xfrm>
          <a:prstGeom prst="rect">
            <a:avLst/>
          </a:prstGeom>
          <a:noFill/>
        </p:spPr>
        <p:txBody>
          <a:bodyPr wrap="square" rtlCol="0">
            <a:spAutoFit/>
          </a:bodyPr>
          <a:lstStyle/>
          <a:p>
            <a:r>
              <a:rPr lang="en-GB" sz="2200" b="1" dirty="0"/>
              <a:t>1</a:t>
            </a:r>
          </a:p>
        </p:txBody>
      </p:sp>
      <p:sp>
        <p:nvSpPr>
          <p:cNvPr id="41" name="TextBox 40"/>
          <p:cNvSpPr txBox="1"/>
          <p:nvPr/>
        </p:nvSpPr>
        <p:spPr>
          <a:xfrm>
            <a:off x="6799368" y="3006000"/>
            <a:ext cx="688622" cy="430887"/>
          </a:xfrm>
          <a:prstGeom prst="rect">
            <a:avLst/>
          </a:prstGeom>
          <a:noFill/>
        </p:spPr>
        <p:txBody>
          <a:bodyPr wrap="square" rtlCol="0">
            <a:spAutoFit/>
          </a:bodyPr>
          <a:lstStyle/>
          <a:p>
            <a:r>
              <a:rPr lang="en-GB" sz="2200" b="1" dirty="0"/>
              <a:t>1</a:t>
            </a:r>
          </a:p>
        </p:txBody>
      </p:sp>
      <p:sp>
        <p:nvSpPr>
          <p:cNvPr id="43" name="Rectangle 42"/>
          <p:cNvSpPr/>
          <p:nvPr/>
        </p:nvSpPr>
        <p:spPr>
          <a:xfrm>
            <a:off x="1634118" y="848336"/>
            <a:ext cx="1478290" cy="461665"/>
          </a:xfrm>
          <a:prstGeom prst="rect">
            <a:avLst/>
          </a:prstGeom>
          <a:solidFill>
            <a:schemeClr val="bg1"/>
          </a:solidFill>
          <a:ln w="15875">
            <a:solidFill>
              <a:schemeClr val="tx1"/>
            </a:solidFill>
          </a:ln>
          <a:effectLst>
            <a:outerShdw blurRad="50800" dist="38100" dir="6000000" algn="t" rotWithShape="0">
              <a:prstClr val="black">
                <a:alpha val="40000"/>
              </a:prstClr>
            </a:outerShdw>
          </a:effectLst>
        </p:spPr>
        <p:txBody>
          <a:bodyPr wrap="none">
            <a:spAutoFit/>
          </a:bodyPr>
          <a:lstStyle/>
          <a:p>
            <a:r>
              <a:rPr lang="en-GB" sz="2400" b="1" dirty="0"/>
              <a:t>654 + 567 </a:t>
            </a:r>
          </a:p>
        </p:txBody>
      </p:sp>
      <p:sp>
        <p:nvSpPr>
          <p:cNvPr id="44" name="Speech Bubble: Rectangle with Corners Rounded 10">
            <a:extLst>
              <a:ext uri="{FF2B5EF4-FFF2-40B4-BE49-F238E27FC236}">
                <a16:creationId xmlns:a16="http://schemas.microsoft.com/office/drawing/2014/main" id="{CD2579CE-2DB8-4F93-8ECD-0E9BF715B235}"/>
              </a:ext>
            </a:extLst>
          </p:cNvPr>
          <p:cNvSpPr/>
          <p:nvPr/>
        </p:nvSpPr>
        <p:spPr>
          <a:xfrm>
            <a:off x="4193392" y="704850"/>
            <a:ext cx="4040616" cy="846498"/>
          </a:xfrm>
          <a:prstGeom prst="wedgeEllipseCallout">
            <a:avLst>
              <a:gd name="adj1" fmla="val -24733"/>
              <a:gd name="adj2" fmla="val 78675"/>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Now let’s check with the </a:t>
            </a:r>
            <a:r>
              <a:rPr lang="en-GB" b="1" dirty="0">
                <a:solidFill>
                  <a:srgbClr val="FF0000"/>
                </a:solidFill>
              </a:rPr>
              <a:t>compact method.</a:t>
            </a:r>
          </a:p>
        </p:txBody>
      </p:sp>
      <p:sp>
        <p:nvSpPr>
          <p:cNvPr id="45" name="Speech Bubble: Rectangle with Corners Rounded 10">
            <a:extLst>
              <a:ext uri="{FF2B5EF4-FFF2-40B4-BE49-F238E27FC236}">
                <a16:creationId xmlns:a16="http://schemas.microsoft.com/office/drawing/2014/main" id="{CD2579CE-2DB8-4F93-8ECD-0E9BF715B235}"/>
              </a:ext>
            </a:extLst>
          </p:cNvPr>
          <p:cNvSpPr/>
          <p:nvPr/>
        </p:nvSpPr>
        <p:spPr>
          <a:xfrm>
            <a:off x="622662" y="1798176"/>
            <a:ext cx="4290620" cy="1754891"/>
          </a:xfrm>
          <a:prstGeom prst="wedgeEllipseCallout">
            <a:avLst>
              <a:gd name="adj1" fmla="val 12562"/>
              <a:gd name="adj2" fmla="val 85188"/>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Without partitioning, set out the numbers in columns.</a:t>
            </a:r>
            <a:br>
              <a:rPr lang="en-GB" b="1" dirty="0">
                <a:solidFill>
                  <a:srgbClr val="253746"/>
                </a:solidFill>
              </a:rPr>
            </a:br>
            <a:r>
              <a:rPr lang="en-GB" b="1" dirty="0">
                <a:solidFill>
                  <a:srgbClr val="253746"/>
                </a:solidFill>
              </a:rPr>
              <a:t>Leave a space, then a line for the answer.</a:t>
            </a:r>
          </a:p>
        </p:txBody>
      </p:sp>
      <p:sp>
        <p:nvSpPr>
          <p:cNvPr id="46" name="Speech Bubble: Rectangle with Corners Rounded 10">
            <a:extLst>
              <a:ext uri="{FF2B5EF4-FFF2-40B4-BE49-F238E27FC236}">
                <a16:creationId xmlns:a16="http://schemas.microsoft.com/office/drawing/2014/main" id="{CD2579CE-2DB8-4F93-8ECD-0E9BF715B235}"/>
              </a:ext>
            </a:extLst>
          </p:cNvPr>
          <p:cNvSpPr/>
          <p:nvPr/>
        </p:nvSpPr>
        <p:spPr>
          <a:xfrm>
            <a:off x="621630" y="1840344"/>
            <a:ext cx="4290934" cy="1754891"/>
          </a:xfrm>
          <a:prstGeom prst="wedgeEllipseCallout">
            <a:avLst>
              <a:gd name="adj1" fmla="val 18183"/>
              <a:gd name="adj2" fmla="val 87359"/>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FF0000"/>
                </a:solidFill>
              </a:rPr>
              <a:t>Add the 1s.</a:t>
            </a:r>
            <a:br>
              <a:rPr lang="en-GB" b="1" dirty="0">
                <a:solidFill>
                  <a:srgbClr val="253746"/>
                </a:solidFill>
              </a:rPr>
            </a:br>
            <a:r>
              <a:rPr lang="en-GB" b="1" dirty="0">
                <a:solidFill>
                  <a:srgbClr val="253746"/>
                </a:solidFill>
              </a:rPr>
              <a:t>Put </a:t>
            </a:r>
            <a:r>
              <a:rPr lang="en-GB" b="1" dirty="0">
                <a:solidFill>
                  <a:srgbClr val="C00000"/>
                </a:solidFill>
              </a:rPr>
              <a:t>1</a:t>
            </a:r>
            <a:r>
              <a:rPr lang="en-GB" b="1" dirty="0">
                <a:solidFill>
                  <a:srgbClr val="253746"/>
                </a:solidFill>
              </a:rPr>
              <a:t> in the answer line under the 1s and 1 in 10s column in the waiting line.</a:t>
            </a:r>
          </a:p>
        </p:txBody>
      </p:sp>
      <p:sp>
        <p:nvSpPr>
          <p:cNvPr id="47" name="Speech Bubble: Rectangle with Corners Rounded 10">
            <a:extLst>
              <a:ext uri="{FF2B5EF4-FFF2-40B4-BE49-F238E27FC236}">
                <a16:creationId xmlns:a16="http://schemas.microsoft.com/office/drawing/2014/main" id="{CD2579CE-2DB8-4F93-8ECD-0E9BF715B235}"/>
              </a:ext>
            </a:extLst>
          </p:cNvPr>
          <p:cNvSpPr/>
          <p:nvPr/>
        </p:nvSpPr>
        <p:spPr>
          <a:xfrm>
            <a:off x="664642" y="1819260"/>
            <a:ext cx="4142449" cy="1754891"/>
          </a:xfrm>
          <a:prstGeom prst="wedgeEllipseCallout">
            <a:avLst>
              <a:gd name="adj1" fmla="val 21561"/>
              <a:gd name="adj2" fmla="val 87359"/>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FF0000"/>
                </a:solidFill>
              </a:rPr>
              <a:t>Add the 10s.</a:t>
            </a:r>
            <a:br>
              <a:rPr lang="en-GB" b="1" dirty="0">
                <a:solidFill>
                  <a:srgbClr val="FF0000"/>
                </a:solidFill>
              </a:rPr>
            </a:br>
            <a:r>
              <a:rPr lang="en-GB" b="1" dirty="0">
                <a:solidFill>
                  <a:srgbClr val="253746"/>
                </a:solidFill>
              </a:rPr>
              <a:t>Put </a:t>
            </a:r>
            <a:r>
              <a:rPr lang="en-GB" b="1" dirty="0">
                <a:solidFill>
                  <a:srgbClr val="C00000"/>
                </a:solidFill>
              </a:rPr>
              <a:t>2</a:t>
            </a:r>
            <a:r>
              <a:rPr lang="en-GB" b="1" dirty="0">
                <a:solidFill>
                  <a:srgbClr val="253746"/>
                </a:solidFill>
              </a:rPr>
              <a:t> in the answer line under the 10s and 1 in 100s in the waiting line.</a:t>
            </a:r>
          </a:p>
        </p:txBody>
      </p:sp>
      <p:sp>
        <p:nvSpPr>
          <p:cNvPr id="48" name="Speech Bubble: Rectangle with Corners Rounded 10">
            <a:extLst>
              <a:ext uri="{FF2B5EF4-FFF2-40B4-BE49-F238E27FC236}">
                <a16:creationId xmlns:a16="http://schemas.microsoft.com/office/drawing/2014/main" id="{CD2579CE-2DB8-4F93-8ECD-0E9BF715B235}"/>
              </a:ext>
            </a:extLst>
          </p:cNvPr>
          <p:cNvSpPr/>
          <p:nvPr/>
        </p:nvSpPr>
        <p:spPr>
          <a:xfrm>
            <a:off x="604571" y="1840344"/>
            <a:ext cx="4252095" cy="1754891"/>
          </a:xfrm>
          <a:prstGeom prst="wedgeEllipseCallout">
            <a:avLst>
              <a:gd name="adj1" fmla="val 12900"/>
              <a:gd name="adj2" fmla="val 75780"/>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FF0000"/>
                </a:solidFill>
              </a:rPr>
              <a:t>Add the 100s.</a:t>
            </a:r>
            <a:br>
              <a:rPr lang="en-GB" b="1" dirty="0">
                <a:solidFill>
                  <a:srgbClr val="FF0000"/>
                </a:solidFill>
              </a:rPr>
            </a:br>
            <a:r>
              <a:rPr lang="en-GB" b="1" dirty="0">
                <a:solidFill>
                  <a:srgbClr val="253746"/>
                </a:solidFill>
              </a:rPr>
              <a:t>Put </a:t>
            </a:r>
            <a:r>
              <a:rPr lang="en-GB" b="1" dirty="0">
                <a:solidFill>
                  <a:srgbClr val="C00000"/>
                </a:solidFill>
              </a:rPr>
              <a:t>1</a:t>
            </a:r>
            <a:r>
              <a:rPr lang="en-GB" b="1" dirty="0">
                <a:solidFill>
                  <a:srgbClr val="253746"/>
                </a:solidFill>
              </a:rPr>
              <a:t> and </a:t>
            </a:r>
            <a:r>
              <a:rPr lang="en-GB" b="1" dirty="0">
                <a:solidFill>
                  <a:srgbClr val="C00000"/>
                </a:solidFill>
              </a:rPr>
              <a:t>2</a:t>
            </a:r>
            <a:r>
              <a:rPr lang="en-GB" b="1" dirty="0">
                <a:solidFill>
                  <a:srgbClr val="253746"/>
                </a:solidFill>
              </a:rPr>
              <a:t> under the 1000s and 100s in the answer line.</a:t>
            </a:r>
          </a:p>
        </p:txBody>
      </p:sp>
      <p:sp>
        <p:nvSpPr>
          <p:cNvPr id="49" name="TextBox 48"/>
          <p:cNvSpPr txBox="1"/>
          <p:nvPr/>
        </p:nvSpPr>
        <p:spPr>
          <a:xfrm>
            <a:off x="6440400" y="3438000"/>
            <a:ext cx="688622" cy="430887"/>
          </a:xfrm>
          <a:prstGeom prst="rect">
            <a:avLst/>
          </a:prstGeom>
          <a:noFill/>
        </p:spPr>
        <p:txBody>
          <a:bodyPr wrap="square" rtlCol="0">
            <a:spAutoFit/>
          </a:bodyPr>
          <a:lstStyle/>
          <a:p>
            <a:r>
              <a:rPr lang="en-GB" sz="2200" b="1" dirty="0">
                <a:solidFill>
                  <a:srgbClr val="C00000"/>
                </a:solidFill>
              </a:rPr>
              <a:t>1</a:t>
            </a:r>
          </a:p>
        </p:txBody>
      </p:sp>
      <p:pic>
        <p:nvPicPr>
          <p:cNvPr id="3" name="Online Media 2" descr="Recorded Sound">
            <a:hlinkClick r:id="" action="ppaction://media"/>
            <a:extLst>
              <a:ext uri="{FF2B5EF4-FFF2-40B4-BE49-F238E27FC236}">
                <a16:creationId xmlns:a16="http://schemas.microsoft.com/office/drawing/2014/main" id="{66461C49-210C-FF4A-9422-80FEC6E8C86B}"/>
              </a:ext>
            </a:extLst>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9348216" y="35536"/>
            <a:ext cx="812800" cy="812800"/>
          </a:xfrm>
          <a:prstGeom prst="rect">
            <a:avLst/>
          </a:prstGeom>
        </p:spPr>
      </p:pic>
      <p:pic>
        <p:nvPicPr>
          <p:cNvPr id="4" name="Online Media 3" descr="Recorded Sound">
            <a:hlinkClick r:id="" action="ppaction://media"/>
            <a:extLst>
              <a:ext uri="{FF2B5EF4-FFF2-40B4-BE49-F238E27FC236}">
                <a16:creationId xmlns:a16="http://schemas.microsoft.com/office/drawing/2014/main" id="{5338CC3B-E171-BB40-804A-895E0564D835}"/>
              </a:ext>
            </a:extLst>
          </p:cNvPr>
          <p:cNvPicPr>
            <a:picLocks noChangeAspect="1"/>
          </p:cNvPicPr>
          <p:nvPr>
            <a:audioFile r:link="rId4"/>
            <p:extLst>
              <p:ext uri="{DAA4B4D4-6D71-4841-9C94-3DE7FCFB9230}">
                <p14:media xmlns:p14="http://schemas.microsoft.com/office/powerpoint/2010/main" r:embed="rId3"/>
              </p:ext>
            </p:extLst>
          </p:nvPr>
        </p:nvPicPr>
        <p:blipFill>
          <a:blip r:embed="rId13"/>
          <a:stretch>
            <a:fillRect/>
          </a:stretch>
        </p:blipFill>
        <p:spPr>
          <a:xfrm>
            <a:off x="9157204" y="738548"/>
            <a:ext cx="812800" cy="812800"/>
          </a:xfrm>
          <a:prstGeom prst="rect">
            <a:avLst/>
          </a:prstGeom>
        </p:spPr>
      </p:pic>
      <p:pic>
        <p:nvPicPr>
          <p:cNvPr id="5" name="Online Media 4" descr="Recorded Sound">
            <a:hlinkClick r:id="" action="ppaction://media"/>
            <a:extLst>
              <a:ext uri="{FF2B5EF4-FFF2-40B4-BE49-F238E27FC236}">
                <a16:creationId xmlns:a16="http://schemas.microsoft.com/office/drawing/2014/main" id="{70C0BBFA-8DD7-D14F-8ABE-8247646692AA}"/>
              </a:ext>
            </a:extLst>
          </p:cNvPr>
          <p:cNvPicPr>
            <a:picLocks noChangeAspect="1"/>
          </p:cNvPicPr>
          <p:nvPr>
            <a:audioFile r:link="rId6"/>
            <p:extLst>
              <p:ext uri="{DAA4B4D4-6D71-4841-9C94-3DE7FCFB9230}">
                <p14:media xmlns:p14="http://schemas.microsoft.com/office/powerpoint/2010/main" r:embed="rId5"/>
              </p:ext>
            </p:extLst>
          </p:nvPr>
        </p:nvPicPr>
        <p:blipFill>
          <a:blip r:embed="rId13"/>
          <a:stretch>
            <a:fillRect/>
          </a:stretch>
        </p:blipFill>
        <p:spPr>
          <a:xfrm>
            <a:off x="9348216" y="1694292"/>
            <a:ext cx="812800" cy="812800"/>
          </a:xfrm>
          <a:prstGeom prst="rect">
            <a:avLst/>
          </a:prstGeom>
        </p:spPr>
      </p:pic>
      <p:pic>
        <p:nvPicPr>
          <p:cNvPr id="6" name="Online Media 5" descr="Recorded Sound">
            <a:hlinkClick r:id="" action="ppaction://media"/>
            <a:extLst>
              <a:ext uri="{FF2B5EF4-FFF2-40B4-BE49-F238E27FC236}">
                <a16:creationId xmlns:a16="http://schemas.microsoft.com/office/drawing/2014/main" id="{98759253-3F96-1B46-858D-AC1A7A0ACF2A}"/>
              </a:ext>
            </a:extLst>
          </p:cNvPr>
          <p:cNvPicPr>
            <a:picLocks noChangeAspect="1"/>
          </p:cNvPicPr>
          <p:nvPr>
            <a:audioFile r:link="rId8"/>
            <p:extLst>
              <p:ext uri="{DAA4B4D4-6D71-4841-9C94-3DE7FCFB9230}">
                <p14:media xmlns:p14="http://schemas.microsoft.com/office/powerpoint/2010/main" r:embed="rId7"/>
              </p:ext>
            </p:extLst>
          </p:nvPr>
        </p:nvPicPr>
        <p:blipFill>
          <a:blip r:embed="rId13"/>
          <a:stretch>
            <a:fillRect/>
          </a:stretch>
        </p:blipFill>
        <p:spPr>
          <a:xfrm>
            <a:off x="9348216" y="2601402"/>
            <a:ext cx="812800" cy="812800"/>
          </a:xfrm>
          <a:prstGeom prst="rect">
            <a:avLst/>
          </a:prstGeom>
        </p:spPr>
      </p:pic>
      <p:pic>
        <p:nvPicPr>
          <p:cNvPr id="7" name="Online Media 6" descr="Recorded Sound">
            <a:hlinkClick r:id="" action="ppaction://media"/>
            <a:extLst>
              <a:ext uri="{FF2B5EF4-FFF2-40B4-BE49-F238E27FC236}">
                <a16:creationId xmlns:a16="http://schemas.microsoft.com/office/drawing/2014/main" id="{72C00C9E-C2F8-5541-98AB-9E128B1D18A5}"/>
              </a:ext>
            </a:extLst>
          </p:cNvPr>
          <p:cNvPicPr>
            <a:picLocks noChangeAspect="1"/>
          </p:cNvPicPr>
          <p:nvPr>
            <a:audioFile r:link="rId10"/>
            <p:extLst>
              <p:ext uri="{DAA4B4D4-6D71-4841-9C94-3DE7FCFB9230}">
                <p14:media xmlns:p14="http://schemas.microsoft.com/office/powerpoint/2010/main" r:embed="rId9"/>
              </p:ext>
            </p:extLst>
          </p:nvPr>
        </p:nvPicPr>
        <p:blipFill>
          <a:blip r:embed="rId13"/>
          <a:stretch>
            <a:fillRect/>
          </a:stretch>
        </p:blipFill>
        <p:spPr>
          <a:xfrm>
            <a:off x="9348216" y="3558147"/>
            <a:ext cx="812800" cy="812800"/>
          </a:xfrm>
          <a:prstGeom prst="rect">
            <a:avLst/>
          </a:prstGeom>
        </p:spPr>
      </p:pic>
    </p:spTree>
    <p:extLst>
      <p:ext uri="{BB962C8B-B14F-4D97-AF65-F5344CB8AC3E}">
        <p14:creationId xmlns:p14="http://schemas.microsoft.com/office/powerpoint/2010/main" val="2047842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869"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500"/>
                                        <p:tgtEl>
                                          <p:spTgt spid="3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childTnLst>
                          </p:cTn>
                        </p:par>
                        <p:par>
                          <p:cTn id="35" fill="hold">
                            <p:stCondLst>
                              <p:cond delay="1500"/>
                            </p:stCondLst>
                            <p:childTnLst>
                              <p:par>
                                <p:cTn id="36" presetID="10" presetClass="entr" presetSubtype="0"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906" fill="hold"/>
                                        <p:tgtEl>
                                          <p:spTgt spid="4"/>
                                        </p:tgtEl>
                                      </p:cBhvr>
                                    </p:cmd>
                                  </p:childTnLst>
                                </p:cTn>
                              </p:par>
                            </p:childTnLst>
                          </p:cTn>
                        </p:par>
                        <p:par>
                          <p:cTn id="43" fill="hold">
                            <p:stCondLst>
                              <p:cond delay="0"/>
                            </p:stCondLst>
                            <p:childTnLst>
                              <p:par>
                                <p:cTn id="44" presetID="10" presetClass="entr" presetSubtype="0"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fade">
                                      <p:cBhvr>
                                        <p:cTn id="46" dur="500"/>
                                        <p:tgtEl>
                                          <p:spTgt spid="45"/>
                                        </p:tgtEl>
                                      </p:cBhvr>
                                    </p:animEffect>
                                  </p:childTnLst>
                                </p:cTn>
                              </p:par>
                            </p:childTnLst>
                          </p:cTn>
                        </p:par>
                      </p:childTnLst>
                    </p:cTn>
                  </p:par>
                  <p:par>
                    <p:cTn id="47" fill="hold">
                      <p:stCondLst>
                        <p:cond delay="indefinite"/>
                      </p:stCondLst>
                      <p:childTnLst>
                        <p:par>
                          <p:cTn id="48" fill="hold">
                            <p:stCondLst>
                              <p:cond delay="0"/>
                            </p:stCondLst>
                            <p:childTnLst>
                              <p:par>
                                <p:cTn id="49" presetID="1" presetClass="mediacall" presetSubtype="0" fill="hold" nodeType="clickEffect">
                                  <p:stCondLst>
                                    <p:cond delay="0"/>
                                  </p:stCondLst>
                                  <p:childTnLst>
                                    <p:cmd type="call" cmd="playFrom(0.0)">
                                      <p:cBhvr>
                                        <p:cTn id="50" dur="8874" fill="hold"/>
                                        <p:tgtEl>
                                          <p:spTgt spid="5"/>
                                        </p:tgtEl>
                                      </p:cBhvr>
                                    </p:cmd>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grpId="1" nodeType="clickEffect">
                                  <p:stCondLst>
                                    <p:cond delay="0"/>
                                  </p:stCondLst>
                                  <p:childTnLst>
                                    <p:set>
                                      <p:cBhvr>
                                        <p:cTn id="54" dur="1" fill="hold">
                                          <p:stCondLst>
                                            <p:cond delay="0"/>
                                          </p:stCondLst>
                                        </p:cTn>
                                        <p:tgtEl>
                                          <p:spTgt spid="45"/>
                                        </p:tgtEl>
                                        <p:attrNameLst>
                                          <p:attrName>style.visibility</p:attrName>
                                        </p:attrNameLst>
                                      </p:cBhvr>
                                      <p:to>
                                        <p:strVal val="hidden"/>
                                      </p:to>
                                    </p:set>
                                  </p:childTnLst>
                                </p:cTn>
                              </p:par>
                              <p:par>
                                <p:cTn id="55" presetID="10" presetClass="entr" presetSubtype="0"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childTnLst>
                                </p:cTn>
                              </p:par>
                            </p:childTnLst>
                          </p:cTn>
                        </p:par>
                        <p:par>
                          <p:cTn id="62" fill="hold">
                            <p:stCondLst>
                              <p:cond delay="1000"/>
                            </p:stCondLst>
                            <p:childTnLst>
                              <p:par>
                                <p:cTn id="63" presetID="10" presetClass="entr" presetSubtype="0" fill="hold" grpId="0"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fade">
                                      <p:cBhvr>
                                        <p:cTn id="65" dur="500"/>
                                        <p:tgtEl>
                                          <p:spTgt spid="46"/>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mediacall" presetSubtype="0" fill="hold" nodeType="clickEffect">
                                  <p:stCondLst>
                                    <p:cond delay="0"/>
                                  </p:stCondLst>
                                  <p:childTnLst>
                                    <p:cmd type="call" cmd="playFrom(0.0)">
                                      <p:cBhvr>
                                        <p:cTn id="69" dur="14784" fill="hold"/>
                                        <p:tgtEl>
                                          <p:spTgt spid="6"/>
                                        </p:tgtEl>
                                      </p:cBhvr>
                                    </p:cmd>
                                  </p:childTnLst>
                                </p:cTn>
                              </p:par>
                            </p:childTnLst>
                          </p:cTn>
                        </p:par>
                      </p:childTnLst>
                    </p:cTn>
                  </p:par>
                  <p:par>
                    <p:cTn id="70" fill="hold">
                      <p:stCondLst>
                        <p:cond delay="indefinite"/>
                      </p:stCondLst>
                      <p:childTnLst>
                        <p:par>
                          <p:cTn id="71" fill="hold">
                            <p:stCondLst>
                              <p:cond delay="0"/>
                            </p:stCondLst>
                            <p:childTnLst>
                              <p:par>
                                <p:cTn id="72" presetID="1" presetClass="exit" presetSubtype="0" fill="hold" grpId="1" nodeType="clickEffect">
                                  <p:stCondLst>
                                    <p:cond delay="0"/>
                                  </p:stCondLst>
                                  <p:childTnLst>
                                    <p:set>
                                      <p:cBhvr>
                                        <p:cTn id="73" dur="1" fill="hold">
                                          <p:stCondLst>
                                            <p:cond delay="0"/>
                                          </p:stCondLst>
                                        </p:cTn>
                                        <p:tgtEl>
                                          <p:spTgt spid="46"/>
                                        </p:tgtEl>
                                        <p:attrNameLst>
                                          <p:attrName>style.visibility</p:attrName>
                                        </p:attrNameLst>
                                      </p:cBhvr>
                                      <p:to>
                                        <p:strVal val="hidden"/>
                                      </p:to>
                                    </p:set>
                                  </p:childTnLst>
                                </p:cTn>
                              </p:par>
                              <p:par>
                                <p:cTn id="74" presetID="10" presetClass="entr" presetSubtype="0"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fade">
                                      <p:cBhvr>
                                        <p:cTn id="76" dur="500"/>
                                        <p:tgtEl>
                                          <p:spTgt spid="25"/>
                                        </p:tgtEl>
                                      </p:cBhvr>
                                    </p:animEffec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childTnLst>
                                </p:cTn>
                              </p:par>
                            </p:childTnLst>
                          </p:cTn>
                        </p:par>
                        <p:par>
                          <p:cTn id="81" fill="hold">
                            <p:stCondLst>
                              <p:cond delay="1000"/>
                            </p:stCondLst>
                            <p:childTnLst>
                              <p:par>
                                <p:cTn id="82" presetID="10" presetClass="entr" presetSubtype="0" fill="hold" grpId="0" nodeType="after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fade">
                                      <p:cBhvr>
                                        <p:cTn id="84" dur="500"/>
                                        <p:tgtEl>
                                          <p:spTgt spid="47"/>
                                        </p:tgtEl>
                                      </p:cBhvr>
                                    </p:animEffect>
                                  </p:childTnLst>
                                </p:cTn>
                              </p:par>
                            </p:childTnLst>
                          </p:cTn>
                        </p:par>
                      </p:childTnLst>
                    </p:cTn>
                  </p:par>
                  <p:par>
                    <p:cTn id="85" fill="hold">
                      <p:stCondLst>
                        <p:cond delay="indefinite"/>
                      </p:stCondLst>
                      <p:childTnLst>
                        <p:par>
                          <p:cTn id="86" fill="hold">
                            <p:stCondLst>
                              <p:cond delay="0"/>
                            </p:stCondLst>
                            <p:childTnLst>
                              <p:par>
                                <p:cTn id="87" presetID="1" presetClass="mediacall" presetSubtype="0" fill="hold" nodeType="clickEffect">
                                  <p:stCondLst>
                                    <p:cond delay="0"/>
                                  </p:stCondLst>
                                  <p:childTnLst>
                                    <p:cmd type="call" cmd="playFrom(0.0)">
                                      <p:cBhvr>
                                        <p:cTn id="88" dur="12288" fill="hold"/>
                                        <p:tgtEl>
                                          <p:spTgt spid="7"/>
                                        </p:tgtEl>
                                      </p:cBhvr>
                                    </p:cmd>
                                  </p:childTnLst>
                                </p:cTn>
                              </p:par>
                            </p:childTnLst>
                          </p:cTn>
                        </p:par>
                      </p:childTnLst>
                    </p:cTn>
                  </p:par>
                  <p:par>
                    <p:cTn id="89" fill="hold">
                      <p:stCondLst>
                        <p:cond delay="indefinite"/>
                      </p:stCondLst>
                      <p:childTnLst>
                        <p:par>
                          <p:cTn id="90" fill="hold">
                            <p:stCondLst>
                              <p:cond delay="0"/>
                            </p:stCondLst>
                            <p:childTnLst>
                              <p:par>
                                <p:cTn id="91" presetID="1" presetClass="exit" presetSubtype="0" fill="hold" grpId="1" nodeType="clickEffect">
                                  <p:stCondLst>
                                    <p:cond delay="0"/>
                                  </p:stCondLst>
                                  <p:childTnLst>
                                    <p:set>
                                      <p:cBhvr>
                                        <p:cTn id="92" dur="1" fill="hold">
                                          <p:stCondLst>
                                            <p:cond delay="0"/>
                                          </p:stCondLst>
                                        </p:cTn>
                                        <p:tgtEl>
                                          <p:spTgt spid="47"/>
                                        </p:tgtEl>
                                        <p:attrNameLst>
                                          <p:attrName>style.visibility</p:attrName>
                                        </p:attrNameLst>
                                      </p:cBhvr>
                                      <p:to>
                                        <p:strVal val="hidden"/>
                                      </p:to>
                                    </p:set>
                                  </p:childTnLst>
                                </p:cTn>
                              </p:par>
                              <p:par>
                                <p:cTn id="93" presetID="10" presetClass="entr" presetSubtype="0" fill="hold" grpId="0" nodeType="with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fade">
                                      <p:cBhvr>
                                        <p:cTn id="95" dur="500"/>
                                        <p:tgtEl>
                                          <p:spTgt spid="49"/>
                                        </p:tgtEl>
                                      </p:cBhvr>
                                    </p:animEffect>
                                  </p:childTnLst>
                                </p:cTn>
                              </p:par>
                            </p:childTnLst>
                          </p:cTn>
                        </p:par>
                        <p:par>
                          <p:cTn id="96" fill="hold">
                            <p:stCondLst>
                              <p:cond delay="500"/>
                            </p:stCondLst>
                            <p:childTnLst>
                              <p:par>
                                <p:cTn id="97" presetID="10" presetClass="entr" presetSubtype="0" fill="hold" grpId="0" nodeType="afterEffect">
                                  <p:stCondLst>
                                    <p:cond delay="0"/>
                                  </p:stCondLst>
                                  <p:childTnLst>
                                    <p:set>
                                      <p:cBhvr>
                                        <p:cTn id="98" dur="1" fill="hold">
                                          <p:stCondLst>
                                            <p:cond delay="0"/>
                                          </p:stCondLst>
                                        </p:cTn>
                                        <p:tgtEl>
                                          <p:spTgt spid="24"/>
                                        </p:tgtEl>
                                        <p:attrNameLst>
                                          <p:attrName>style.visibility</p:attrName>
                                        </p:attrNameLst>
                                      </p:cBhvr>
                                      <p:to>
                                        <p:strVal val="visible"/>
                                      </p:to>
                                    </p:set>
                                    <p:animEffect transition="in" filter="fade">
                                      <p:cBhvr>
                                        <p:cTn id="99" dur="500"/>
                                        <p:tgtEl>
                                          <p:spTgt spid="24"/>
                                        </p:tgtEl>
                                      </p:cBhvr>
                                    </p:animEffect>
                                  </p:childTnLst>
                                </p:cTn>
                              </p:par>
                            </p:childTnLst>
                          </p:cTn>
                        </p:par>
                        <p:par>
                          <p:cTn id="100" fill="hold">
                            <p:stCondLst>
                              <p:cond delay="1000"/>
                            </p:stCondLst>
                            <p:childTnLst>
                              <p:par>
                                <p:cTn id="101" presetID="10" presetClass="entr" presetSubtype="0" fill="hold" grpId="0" nodeType="afterEffect">
                                  <p:stCondLst>
                                    <p:cond delay="0"/>
                                  </p:stCondLst>
                                  <p:childTnLst>
                                    <p:set>
                                      <p:cBhvr>
                                        <p:cTn id="102" dur="1" fill="hold">
                                          <p:stCondLst>
                                            <p:cond delay="0"/>
                                          </p:stCondLst>
                                        </p:cTn>
                                        <p:tgtEl>
                                          <p:spTgt spid="48"/>
                                        </p:tgtEl>
                                        <p:attrNameLst>
                                          <p:attrName>style.visibility</p:attrName>
                                        </p:attrNameLst>
                                      </p:cBhvr>
                                      <p:to>
                                        <p:strVal val="visible"/>
                                      </p:to>
                                    </p:set>
                                    <p:animEffect transition="in" filter="fade">
                                      <p:cBhvr>
                                        <p:cTn id="10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4" fill="hold" display="0">
                  <p:stCondLst>
                    <p:cond delay="indefinite"/>
                  </p:stCondLst>
                  <p:endCondLst>
                    <p:cond evt="onStopAudio" delay="0">
                      <p:tgtEl>
                        <p:sldTgt/>
                      </p:tgtEl>
                    </p:cond>
                  </p:endCondLst>
                </p:cTn>
                <p:tgtEl>
                  <p:spTgt spid="3"/>
                </p:tgtEl>
              </p:cMediaNode>
            </p:audio>
            <p:audio>
              <p:cMediaNode vol="80000">
                <p:cTn id="105" fill="hold" display="0">
                  <p:stCondLst>
                    <p:cond delay="indefinite"/>
                  </p:stCondLst>
                  <p:endCondLst>
                    <p:cond evt="onStopAudio" delay="0">
                      <p:tgtEl>
                        <p:sldTgt/>
                      </p:tgtEl>
                    </p:cond>
                  </p:endCondLst>
                </p:cTn>
                <p:tgtEl>
                  <p:spTgt spid="4"/>
                </p:tgtEl>
              </p:cMediaNode>
            </p:audio>
            <p:audio>
              <p:cMediaNode vol="80000">
                <p:cTn id="106" fill="hold" display="0">
                  <p:stCondLst>
                    <p:cond delay="indefinite"/>
                  </p:stCondLst>
                  <p:endCondLst>
                    <p:cond evt="onStopAudio" delay="0">
                      <p:tgtEl>
                        <p:sldTgt/>
                      </p:tgtEl>
                    </p:cond>
                  </p:endCondLst>
                </p:cTn>
                <p:tgtEl>
                  <p:spTgt spid="5"/>
                </p:tgtEl>
              </p:cMediaNode>
            </p:audio>
            <p:audio>
              <p:cMediaNode vol="80000">
                <p:cTn id="107" fill="hold" display="0">
                  <p:stCondLst>
                    <p:cond delay="indefinite"/>
                  </p:stCondLst>
                  <p:endCondLst>
                    <p:cond evt="onStopAudio" delay="0">
                      <p:tgtEl>
                        <p:sldTgt/>
                      </p:tgtEl>
                    </p:cond>
                  </p:endCondLst>
                </p:cTn>
                <p:tgtEl>
                  <p:spTgt spid="6"/>
                </p:tgtEl>
              </p:cMediaNode>
            </p:audio>
            <p:audio>
              <p:cMediaNode vol="80000">
                <p:cTn id="108" fill="hold" display="0">
                  <p:stCondLst>
                    <p:cond delay="indefinite"/>
                  </p:stCondLst>
                  <p:endCondLst>
                    <p:cond evt="onStopAudio" delay="0">
                      <p:tgtEl>
                        <p:sldTgt/>
                      </p:tgtEl>
                    </p:cond>
                  </p:endCondLst>
                </p:cTn>
                <p:tgtEl>
                  <p:spTgt spid="7"/>
                </p:tgtEl>
              </p:cMediaNode>
            </p:audio>
          </p:childTnLst>
        </p:cTn>
      </p:par>
    </p:tnLst>
    <p:bldLst>
      <p:bldP spid="22" grpId="0" animBg="1"/>
      <p:bldP spid="24" grpId="0"/>
      <p:bldP spid="25" grpId="0"/>
      <p:bldP spid="26" grpId="0"/>
      <p:bldP spid="27" grpId="0"/>
      <p:bldP spid="28" grpId="0"/>
      <p:bldP spid="29" grpId="0"/>
      <p:bldP spid="30" grpId="0"/>
      <p:bldP spid="31" grpId="0"/>
      <p:bldP spid="32" grpId="0"/>
      <p:bldP spid="33" grpId="0"/>
      <p:bldP spid="34" grpId="0"/>
      <p:bldP spid="41" grpId="0"/>
      <p:bldP spid="45" grpId="0" animBg="1"/>
      <p:bldP spid="45" grpId="1" animBg="1"/>
      <p:bldP spid="46" grpId="0" animBg="1"/>
      <p:bldP spid="46" grpId="1" animBg="1"/>
      <p:bldP spid="47" grpId="0" animBg="1"/>
      <p:bldP spid="47" grpId="1" animBg="1"/>
      <p:bldP spid="48" grpId="0" animBg="1"/>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a:xfrm>
            <a:off x="4133030" y="6077167"/>
            <a:ext cx="719921" cy="365125"/>
          </a:xfrm>
        </p:spPr>
        <p:txBody>
          <a:bodyPr/>
          <a:lstStyle/>
          <a:p>
            <a:fld id="{BA0EE811-478C-4958-8104-2A70B5A19611}" type="slidenum">
              <a:rPr lang="en-GB" smtClean="0">
                <a:solidFill>
                  <a:srgbClr val="EA7600"/>
                </a:solidFill>
              </a:rPr>
              <a:pPr/>
              <a:t>3</a:t>
            </a:fld>
            <a:endParaRPr lang="en-GB" dirty="0">
              <a:solidFill>
                <a:srgbClr val="EA7600"/>
              </a:solidFill>
            </a:endParaRPr>
          </a:p>
        </p:txBody>
      </p:sp>
      <p:sp>
        <p:nvSpPr>
          <p:cNvPr id="2" name="Footer Placeholder 1">
            <a:extLst>
              <a:ext uri="{FF2B5EF4-FFF2-40B4-BE49-F238E27FC236}">
                <a16:creationId xmlns:a16="http://schemas.microsoft.com/office/drawing/2014/main" id="{6E6E7435-766E-44DA-9E64-580F9F209CE0}"/>
              </a:ext>
            </a:extLst>
          </p:cNvPr>
          <p:cNvSpPr>
            <a:spLocks noGrp="1"/>
          </p:cNvSpPr>
          <p:nvPr>
            <p:ph type="ftr" sz="quarter" idx="11"/>
          </p:nvPr>
        </p:nvSpPr>
        <p:spPr>
          <a:xfrm>
            <a:off x="5253469" y="6077168"/>
            <a:ext cx="3723776" cy="365125"/>
          </a:xfrm>
        </p:spPr>
        <p:txBody>
          <a:bodyPr/>
          <a:lstStyle/>
          <a:p>
            <a:pPr algn="r"/>
            <a:r>
              <a:rPr lang="en-GB" dirty="0"/>
              <a:t>Year 3</a:t>
            </a:r>
          </a:p>
        </p:txBody>
      </p:sp>
      <p:sp>
        <p:nvSpPr>
          <p:cNvPr id="12" name="TextBox 11">
            <a:extLst>
              <a:ext uri="{FF2B5EF4-FFF2-40B4-BE49-F238E27FC236}">
                <a16:creationId xmlns:a16="http://schemas.microsoft.com/office/drawing/2014/main" id="{B69677ED-5C54-4353-B94F-C526DD00205C}"/>
              </a:ext>
            </a:extLst>
          </p:cNvPr>
          <p:cNvSpPr txBox="1"/>
          <p:nvPr/>
        </p:nvSpPr>
        <p:spPr>
          <a:xfrm>
            <a:off x="116681" y="138645"/>
            <a:ext cx="8933534" cy="400110"/>
          </a:xfrm>
          <a:prstGeom prst="rect">
            <a:avLst/>
          </a:prstGeom>
          <a:noFill/>
        </p:spPr>
        <p:txBody>
          <a:bodyPr wrap="square" rtlCol="0">
            <a:spAutoFit/>
          </a:bodyPr>
          <a:lstStyle/>
          <a:p>
            <a:pPr lvl="0">
              <a:buClr>
                <a:srgbClr val="EA7600"/>
              </a:buClr>
              <a:buSzPct val="120000"/>
            </a:pPr>
            <a:r>
              <a:rPr lang="en-GB" sz="2000" b="1" dirty="0">
                <a:solidFill>
                  <a:srgbClr val="5B9BD5">
                    <a:lumMod val="75000"/>
                  </a:srgbClr>
                </a:solidFill>
              </a:rPr>
              <a:t>Revise using expanded and compact addition to add any pair of 3-digit numbers.</a:t>
            </a:r>
          </a:p>
        </p:txBody>
      </p:sp>
      <p:sp>
        <p:nvSpPr>
          <p:cNvPr id="5" name="Folded Corner 4"/>
          <p:cNvSpPr/>
          <p:nvPr/>
        </p:nvSpPr>
        <p:spPr>
          <a:xfrm>
            <a:off x="899649" y="3024970"/>
            <a:ext cx="2519999" cy="2069343"/>
          </a:xfrm>
          <a:prstGeom prst="foldedCorner">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200" b="1" dirty="0">
              <a:solidFill>
                <a:srgbClr val="253746"/>
              </a:solidFill>
            </a:endParaRPr>
          </a:p>
          <a:p>
            <a:r>
              <a:rPr lang="en-GB" sz="2200" b="1" dirty="0">
                <a:solidFill>
                  <a:srgbClr val="253746"/>
                </a:solidFill>
              </a:rPr>
              <a:t>         </a:t>
            </a:r>
          </a:p>
          <a:p>
            <a:r>
              <a:rPr lang="en-GB" sz="2200" b="1" dirty="0">
                <a:solidFill>
                  <a:srgbClr val="253746"/>
                </a:solidFill>
              </a:rPr>
              <a:t>             </a:t>
            </a:r>
          </a:p>
          <a:p>
            <a:r>
              <a:rPr lang="en-GB" sz="2200" b="1" dirty="0">
                <a:solidFill>
                  <a:srgbClr val="253746"/>
                </a:solidFill>
              </a:rPr>
              <a:t>         </a:t>
            </a:r>
          </a:p>
        </p:txBody>
      </p:sp>
      <p:cxnSp>
        <p:nvCxnSpPr>
          <p:cNvPr id="6" name="Straight Connector 5"/>
          <p:cNvCxnSpPr/>
          <p:nvPr/>
        </p:nvCxnSpPr>
        <p:spPr>
          <a:xfrm>
            <a:off x="1541056" y="4201434"/>
            <a:ext cx="1361485" cy="23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368899" y="4201434"/>
            <a:ext cx="860779" cy="430887"/>
          </a:xfrm>
          <a:prstGeom prst="rect">
            <a:avLst/>
          </a:prstGeom>
          <a:noFill/>
        </p:spPr>
        <p:txBody>
          <a:bodyPr wrap="square" rtlCol="0">
            <a:spAutoFit/>
          </a:bodyPr>
          <a:lstStyle/>
          <a:p>
            <a:r>
              <a:rPr lang="en-GB" sz="2200" b="1" dirty="0">
                <a:solidFill>
                  <a:srgbClr val="C00000"/>
                </a:solidFill>
              </a:rPr>
              <a:t>1200</a:t>
            </a:r>
          </a:p>
        </p:txBody>
      </p:sp>
      <p:sp>
        <p:nvSpPr>
          <p:cNvPr id="8" name="TextBox 7"/>
          <p:cNvSpPr txBox="1"/>
          <p:nvPr/>
        </p:nvSpPr>
        <p:spPr>
          <a:xfrm>
            <a:off x="2153056" y="4201434"/>
            <a:ext cx="688622" cy="430887"/>
          </a:xfrm>
          <a:prstGeom prst="rect">
            <a:avLst/>
          </a:prstGeom>
          <a:noFill/>
        </p:spPr>
        <p:txBody>
          <a:bodyPr wrap="square" rtlCol="0">
            <a:spAutoFit/>
          </a:bodyPr>
          <a:lstStyle/>
          <a:p>
            <a:r>
              <a:rPr lang="en-GB" sz="2200" b="1" dirty="0">
                <a:solidFill>
                  <a:srgbClr val="C00000"/>
                </a:solidFill>
              </a:rPr>
              <a:t>20</a:t>
            </a:r>
          </a:p>
        </p:txBody>
      </p:sp>
      <p:sp>
        <p:nvSpPr>
          <p:cNvPr id="9" name="TextBox 8"/>
          <p:cNvSpPr txBox="1"/>
          <p:nvPr/>
        </p:nvSpPr>
        <p:spPr>
          <a:xfrm>
            <a:off x="2621056" y="4201434"/>
            <a:ext cx="688622" cy="430887"/>
          </a:xfrm>
          <a:prstGeom prst="rect">
            <a:avLst/>
          </a:prstGeom>
          <a:noFill/>
        </p:spPr>
        <p:txBody>
          <a:bodyPr wrap="square" rtlCol="0">
            <a:spAutoFit/>
          </a:bodyPr>
          <a:lstStyle/>
          <a:p>
            <a:r>
              <a:rPr lang="en-GB" sz="2200" b="1" dirty="0">
                <a:solidFill>
                  <a:srgbClr val="C00000"/>
                </a:solidFill>
              </a:rPr>
              <a:t>1</a:t>
            </a:r>
          </a:p>
        </p:txBody>
      </p:sp>
      <p:sp>
        <p:nvSpPr>
          <p:cNvPr id="11" name="TextBox 10"/>
          <p:cNvSpPr txBox="1"/>
          <p:nvPr/>
        </p:nvSpPr>
        <p:spPr>
          <a:xfrm>
            <a:off x="1541056" y="3408581"/>
            <a:ext cx="688622" cy="430887"/>
          </a:xfrm>
          <a:prstGeom prst="rect">
            <a:avLst/>
          </a:prstGeom>
          <a:noFill/>
        </p:spPr>
        <p:txBody>
          <a:bodyPr wrap="square" rtlCol="0">
            <a:spAutoFit/>
          </a:bodyPr>
          <a:lstStyle/>
          <a:p>
            <a:r>
              <a:rPr lang="en-GB" sz="2200" b="1" dirty="0"/>
              <a:t>500</a:t>
            </a:r>
          </a:p>
        </p:txBody>
      </p:sp>
      <p:sp>
        <p:nvSpPr>
          <p:cNvPr id="13" name="TextBox 12"/>
          <p:cNvSpPr txBox="1"/>
          <p:nvPr/>
        </p:nvSpPr>
        <p:spPr>
          <a:xfrm>
            <a:off x="2153056" y="3408581"/>
            <a:ext cx="688622" cy="430887"/>
          </a:xfrm>
          <a:prstGeom prst="rect">
            <a:avLst/>
          </a:prstGeom>
          <a:noFill/>
        </p:spPr>
        <p:txBody>
          <a:bodyPr wrap="square" rtlCol="0">
            <a:spAutoFit/>
          </a:bodyPr>
          <a:lstStyle/>
          <a:p>
            <a:r>
              <a:rPr lang="en-GB" sz="2200" b="1" dirty="0"/>
              <a:t>60</a:t>
            </a:r>
          </a:p>
        </p:txBody>
      </p:sp>
      <p:sp>
        <p:nvSpPr>
          <p:cNvPr id="14" name="TextBox 13"/>
          <p:cNvSpPr txBox="1"/>
          <p:nvPr/>
        </p:nvSpPr>
        <p:spPr>
          <a:xfrm>
            <a:off x="2621056" y="3408581"/>
            <a:ext cx="688622" cy="430887"/>
          </a:xfrm>
          <a:prstGeom prst="rect">
            <a:avLst/>
          </a:prstGeom>
          <a:noFill/>
        </p:spPr>
        <p:txBody>
          <a:bodyPr wrap="square" rtlCol="0">
            <a:spAutoFit/>
          </a:bodyPr>
          <a:lstStyle/>
          <a:p>
            <a:r>
              <a:rPr lang="en-GB" sz="2200" b="1" dirty="0"/>
              <a:t>7</a:t>
            </a:r>
          </a:p>
        </p:txBody>
      </p:sp>
      <p:sp>
        <p:nvSpPr>
          <p:cNvPr id="15" name="TextBox 14"/>
          <p:cNvSpPr txBox="1"/>
          <p:nvPr/>
        </p:nvSpPr>
        <p:spPr>
          <a:xfrm>
            <a:off x="1541056" y="3014366"/>
            <a:ext cx="688622" cy="430887"/>
          </a:xfrm>
          <a:prstGeom prst="rect">
            <a:avLst/>
          </a:prstGeom>
          <a:noFill/>
        </p:spPr>
        <p:txBody>
          <a:bodyPr wrap="square" rtlCol="0">
            <a:spAutoFit/>
          </a:bodyPr>
          <a:lstStyle/>
          <a:p>
            <a:r>
              <a:rPr lang="en-GB" sz="2200" b="1" dirty="0"/>
              <a:t>600</a:t>
            </a:r>
          </a:p>
        </p:txBody>
      </p:sp>
      <p:sp>
        <p:nvSpPr>
          <p:cNvPr id="16" name="TextBox 15"/>
          <p:cNvSpPr txBox="1"/>
          <p:nvPr/>
        </p:nvSpPr>
        <p:spPr>
          <a:xfrm>
            <a:off x="2153056" y="3014366"/>
            <a:ext cx="688622" cy="430887"/>
          </a:xfrm>
          <a:prstGeom prst="rect">
            <a:avLst/>
          </a:prstGeom>
          <a:noFill/>
        </p:spPr>
        <p:txBody>
          <a:bodyPr wrap="square" rtlCol="0">
            <a:spAutoFit/>
          </a:bodyPr>
          <a:lstStyle/>
          <a:p>
            <a:r>
              <a:rPr lang="en-GB" sz="2200" b="1" dirty="0"/>
              <a:t>50</a:t>
            </a:r>
          </a:p>
        </p:txBody>
      </p:sp>
      <p:sp>
        <p:nvSpPr>
          <p:cNvPr id="17" name="TextBox 16"/>
          <p:cNvSpPr txBox="1"/>
          <p:nvPr/>
        </p:nvSpPr>
        <p:spPr>
          <a:xfrm>
            <a:off x="2621056" y="3014366"/>
            <a:ext cx="688622" cy="430887"/>
          </a:xfrm>
          <a:prstGeom prst="rect">
            <a:avLst/>
          </a:prstGeom>
          <a:noFill/>
        </p:spPr>
        <p:txBody>
          <a:bodyPr wrap="square" rtlCol="0">
            <a:spAutoFit/>
          </a:bodyPr>
          <a:lstStyle/>
          <a:p>
            <a:r>
              <a:rPr lang="en-GB" sz="2200" b="1" dirty="0"/>
              <a:t>4</a:t>
            </a:r>
          </a:p>
        </p:txBody>
      </p:sp>
      <p:sp>
        <p:nvSpPr>
          <p:cNvPr id="18" name="TextBox 17"/>
          <p:cNvSpPr txBox="1"/>
          <p:nvPr/>
        </p:nvSpPr>
        <p:spPr>
          <a:xfrm>
            <a:off x="1196744" y="3408581"/>
            <a:ext cx="344311" cy="430887"/>
          </a:xfrm>
          <a:prstGeom prst="rect">
            <a:avLst/>
          </a:prstGeom>
          <a:noFill/>
        </p:spPr>
        <p:txBody>
          <a:bodyPr wrap="square" rtlCol="0">
            <a:spAutoFit/>
          </a:bodyPr>
          <a:lstStyle/>
          <a:p>
            <a:r>
              <a:rPr lang="en-GB" sz="2200" b="1" dirty="0"/>
              <a:t>+</a:t>
            </a:r>
          </a:p>
        </p:txBody>
      </p:sp>
      <p:sp>
        <p:nvSpPr>
          <p:cNvPr id="19" name="TextBox 18"/>
          <p:cNvSpPr txBox="1"/>
          <p:nvPr/>
        </p:nvSpPr>
        <p:spPr>
          <a:xfrm>
            <a:off x="1540070" y="3769434"/>
            <a:ext cx="688622" cy="430887"/>
          </a:xfrm>
          <a:prstGeom prst="rect">
            <a:avLst/>
          </a:prstGeom>
          <a:noFill/>
        </p:spPr>
        <p:txBody>
          <a:bodyPr wrap="square" rtlCol="0">
            <a:spAutoFit/>
          </a:bodyPr>
          <a:lstStyle/>
          <a:p>
            <a:r>
              <a:rPr lang="en-GB" sz="2200" b="1" dirty="0"/>
              <a:t>100</a:t>
            </a:r>
          </a:p>
        </p:txBody>
      </p:sp>
      <p:sp>
        <p:nvSpPr>
          <p:cNvPr id="21" name="TextBox 20"/>
          <p:cNvSpPr txBox="1"/>
          <p:nvPr/>
        </p:nvSpPr>
        <p:spPr>
          <a:xfrm>
            <a:off x="536831" y="4876723"/>
            <a:ext cx="2446504" cy="461665"/>
          </a:xfrm>
          <a:prstGeom prst="rect">
            <a:avLst/>
          </a:prstGeom>
          <a:solidFill>
            <a:schemeClr val="bg1"/>
          </a:solidFill>
          <a:ln w="12700">
            <a:solidFill>
              <a:schemeClr val="tx1"/>
            </a:solidFill>
          </a:ln>
          <a:effectLst>
            <a:outerShdw blurRad="50800" dist="38100" dir="6000000" algn="t" rotWithShape="0">
              <a:prstClr val="black">
                <a:alpha val="40000"/>
              </a:prstClr>
            </a:outerShdw>
          </a:effectLst>
        </p:spPr>
        <p:txBody>
          <a:bodyPr wrap="none" rtlCol="0">
            <a:spAutoFit/>
          </a:bodyPr>
          <a:lstStyle/>
          <a:p>
            <a:r>
              <a:rPr lang="en-GB" sz="2000" b="1" dirty="0"/>
              <a:t>1200 + 20 + 1 = </a:t>
            </a:r>
            <a:r>
              <a:rPr lang="en-GB" sz="2400" b="1" dirty="0">
                <a:solidFill>
                  <a:srgbClr val="C00000"/>
                </a:solidFill>
              </a:rPr>
              <a:t>1221</a:t>
            </a:r>
            <a:endParaRPr lang="en-GB" sz="2000" b="1" dirty="0">
              <a:solidFill>
                <a:srgbClr val="C00000"/>
              </a:solidFill>
            </a:endParaRPr>
          </a:p>
        </p:txBody>
      </p:sp>
      <p:sp>
        <p:nvSpPr>
          <p:cNvPr id="22" name="Folded Corner 21"/>
          <p:cNvSpPr/>
          <p:nvPr/>
        </p:nvSpPr>
        <p:spPr>
          <a:xfrm>
            <a:off x="4040067" y="3005512"/>
            <a:ext cx="2005942" cy="2069343"/>
          </a:xfrm>
          <a:prstGeom prst="foldedCorner">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200" b="1" dirty="0">
              <a:solidFill>
                <a:srgbClr val="253746"/>
              </a:solidFill>
            </a:endParaRPr>
          </a:p>
          <a:p>
            <a:r>
              <a:rPr lang="en-GB" sz="2200" b="1" dirty="0">
                <a:solidFill>
                  <a:srgbClr val="253746"/>
                </a:solidFill>
              </a:rPr>
              <a:t>         </a:t>
            </a:r>
          </a:p>
          <a:p>
            <a:r>
              <a:rPr lang="en-GB" sz="2200" b="1" dirty="0">
                <a:solidFill>
                  <a:srgbClr val="253746"/>
                </a:solidFill>
              </a:rPr>
              <a:t>             </a:t>
            </a:r>
          </a:p>
          <a:p>
            <a:r>
              <a:rPr lang="en-GB" sz="2200" b="1" dirty="0">
                <a:solidFill>
                  <a:srgbClr val="253746"/>
                </a:solidFill>
              </a:rPr>
              <a:t>         </a:t>
            </a:r>
          </a:p>
        </p:txBody>
      </p:sp>
      <p:cxnSp>
        <p:nvCxnSpPr>
          <p:cNvPr id="23" name="Straight Connector 22"/>
          <p:cNvCxnSpPr/>
          <p:nvPr/>
        </p:nvCxnSpPr>
        <p:spPr>
          <a:xfrm>
            <a:off x="4779106" y="4181976"/>
            <a:ext cx="720000" cy="23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872706" y="4181976"/>
            <a:ext cx="688622" cy="430887"/>
          </a:xfrm>
          <a:prstGeom prst="rect">
            <a:avLst/>
          </a:prstGeom>
          <a:noFill/>
        </p:spPr>
        <p:txBody>
          <a:bodyPr wrap="square" rtlCol="0">
            <a:spAutoFit/>
          </a:bodyPr>
          <a:lstStyle/>
          <a:p>
            <a:r>
              <a:rPr lang="en-GB" sz="2200" b="1" dirty="0">
                <a:solidFill>
                  <a:srgbClr val="C00000"/>
                </a:solidFill>
              </a:rPr>
              <a:t>2</a:t>
            </a:r>
          </a:p>
        </p:txBody>
      </p:sp>
      <p:sp>
        <p:nvSpPr>
          <p:cNvPr id="25" name="TextBox 24"/>
          <p:cNvSpPr txBox="1"/>
          <p:nvPr/>
        </p:nvSpPr>
        <p:spPr>
          <a:xfrm>
            <a:off x="5052806" y="4181976"/>
            <a:ext cx="688622" cy="430887"/>
          </a:xfrm>
          <a:prstGeom prst="rect">
            <a:avLst/>
          </a:prstGeom>
          <a:noFill/>
        </p:spPr>
        <p:txBody>
          <a:bodyPr wrap="square" rtlCol="0">
            <a:spAutoFit/>
          </a:bodyPr>
          <a:lstStyle/>
          <a:p>
            <a:r>
              <a:rPr lang="en-GB" sz="2200" b="1" dirty="0">
                <a:solidFill>
                  <a:srgbClr val="C00000"/>
                </a:solidFill>
              </a:rPr>
              <a:t>2</a:t>
            </a:r>
          </a:p>
        </p:txBody>
      </p:sp>
      <p:sp>
        <p:nvSpPr>
          <p:cNvPr id="26" name="TextBox 25"/>
          <p:cNvSpPr txBox="1"/>
          <p:nvPr/>
        </p:nvSpPr>
        <p:spPr>
          <a:xfrm>
            <a:off x="5232806" y="4181976"/>
            <a:ext cx="688622" cy="430887"/>
          </a:xfrm>
          <a:prstGeom prst="rect">
            <a:avLst/>
          </a:prstGeom>
          <a:noFill/>
        </p:spPr>
        <p:txBody>
          <a:bodyPr wrap="square" rtlCol="0">
            <a:spAutoFit/>
          </a:bodyPr>
          <a:lstStyle/>
          <a:p>
            <a:r>
              <a:rPr lang="en-GB" sz="2200" b="1" dirty="0">
                <a:solidFill>
                  <a:srgbClr val="C00000"/>
                </a:solidFill>
              </a:rPr>
              <a:t>1</a:t>
            </a:r>
          </a:p>
        </p:txBody>
      </p:sp>
      <p:sp>
        <p:nvSpPr>
          <p:cNvPr id="27" name="TextBox 26"/>
          <p:cNvSpPr txBox="1"/>
          <p:nvPr/>
        </p:nvSpPr>
        <p:spPr>
          <a:xfrm>
            <a:off x="4872806" y="3389123"/>
            <a:ext cx="688622" cy="430887"/>
          </a:xfrm>
          <a:prstGeom prst="rect">
            <a:avLst/>
          </a:prstGeom>
          <a:noFill/>
        </p:spPr>
        <p:txBody>
          <a:bodyPr wrap="square" rtlCol="0">
            <a:spAutoFit/>
          </a:bodyPr>
          <a:lstStyle/>
          <a:p>
            <a:r>
              <a:rPr lang="en-GB" sz="2200" b="1" dirty="0"/>
              <a:t>5</a:t>
            </a:r>
          </a:p>
        </p:txBody>
      </p:sp>
      <p:sp>
        <p:nvSpPr>
          <p:cNvPr id="28" name="TextBox 27"/>
          <p:cNvSpPr txBox="1"/>
          <p:nvPr/>
        </p:nvSpPr>
        <p:spPr>
          <a:xfrm>
            <a:off x="5052806" y="3389123"/>
            <a:ext cx="688622" cy="430887"/>
          </a:xfrm>
          <a:prstGeom prst="rect">
            <a:avLst/>
          </a:prstGeom>
          <a:noFill/>
        </p:spPr>
        <p:txBody>
          <a:bodyPr wrap="square" rtlCol="0">
            <a:spAutoFit/>
          </a:bodyPr>
          <a:lstStyle/>
          <a:p>
            <a:r>
              <a:rPr lang="en-GB" sz="2200" b="1" dirty="0"/>
              <a:t>6</a:t>
            </a:r>
          </a:p>
        </p:txBody>
      </p:sp>
      <p:sp>
        <p:nvSpPr>
          <p:cNvPr id="29" name="TextBox 28"/>
          <p:cNvSpPr txBox="1"/>
          <p:nvPr/>
        </p:nvSpPr>
        <p:spPr>
          <a:xfrm>
            <a:off x="5232806" y="3389123"/>
            <a:ext cx="688622" cy="430887"/>
          </a:xfrm>
          <a:prstGeom prst="rect">
            <a:avLst/>
          </a:prstGeom>
          <a:noFill/>
        </p:spPr>
        <p:txBody>
          <a:bodyPr wrap="square" rtlCol="0">
            <a:spAutoFit/>
          </a:bodyPr>
          <a:lstStyle/>
          <a:p>
            <a:r>
              <a:rPr lang="en-GB" sz="2200" b="1" dirty="0"/>
              <a:t>7</a:t>
            </a:r>
          </a:p>
        </p:txBody>
      </p:sp>
      <p:sp>
        <p:nvSpPr>
          <p:cNvPr id="30" name="TextBox 29"/>
          <p:cNvSpPr txBox="1"/>
          <p:nvPr/>
        </p:nvSpPr>
        <p:spPr>
          <a:xfrm>
            <a:off x="4872806" y="2994908"/>
            <a:ext cx="688622" cy="430887"/>
          </a:xfrm>
          <a:prstGeom prst="rect">
            <a:avLst/>
          </a:prstGeom>
          <a:noFill/>
        </p:spPr>
        <p:txBody>
          <a:bodyPr wrap="square" rtlCol="0">
            <a:spAutoFit/>
          </a:bodyPr>
          <a:lstStyle/>
          <a:p>
            <a:r>
              <a:rPr lang="en-GB" sz="2200" b="1" dirty="0"/>
              <a:t>6</a:t>
            </a:r>
          </a:p>
        </p:txBody>
      </p:sp>
      <p:sp>
        <p:nvSpPr>
          <p:cNvPr id="31" name="TextBox 30"/>
          <p:cNvSpPr txBox="1"/>
          <p:nvPr/>
        </p:nvSpPr>
        <p:spPr>
          <a:xfrm>
            <a:off x="5052806" y="2994908"/>
            <a:ext cx="688622" cy="430887"/>
          </a:xfrm>
          <a:prstGeom prst="rect">
            <a:avLst/>
          </a:prstGeom>
          <a:noFill/>
        </p:spPr>
        <p:txBody>
          <a:bodyPr wrap="square" rtlCol="0">
            <a:spAutoFit/>
          </a:bodyPr>
          <a:lstStyle/>
          <a:p>
            <a:r>
              <a:rPr lang="en-GB" sz="2200" b="1" dirty="0"/>
              <a:t>5</a:t>
            </a:r>
          </a:p>
        </p:txBody>
      </p:sp>
      <p:sp>
        <p:nvSpPr>
          <p:cNvPr id="32" name="TextBox 31"/>
          <p:cNvSpPr txBox="1"/>
          <p:nvPr/>
        </p:nvSpPr>
        <p:spPr>
          <a:xfrm>
            <a:off x="5232806" y="2994908"/>
            <a:ext cx="688622" cy="430887"/>
          </a:xfrm>
          <a:prstGeom prst="rect">
            <a:avLst/>
          </a:prstGeom>
          <a:noFill/>
        </p:spPr>
        <p:txBody>
          <a:bodyPr wrap="square" rtlCol="0">
            <a:spAutoFit/>
          </a:bodyPr>
          <a:lstStyle/>
          <a:p>
            <a:r>
              <a:rPr lang="en-GB" sz="2200" b="1" dirty="0"/>
              <a:t>4</a:t>
            </a:r>
          </a:p>
        </p:txBody>
      </p:sp>
      <p:sp>
        <p:nvSpPr>
          <p:cNvPr id="33" name="TextBox 32"/>
          <p:cNvSpPr txBox="1"/>
          <p:nvPr/>
        </p:nvSpPr>
        <p:spPr>
          <a:xfrm>
            <a:off x="4620806" y="3389123"/>
            <a:ext cx="344311" cy="430887"/>
          </a:xfrm>
          <a:prstGeom prst="rect">
            <a:avLst/>
          </a:prstGeom>
          <a:noFill/>
        </p:spPr>
        <p:txBody>
          <a:bodyPr wrap="square" rtlCol="0">
            <a:spAutoFit/>
          </a:bodyPr>
          <a:lstStyle/>
          <a:p>
            <a:r>
              <a:rPr lang="en-GB" sz="2200" b="1" dirty="0"/>
              <a:t>+</a:t>
            </a:r>
          </a:p>
        </p:txBody>
      </p:sp>
      <p:sp>
        <p:nvSpPr>
          <p:cNvPr id="34" name="TextBox 33"/>
          <p:cNvSpPr txBox="1"/>
          <p:nvPr/>
        </p:nvSpPr>
        <p:spPr>
          <a:xfrm>
            <a:off x="4872706" y="3750519"/>
            <a:ext cx="688622" cy="430887"/>
          </a:xfrm>
          <a:prstGeom prst="rect">
            <a:avLst/>
          </a:prstGeom>
          <a:noFill/>
        </p:spPr>
        <p:txBody>
          <a:bodyPr wrap="square" rtlCol="0">
            <a:spAutoFit/>
          </a:bodyPr>
          <a:lstStyle/>
          <a:p>
            <a:r>
              <a:rPr lang="en-GB" sz="2200" b="1" dirty="0"/>
              <a:t>1</a:t>
            </a:r>
          </a:p>
        </p:txBody>
      </p:sp>
      <p:sp>
        <p:nvSpPr>
          <p:cNvPr id="38" name="Speech Bubble: Rectangle with Corners Rounded 10">
            <a:extLst>
              <a:ext uri="{FF2B5EF4-FFF2-40B4-BE49-F238E27FC236}">
                <a16:creationId xmlns:a16="http://schemas.microsoft.com/office/drawing/2014/main" id="{CD2579CE-2DB8-4F93-8ECD-0E9BF715B235}"/>
              </a:ext>
            </a:extLst>
          </p:cNvPr>
          <p:cNvSpPr/>
          <p:nvPr/>
        </p:nvSpPr>
        <p:spPr>
          <a:xfrm>
            <a:off x="536831" y="846531"/>
            <a:ext cx="3662511" cy="1344094"/>
          </a:xfrm>
          <a:prstGeom prst="wedgeEllipseCallout">
            <a:avLst>
              <a:gd name="adj1" fmla="val -61316"/>
              <a:gd name="adj2" fmla="val -42351"/>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Let’s compare strategies. What do you like about each layout?  </a:t>
            </a:r>
          </a:p>
        </p:txBody>
      </p:sp>
      <p:sp>
        <p:nvSpPr>
          <p:cNvPr id="40" name="TextBox 39"/>
          <p:cNvSpPr txBox="1"/>
          <p:nvPr/>
        </p:nvSpPr>
        <p:spPr>
          <a:xfrm>
            <a:off x="2152070" y="3769977"/>
            <a:ext cx="688622" cy="430887"/>
          </a:xfrm>
          <a:prstGeom prst="rect">
            <a:avLst/>
          </a:prstGeom>
          <a:noFill/>
        </p:spPr>
        <p:txBody>
          <a:bodyPr wrap="square" rtlCol="0">
            <a:spAutoFit/>
          </a:bodyPr>
          <a:lstStyle/>
          <a:p>
            <a:r>
              <a:rPr lang="en-GB" sz="2200" b="1" dirty="0"/>
              <a:t>10</a:t>
            </a:r>
          </a:p>
        </p:txBody>
      </p:sp>
      <p:sp>
        <p:nvSpPr>
          <p:cNvPr id="41" name="TextBox 40"/>
          <p:cNvSpPr txBox="1"/>
          <p:nvPr/>
        </p:nvSpPr>
        <p:spPr>
          <a:xfrm>
            <a:off x="5052706" y="3750519"/>
            <a:ext cx="688622" cy="430887"/>
          </a:xfrm>
          <a:prstGeom prst="rect">
            <a:avLst/>
          </a:prstGeom>
          <a:noFill/>
        </p:spPr>
        <p:txBody>
          <a:bodyPr wrap="square" rtlCol="0">
            <a:spAutoFit/>
          </a:bodyPr>
          <a:lstStyle/>
          <a:p>
            <a:r>
              <a:rPr lang="en-GB" sz="2200" b="1" dirty="0"/>
              <a:t>1</a:t>
            </a:r>
          </a:p>
        </p:txBody>
      </p:sp>
      <p:sp>
        <p:nvSpPr>
          <p:cNvPr id="44" name="TextBox 43"/>
          <p:cNvSpPr txBox="1"/>
          <p:nvPr/>
        </p:nvSpPr>
        <p:spPr>
          <a:xfrm>
            <a:off x="4692706" y="4180863"/>
            <a:ext cx="688622" cy="430887"/>
          </a:xfrm>
          <a:prstGeom prst="rect">
            <a:avLst/>
          </a:prstGeom>
          <a:noFill/>
        </p:spPr>
        <p:txBody>
          <a:bodyPr wrap="square" rtlCol="0">
            <a:spAutoFit/>
          </a:bodyPr>
          <a:lstStyle/>
          <a:p>
            <a:r>
              <a:rPr lang="en-GB" sz="2200" b="1" dirty="0">
                <a:solidFill>
                  <a:srgbClr val="C00000"/>
                </a:solidFill>
              </a:rPr>
              <a:t>1</a:t>
            </a:r>
          </a:p>
        </p:txBody>
      </p:sp>
      <p:sp>
        <p:nvSpPr>
          <p:cNvPr id="45" name="Speech Bubble: Rectangle with Corners Rounded 10">
            <a:extLst>
              <a:ext uri="{FF2B5EF4-FFF2-40B4-BE49-F238E27FC236}">
                <a16:creationId xmlns:a16="http://schemas.microsoft.com/office/drawing/2014/main" id="{CD2579CE-2DB8-4F93-8ECD-0E9BF715B235}"/>
              </a:ext>
            </a:extLst>
          </p:cNvPr>
          <p:cNvSpPr/>
          <p:nvPr/>
        </p:nvSpPr>
        <p:spPr>
          <a:xfrm>
            <a:off x="4432301" y="524337"/>
            <a:ext cx="4544944" cy="2374899"/>
          </a:xfrm>
          <a:prstGeom prst="wedgeEllipseCallout">
            <a:avLst>
              <a:gd name="adj1" fmla="val -61316"/>
              <a:gd name="adj2" fmla="val -42351"/>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The place value is exposed in the first which helps us to make sense of the numbers we are using, but the second takes up less space and is quicker to write. </a:t>
            </a:r>
          </a:p>
        </p:txBody>
      </p:sp>
      <p:sp>
        <p:nvSpPr>
          <p:cNvPr id="46" name="Speech Bubble: Rectangle with Corners Rounded 10">
            <a:extLst>
              <a:ext uri="{FF2B5EF4-FFF2-40B4-BE49-F238E27FC236}">
                <a16:creationId xmlns:a16="http://schemas.microsoft.com/office/drawing/2014/main" id="{CD2579CE-2DB8-4F93-8ECD-0E9BF715B235}"/>
              </a:ext>
            </a:extLst>
          </p:cNvPr>
          <p:cNvSpPr/>
          <p:nvPr/>
        </p:nvSpPr>
        <p:spPr>
          <a:xfrm>
            <a:off x="5043038" y="4920841"/>
            <a:ext cx="3662511" cy="1156364"/>
          </a:xfrm>
          <a:prstGeom prst="wedgeEllipseCallout">
            <a:avLst>
              <a:gd name="adj1" fmla="val -61316"/>
              <a:gd name="adj2" fmla="val -42351"/>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But importantly, both give us the correct answer! </a:t>
            </a:r>
          </a:p>
        </p:txBody>
      </p:sp>
      <p:pic>
        <p:nvPicPr>
          <p:cNvPr id="39" name="Online Media 7" descr="Recorded Sound">
            <a:hlinkClick r:id="" action="ppaction://media"/>
            <a:extLst>
              <a:ext uri="{FF2B5EF4-FFF2-40B4-BE49-F238E27FC236}">
                <a16:creationId xmlns:a16="http://schemas.microsoft.com/office/drawing/2014/main" id="{79357F4F-8835-5E49-B23C-0885D611F04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383643" y="1784225"/>
            <a:ext cx="812800" cy="812800"/>
          </a:xfrm>
          <a:prstGeom prst="rect">
            <a:avLst/>
          </a:prstGeom>
        </p:spPr>
      </p:pic>
    </p:spTree>
    <p:extLst>
      <p:ext uri="{BB962C8B-B14F-4D97-AF65-F5344CB8AC3E}">
        <p14:creationId xmlns:p14="http://schemas.microsoft.com/office/powerpoint/2010/main" val="166712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10"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600"/>
                                        <p:tgtEl>
                                          <p:spTgt spid="4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600"/>
                                        <p:tgtEl>
                                          <p:spTgt spid="1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500"/>
                                        <p:tgtEl>
                                          <p:spTgt spid="28"/>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fade">
                                      <p:cBhvr>
                                        <p:cTn id="73" dur="500"/>
                                        <p:tgtEl>
                                          <p:spTgt spid="29"/>
                                        </p:tgtEl>
                                      </p:cBhvr>
                                    </p:animEffect>
                                  </p:childTnLst>
                                </p:cTn>
                              </p:par>
                              <p:par>
                                <p:cTn id="74" presetID="10" presetClass="entr" presetSubtype="0" fill="hold"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38"/>
                                        </p:tgtEl>
                                        <p:attrNameLst>
                                          <p:attrName>style.visibility</p:attrName>
                                        </p:attrNameLst>
                                      </p:cBhvr>
                                      <p:to>
                                        <p:strVal val="visible"/>
                                      </p:to>
                                    </p:set>
                                    <p:animEffect transition="in" filter="fade">
                                      <p:cBhvr>
                                        <p:cTn id="94" dur="500"/>
                                        <p:tgtEl>
                                          <p:spTgt spid="3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4"/>
                                        </p:tgtEl>
                                        <p:attrNameLst>
                                          <p:attrName>style.visibility</p:attrName>
                                        </p:attrNameLst>
                                      </p:cBhvr>
                                      <p:to>
                                        <p:strVal val="visible"/>
                                      </p:to>
                                    </p:set>
                                    <p:animEffect transition="in" filter="fade">
                                      <p:cBhvr>
                                        <p:cTn id="97" dur="500"/>
                                        <p:tgtEl>
                                          <p:spTgt spid="44"/>
                                        </p:tgtEl>
                                      </p:cBhvr>
                                    </p:animEffect>
                                  </p:childTnLst>
                                </p:cTn>
                              </p:par>
                            </p:childTnLst>
                          </p:cTn>
                        </p:par>
                      </p:childTnLst>
                    </p:cTn>
                  </p:par>
                  <p:par>
                    <p:cTn id="98" fill="hold">
                      <p:stCondLst>
                        <p:cond delay="indefinite"/>
                      </p:stCondLst>
                      <p:childTnLst>
                        <p:par>
                          <p:cTn id="99" fill="hold">
                            <p:stCondLst>
                              <p:cond delay="0"/>
                            </p:stCondLst>
                            <p:childTnLst>
                              <p:par>
                                <p:cTn id="100" presetID="1" presetClass="mediacall" presetSubtype="0" fill="hold" nodeType="clickEffect">
                                  <p:stCondLst>
                                    <p:cond delay="0"/>
                                  </p:stCondLst>
                                  <p:childTnLst>
                                    <p:cmd type="call" cmd="playFrom(0.0)">
                                      <p:cBhvr>
                                        <p:cTn id="101" dur="8085" fill="hold"/>
                                        <p:tgtEl>
                                          <p:spTgt spid="39"/>
                                        </p:tgtEl>
                                      </p:cBhvr>
                                    </p:cmd>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2" fill="hold" display="0">
                  <p:stCondLst>
                    <p:cond delay="indefinite"/>
                  </p:stCondLst>
                  <p:endCondLst>
                    <p:cond evt="onStopAudio" delay="0">
                      <p:tgtEl>
                        <p:sldTgt/>
                      </p:tgtEl>
                    </p:cond>
                  </p:endCondLst>
                </p:cTn>
                <p:tgtEl>
                  <p:spTgt spid="39"/>
                </p:tgtEl>
              </p:cMediaNode>
            </p:audio>
          </p:childTnLst>
        </p:cTn>
      </p:par>
    </p:tnLst>
    <p:bldLst>
      <p:bldP spid="5" grpId="0" animBg="1"/>
      <p:bldP spid="7" grpId="0"/>
      <p:bldP spid="8" grpId="0"/>
      <p:bldP spid="9" grpId="0"/>
      <p:bldP spid="11" grpId="0"/>
      <p:bldP spid="13" grpId="0"/>
      <p:bldP spid="14" grpId="0"/>
      <p:bldP spid="15" grpId="0"/>
      <p:bldP spid="16" grpId="0"/>
      <p:bldP spid="17" grpId="0"/>
      <p:bldP spid="18" grpId="0"/>
      <p:bldP spid="19" grpId="0"/>
      <p:bldP spid="21" grpId="0" animBg="1"/>
      <p:bldP spid="22" grpId="0" animBg="1"/>
      <p:bldP spid="24" grpId="0"/>
      <p:bldP spid="25" grpId="0"/>
      <p:bldP spid="26" grpId="0"/>
      <p:bldP spid="27" grpId="0"/>
      <p:bldP spid="28" grpId="0"/>
      <p:bldP spid="29" grpId="0"/>
      <p:bldP spid="30" grpId="0"/>
      <p:bldP spid="31" grpId="0"/>
      <p:bldP spid="32" grpId="0"/>
      <p:bldP spid="33" grpId="0"/>
      <p:bldP spid="34" grpId="0"/>
      <p:bldP spid="38" grpId="0" animBg="1"/>
      <p:bldP spid="40" grpId="0"/>
      <p:bldP spid="41" grpId="0"/>
      <p:bldP spid="44" grpId="0"/>
      <p:bldP spid="45" grpId="0" animBg="1"/>
      <p:bldP spid="4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4</a:t>
            </a:fld>
            <a:endParaRPr lang="en-GB" dirty="0">
              <a:solidFill>
                <a:srgbClr val="EA7600"/>
              </a:solidFill>
            </a:endParaRPr>
          </a:p>
        </p:txBody>
      </p:sp>
      <p:sp>
        <p:nvSpPr>
          <p:cNvPr id="2" name="Footer Placeholder 1">
            <a:extLst>
              <a:ext uri="{FF2B5EF4-FFF2-40B4-BE49-F238E27FC236}">
                <a16:creationId xmlns:a16="http://schemas.microsoft.com/office/drawing/2014/main" id="{6E6E7435-766E-44DA-9E64-580F9F209CE0}"/>
              </a:ext>
            </a:extLst>
          </p:cNvPr>
          <p:cNvSpPr>
            <a:spLocks noGrp="1"/>
          </p:cNvSpPr>
          <p:nvPr>
            <p:ph type="ftr" sz="quarter" idx="11"/>
          </p:nvPr>
        </p:nvSpPr>
        <p:spPr>
          <a:xfrm>
            <a:off x="5305926" y="6367376"/>
            <a:ext cx="3723776" cy="365125"/>
          </a:xfrm>
        </p:spPr>
        <p:txBody>
          <a:bodyPr/>
          <a:lstStyle/>
          <a:p>
            <a:pPr algn="r"/>
            <a:r>
              <a:rPr lang="en-GB" dirty="0"/>
              <a:t>Year 3</a:t>
            </a:r>
          </a:p>
        </p:txBody>
      </p:sp>
      <p:sp>
        <p:nvSpPr>
          <p:cNvPr id="12" name="TextBox 11">
            <a:extLst>
              <a:ext uri="{FF2B5EF4-FFF2-40B4-BE49-F238E27FC236}">
                <a16:creationId xmlns:a16="http://schemas.microsoft.com/office/drawing/2014/main" id="{B69677ED-5C54-4353-B94F-C526DD00205C}"/>
              </a:ext>
            </a:extLst>
          </p:cNvPr>
          <p:cNvSpPr txBox="1"/>
          <p:nvPr/>
        </p:nvSpPr>
        <p:spPr>
          <a:xfrm>
            <a:off x="116681" y="138645"/>
            <a:ext cx="8933534" cy="400110"/>
          </a:xfrm>
          <a:prstGeom prst="rect">
            <a:avLst/>
          </a:prstGeom>
          <a:noFill/>
        </p:spPr>
        <p:txBody>
          <a:bodyPr wrap="square" rtlCol="0">
            <a:spAutoFit/>
          </a:bodyPr>
          <a:lstStyle/>
          <a:p>
            <a:pPr lvl="0">
              <a:buClr>
                <a:srgbClr val="EA7600"/>
              </a:buClr>
              <a:buSzPct val="120000"/>
            </a:pPr>
            <a:r>
              <a:rPr lang="en-GB" sz="2000" b="1" dirty="0">
                <a:solidFill>
                  <a:srgbClr val="5B9BD5">
                    <a:lumMod val="75000"/>
                  </a:srgbClr>
                </a:solidFill>
              </a:rPr>
              <a:t>Revise using expanded and compact addition to add any pair of 3-digit numbers.</a:t>
            </a:r>
          </a:p>
        </p:txBody>
      </p:sp>
      <p:sp>
        <p:nvSpPr>
          <p:cNvPr id="5" name="Rectangle 4"/>
          <p:cNvSpPr/>
          <p:nvPr/>
        </p:nvSpPr>
        <p:spPr>
          <a:xfrm>
            <a:off x="358641" y="1038872"/>
            <a:ext cx="3334567" cy="461665"/>
          </a:xfrm>
          <a:prstGeom prst="rect">
            <a:avLst/>
          </a:prstGeom>
          <a:solidFill>
            <a:schemeClr val="bg1"/>
          </a:solidFill>
          <a:ln w="15875">
            <a:solidFill>
              <a:schemeClr val="tx1"/>
            </a:solidFill>
          </a:ln>
          <a:effectLst>
            <a:outerShdw blurRad="50800" dist="38100" dir="6000000" algn="t" rotWithShape="0">
              <a:prstClr val="black">
                <a:alpha val="40000"/>
              </a:prstClr>
            </a:outerShdw>
          </a:effectLst>
        </p:spPr>
        <p:txBody>
          <a:bodyPr wrap="none">
            <a:spAutoFit/>
          </a:bodyPr>
          <a:lstStyle/>
          <a:p>
            <a:r>
              <a:rPr lang="en-GB" sz="2400" b="1" dirty="0"/>
              <a:t>478 + 245 and 837 + 367</a:t>
            </a:r>
          </a:p>
        </p:txBody>
      </p:sp>
      <p:sp>
        <p:nvSpPr>
          <p:cNvPr id="6" name="Speech Bubble: Rectangle with Corners Rounded 10">
            <a:extLst>
              <a:ext uri="{FF2B5EF4-FFF2-40B4-BE49-F238E27FC236}">
                <a16:creationId xmlns:a16="http://schemas.microsoft.com/office/drawing/2014/main" id="{CD2579CE-2DB8-4F93-8ECD-0E9BF715B235}"/>
              </a:ext>
            </a:extLst>
          </p:cNvPr>
          <p:cNvSpPr/>
          <p:nvPr/>
        </p:nvSpPr>
        <p:spPr>
          <a:xfrm>
            <a:off x="4479234" y="597657"/>
            <a:ext cx="4271065" cy="1180343"/>
          </a:xfrm>
          <a:prstGeom prst="wedgeEllipseCallout">
            <a:avLst>
              <a:gd name="adj1" fmla="val -62867"/>
              <a:gd name="adj2" fmla="val 27259"/>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Try these using your preferred strategy.</a:t>
            </a:r>
          </a:p>
        </p:txBody>
      </p:sp>
      <p:pic>
        <p:nvPicPr>
          <p:cNvPr id="7" name="Picture 2"/>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7924732" y="877149"/>
            <a:ext cx="623389" cy="62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Speech Bubble: Rectangle with Corners Rounded 10">
            <a:extLst>
              <a:ext uri="{FF2B5EF4-FFF2-40B4-BE49-F238E27FC236}">
                <a16:creationId xmlns:a16="http://schemas.microsoft.com/office/drawing/2014/main" id="{CD2579CE-2DB8-4F93-8ECD-0E9BF715B235}"/>
              </a:ext>
            </a:extLst>
          </p:cNvPr>
          <p:cNvSpPr/>
          <p:nvPr/>
        </p:nvSpPr>
        <p:spPr>
          <a:xfrm>
            <a:off x="72008" y="1908224"/>
            <a:ext cx="4040616" cy="1114376"/>
          </a:xfrm>
          <a:prstGeom prst="wedgeEllipseCallout">
            <a:avLst>
              <a:gd name="adj1" fmla="val -24733"/>
              <a:gd name="adj2" fmla="val 78675"/>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Let’s go through </a:t>
            </a:r>
            <a:r>
              <a:rPr lang="en-GB" b="1" dirty="0">
                <a:solidFill>
                  <a:srgbClr val="FF0000"/>
                </a:solidFill>
              </a:rPr>
              <a:t>478 + 245</a:t>
            </a:r>
            <a:r>
              <a:rPr lang="en-GB" b="1" dirty="0">
                <a:solidFill>
                  <a:srgbClr val="253746"/>
                </a:solidFill>
              </a:rPr>
              <a:t> using </a:t>
            </a:r>
            <a:r>
              <a:rPr lang="en-GB" b="1" dirty="0">
                <a:solidFill>
                  <a:srgbClr val="FF0000"/>
                </a:solidFill>
              </a:rPr>
              <a:t>expanded addition.</a:t>
            </a:r>
          </a:p>
        </p:txBody>
      </p:sp>
      <p:sp>
        <p:nvSpPr>
          <p:cNvPr id="26" name="Folded Corner 25"/>
          <p:cNvSpPr/>
          <p:nvPr/>
        </p:nvSpPr>
        <p:spPr>
          <a:xfrm>
            <a:off x="1275600" y="3540251"/>
            <a:ext cx="2519999" cy="2069343"/>
          </a:xfrm>
          <a:prstGeom prst="foldedCorner">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200" b="1" dirty="0">
              <a:solidFill>
                <a:srgbClr val="253746"/>
              </a:solidFill>
            </a:endParaRPr>
          </a:p>
          <a:p>
            <a:r>
              <a:rPr lang="en-GB" sz="2200" b="1" dirty="0">
                <a:solidFill>
                  <a:srgbClr val="253746"/>
                </a:solidFill>
              </a:rPr>
              <a:t>         </a:t>
            </a:r>
          </a:p>
          <a:p>
            <a:r>
              <a:rPr lang="en-GB" sz="2200" b="1" dirty="0">
                <a:solidFill>
                  <a:srgbClr val="253746"/>
                </a:solidFill>
              </a:rPr>
              <a:t>             </a:t>
            </a:r>
          </a:p>
          <a:p>
            <a:r>
              <a:rPr lang="en-GB" sz="2200" b="1" dirty="0">
                <a:solidFill>
                  <a:srgbClr val="253746"/>
                </a:solidFill>
              </a:rPr>
              <a:t>         </a:t>
            </a:r>
          </a:p>
        </p:txBody>
      </p:sp>
      <p:cxnSp>
        <p:nvCxnSpPr>
          <p:cNvPr id="27" name="Straight Connector 26"/>
          <p:cNvCxnSpPr/>
          <p:nvPr/>
        </p:nvCxnSpPr>
        <p:spPr>
          <a:xfrm>
            <a:off x="1917007" y="4716715"/>
            <a:ext cx="1361485" cy="23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771200" y="4716715"/>
            <a:ext cx="860779" cy="430887"/>
          </a:xfrm>
          <a:prstGeom prst="rect">
            <a:avLst/>
          </a:prstGeom>
          <a:noFill/>
        </p:spPr>
        <p:txBody>
          <a:bodyPr wrap="square" rtlCol="0">
            <a:spAutoFit/>
          </a:bodyPr>
          <a:lstStyle/>
          <a:p>
            <a:r>
              <a:rPr lang="en-GB" sz="2200" b="1" dirty="0">
                <a:solidFill>
                  <a:srgbClr val="C00000"/>
                </a:solidFill>
              </a:rPr>
              <a:t>  700</a:t>
            </a:r>
          </a:p>
        </p:txBody>
      </p:sp>
      <p:sp>
        <p:nvSpPr>
          <p:cNvPr id="29" name="TextBox 28"/>
          <p:cNvSpPr txBox="1"/>
          <p:nvPr/>
        </p:nvSpPr>
        <p:spPr>
          <a:xfrm>
            <a:off x="2529007" y="4716715"/>
            <a:ext cx="688622" cy="430887"/>
          </a:xfrm>
          <a:prstGeom prst="rect">
            <a:avLst/>
          </a:prstGeom>
          <a:noFill/>
        </p:spPr>
        <p:txBody>
          <a:bodyPr wrap="square" rtlCol="0">
            <a:spAutoFit/>
          </a:bodyPr>
          <a:lstStyle/>
          <a:p>
            <a:r>
              <a:rPr lang="en-GB" sz="2200" b="1" dirty="0">
                <a:solidFill>
                  <a:srgbClr val="C00000"/>
                </a:solidFill>
              </a:rPr>
              <a:t>20</a:t>
            </a:r>
          </a:p>
        </p:txBody>
      </p:sp>
      <p:sp>
        <p:nvSpPr>
          <p:cNvPr id="30" name="TextBox 29"/>
          <p:cNvSpPr txBox="1"/>
          <p:nvPr/>
        </p:nvSpPr>
        <p:spPr>
          <a:xfrm>
            <a:off x="2997007" y="4716715"/>
            <a:ext cx="688622" cy="430887"/>
          </a:xfrm>
          <a:prstGeom prst="rect">
            <a:avLst/>
          </a:prstGeom>
          <a:noFill/>
        </p:spPr>
        <p:txBody>
          <a:bodyPr wrap="square" rtlCol="0">
            <a:spAutoFit/>
          </a:bodyPr>
          <a:lstStyle/>
          <a:p>
            <a:r>
              <a:rPr lang="en-GB" sz="2200" b="1" dirty="0">
                <a:solidFill>
                  <a:srgbClr val="C00000"/>
                </a:solidFill>
              </a:rPr>
              <a:t>3</a:t>
            </a:r>
          </a:p>
        </p:txBody>
      </p:sp>
      <p:sp>
        <p:nvSpPr>
          <p:cNvPr id="31" name="TextBox 30"/>
          <p:cNvSpPr txBox="1"/>
          <p:nvPr/>
        </p:nvSpPr>
        <p:spPr>
          <a:xfrm>
            <a:off x="1917007" y="3923862"/>
            <a:ext cx="688622" cy="430887"/>
          </a:xfrm>
          <a:prstGeom prst="rect">
            <a:avLst/>
          </a:prstGeom>
          <a:noFill/>
        </p:spPr>
        <p:txBody>
          <a:bodyPr wrap="square" rtlCol="0">
            <a:spAutoFit/>
          </a:bodyPr>
          <a:lstStyle/>
          <a:p>
            <a:r>
              <a:rPr lang="en-GB" sz="2200" b="1" dirty="0"/>
              <a:t>200</a:t>
            </a:r>
          </a:p>
        </p:txBody>
      </p:sp>
      <p:sp>
        <p:nvSpPr>
          <p:cNvPr id="32" name="TextBox 31"/>
          <p:cNvSpPr txBox="1"/>
          <p:nvPr/>
        </p:nvSpPr>
        <p:spPr>
          <a:xfrm>
            <a:off x="2529007" y="3923862"/>
            <a:ext cx="688622" cy="430887"/>
          </a:xfrm>
          <a:prstGeom prst="rect">
            <a:avLst/>
          </a:prstGeom>
          <a:noFill/>
        </p:spPr>
        <p:txBody>
          <a:bodyPr wrap="square" rtlCol="0">
            <a:spAutoFit/>
          </a:bodyPr>
          <a:lstStyle/>
          <a:p>
            <a:r>
              <a:rPr lang="en-GB" sz="2200" b="1" dirty="0"/>
              <a:t>40</a:t>
            </a:r>
          </a:p>
        </p:txBody>
      </p:sp>
      <p:sp>
        <p:nvSpPr>
          <p:cNvPr id="33" name="TextBox 32"/>
          <p:cNvSpPr txBox="1"/>
          <p:nvPr/>
        </p:nvSpPr>
        <p:spPr>
          <a:xfrm>
            <a:off x="2997007" y="3923862"/>
            <a:ext cx="688622" cy="430887"/>
          </a:xfrm>
          <a:prstGeom prst="rect">
            <a:avLst/>
          </a:prstGeom>
          <a:noFill/>
        </p:spPr>
        <p:txBody>
          <a:bodyPr wrap="square" rtlCol="0">
            <a:spAutoFit/>
          </a:bodyPr>
          <a:lstStyle/>
          <a:p>
            <a:r>
              <a:rPr lang="en-GB" sz="2200" b="1" dirty="0"/>
              <a:t>5</a:t>
            </a:r>
          </a:p>
        </p:txBody>
      </p:sp>
      <p:sp>
        <p:nvSpPr>
          <p:cNvPr id="34" name="TextBox 33"/>
          <p:cNvSpPr txBox="1"/>
          <p:nvPr/>
        </p:nvSpPr>
        <p:spPr>
          <a:xfrm>
            <a:off x="1917007" y="3529647"/>
            <a:ext cx="688622" cy="430887"/>
          </a:xfrm>
          <a:prstGeom prst="rect">
            <a:avLst/>
          </a:prstGeom>
          <a:noFill/>
        </p:spPr>
        <p:txBody>
          <a:bodyPr wrap="square" rtlCol="0">
            <a:spAutoFit/>
          </a:bodyPr>
          <a:lstStyle/>
          <a:p>
            <a:r>
              <a:rPr lang="en-GB" sz="2200" b="1" dirty="0"/>
              <a:t>400</a:t>
            </a:r>
          </a:p>
        </p:txBody>
      </p:sp>
      <p:sp>
        <p:nvSpPr>
          <p:cNvPr id="35" name="TextBox 34"/>
          <p:cNvSpPr txBox="1"/>
          <p:nvPr/>
        </p:nvSpPr>
        <p:spPr>
          <a:xfrm>
            <a:off x="2529007" y="3529647"/>
            <a:ext cx="688622" cy="430887"/>
          </a:xfrm>
          <a:prstGeom prst="rect">
            <a:avLst/>
          </a:prstGeom>
          <a:noFill/>
        </p:spPr>
        <p:txBody>
          <a:bodyPr wrap="square" rtlCol="0">
            <a:spAutoFit/>
          </a:bodyPr>
          <a:lstStyle/>
          <a:p>
            <a:r>
              <a:rPr lang="en-GB" sz="2200" b="1" dirty="0"/>
              <a:t>70</a:t>
            </a:r>
          </a:p>
        </p:txBody>
      </p:sp>
      <p:sp>
        <p:nvSpPr>
          <p:cNvPr id="36" name="TextBox 35"/>
          <p:cNvSpPr txBox="1"/>
          <p:nvPr/>
        </p:nvSpPr>
        <p:spPr>
          <a:xfrm>
            <a:off x="2997007" y="3529647"/>
            <a:ext cx="688622" cy="430887"/>
          </a:xfrm>
          <a:prstGeom prst="rect">
            <a:avLst/>
          </a:prstGeom>
          <a:noFill/>
        </p:spPr>
        <p:txBody>
          <a:bodyPr wrap="square" rtlCol="0">
            <a:spAutoFit/>
          </a:bodyPr>
          <a:lstStyle/>
          <a:p>
            <a:r>
              <a:rPr lang="en-GB" sz="2200" b="1" dirty="0"/>
              <a:t>8</a:t>
            </a:r>
          </a:p>
        </p:txBody>
      </p:sp>
      <p:sp>
        <p:nvSpPr>
          <p:cNvPr id="37" name="TextBox 36"/>
          <p:cNvSpPr txBox="1"/>
          <p:nvPr/>
        </p:nvSpPr>
        <p:spPr>
          <a:xfrm>
            <a:off x="1572695" y="3923862"/>
            <a:ext cx="344311" cy="430887"/>
          </a:xfrm>
          <a:prstGeom prst="rect">
            <a:avLst/>
          </a:prstGeom>
          <a:noFill/>
        </p:spPr>
        <p:txBody>
          <a:bodyPr wrap="square" rtlCol="0">
            <a:spAutoFit/>
          </a:bodyPr>
          <a:lstStyle/>
          <a:p>
            <a:r>
              <a:rPr lang="en-GB" sz="2200" b="1" dirty="0"/>
              <a:t>+</a:t>
            </a:r>
          </a:p>
        </p:txBody>
      </p:sp>
      <p:sp>
        <p:nvSpPr>
          <p:cNvPr id="38" name="TextBox 37"/>
          <p:cNvSpPr txBox="1"/>
          <p:nvPr/>
        </p:nvSpPr>
        <p:spPr>
          <a:xfrm>
            <a:off x="1916021" y="4284715"/>
            <a:ext cx="688622" cy="430887"/>
          </a:xfrm>
          <a:prstGeom prst="rect">
            <a:avLst/>
          </a:prstGeom>
          <a:noFill/>
        </p:spPr>
        <p:txBody>
          <a:bodyPr wrap="square" rtlCol="0">
            <a:spAutoFit/>
          </a:bodyPr>
          <a:lstStyle/>
          <a:p>
            <a:r>
              <a:rPr lang="en-GB" sz="2200" b="1" dirty="0"/>
              <a:t>100</a:t>
            </a:r>
          </a:p>
        </p:txBody>
      </p:sp>
      <p:sp>
        <p:nvSpPr>
          <p:cNvPr id="39" name="TextBox 38"/>
          <p:cNvSpPr txBox="1"/>
          <p:nvPr/>
        </p:nvSpPr>
        <p:spPr>
          <a:xfrm>
            <a:off x="912782" y="5392004"/>
            <a:ext cx="2161169" cy="461665"/>
          </a:xfrm>
          <a:prstGeom prst="rect">
            <a:avLst/>
          </a:prstGeom>
          <a:solidFill>
            <a:schemeClr val="bg1"/>
          </a:solidFill>
          <a:ln w="12700">
            <a:solidFill>
              <a:schemeClr val="tx1"/>
            </a:solidFill>
          </a:ln>
          <a:effectLst>
            <a:outerShdw blurRad="50800" dist="38100" dir="6000000" algn="t" rotWithShape="0">
              <a:prstClr val="black">
                <a:alpha val="40000"/>
              </a:prstClr>
            </a:outerShdw>
          </a:effectLst>
        </p:spPr>
        <p:txBody>
          <a:bodyPr wrap="none" rtlCol="0">
            <a:spAutoFit/>
          </a:bodyPr>
          <a:lstStyle/>
          <a:p>
            <a:r>
              <a:rPr lang="en-GB" sz="2000" b="1" dirty="0"/>
              <a:t>700 + 20 + 3 = </a:t>
            </a:r>
            <a:r>
              <a:rPr lang="en-GB" sz="2400" b="1" dirty="0">
                <a:solidFill>
                  <a:srgbClr val="C00000"/>
                </a:solidFill>
              </a:rPr>
              <a:t>723</a:t>
            </a:r>
            <a:endParaRPr lang="en-GB" sz="2000" b="1" dirty="0">
              <a:solidFill>
                <a:srgbClr val="C00000"/>
              </a:solidFill>
            </a:endParaRPr>
          </a:p>
        </p:txBody>
      </p:sp>
      <p:sp>
        <p:nvSpPr>
          <p:cNvPr id="40" name="TextBox 39"/>
          <p:cNvSpPr txBox="1"/>
          <p:nvPr/>
        </p:nvSpPr>
        <p:spPr>
          <a:xfrm>
            <a:off x="2528021" y="4285258"/>
            <a:ext cx="688622" cy="430887"/>
          </a:xfrm>
          <a:prstGeom prst="rect">
            <a:avLst/>
          </a:prstGeom>
          <a:noFill/>
        </p:spPr>
        <p:txBody>
          <a:bodyPr wrap="square" rtlCol="0">
            <a:spAutoFit/>
          </a:bodyPr>
          <a:lstStyle/>
          <a:p>
            <a:r>
              <a:rPr lang="en-GB" sz="2200" b="1" dirty="0"/>
              <a:t>10</a:t>
            </a:r>
          </a:p>
        </p:txBody>
      </p:sp>
      <p:sp>
        <p:nvSpPr>
          <p:cNvPr id="41" name="Speech Bubble: Rectangle with Corners Rounded 10">
            <a:extLst>
              <a:ext uri="{FF2B5EF4-FFF2-40B4-BE49-F238E27FC236}">
                <a16:creationId xmlns:a16="http://schemas.microsoft.com/office/drawing/2014/main" id="{CD2579CE-2DB8-4F93-8ECD-0E9BF715B235}"/>
              </a:ext>
            </a:extLst>
          </p:cNvPr>
          <p:cNvSpPr/>
          <p:nvPr/>
        </p:nvSpPr>
        <p:spPr>
          <a:xfrm>
            <a:off x="4583448" y="1971019"/>
            <a:ext cx="4466768" cy="1193777"/>
          </a:xfrm>
          <a:prstGeom prst="wedgeEllipseCallout">
            <a:avLst>
              <a:gd name="adj1" fmla="val 41891"/>
              <a:gd name="adj2" fmla="val 81460"/>
            </a:avLst>
          </a:prstGeom>
          <a:solidFill>
            <a:schemeClr val="accent5">
              <a:lumMod val="40000"/>
              <a:lumOff val="60000"/>
            </a:schemeClr>
          </a:solidFill>
          <a:ln w="28575">
            <a:solidFill>
              <a:schemeClr val="accent5">
                <a:lumMod val="50000"/>
              </a:schemeClr>
            </a:solidFill>
          </a:ln>
        </p:spPr>
        <p:style>
          <a:lnRef idx="0">
            <a:schemeClr val="accent4"/>
          </a:lnRef>
          <a:fillRef idx="3">
            <a:schemeClr val="accent4"/>
          </a:fillRef>
          <a:effectRef idx="3">
            <a:schemeClr val="accent4"/>
          </a:effectRef>
          <a:fontRef idx="minor">
            <a:schemeClr val="lt1"/>
          </a:fontRef>
        </p:style>
        <p:txBody>
          <a:bodyPr rtlCol="0" anchor="ctr"/>
          <a:lstStyle/>
          <a:p>
            <a:pPr algn="ctr"/>
            <a:r>
              <a:rPr lang="en-GB" b="1" dirty="0">
                <a:solidFill>
                  <a:srgbClr val="253746"/>
                </a:solidFill>
              </a:rPr>
              <a:t>Let’s go through</a:t>
            </a:r>
          </a:p>
          <a:p>
            <a:pPr algn="ctr"/>
            <a:r>
              <a:rPr lang="en-GB" b="1" dirty="0">
                <a:solidFill>
                  <a:srgbClr val="FF0000"/>
                </a:solidFill>
              </a:rPr>
              <a:t>837 + 367</a:t>
            </a:r>
            <a:r>
              <a:rPr lang="en-GB" b="1" dirty="0">
                <a:solidFill>
                  <a:srgbClr val="253746"/>
                </a:solidFill>
              </a:rPr>
              <a:t> using </a:t>
            </a:r>
            <a:r>
              <a:rPr lang="en-GB" b="1" dirty="0">
                <a:solidFill>
                  <a:srgbClr val="FF0000"/>
                </a:solidFill>
              </a:rPr>
              <a:t>compact addition.</a:t>
            </a:r>
          </a:p>
        </p:txBody>
      </p:sp>
      <p:sp>
        <p:nvSpPr>
          <p:cNvPr id="42" name="Folded Corner 41"/>
          <p:cNvSpPr/>
          <p:nvPr/>
        </p:nvSpPr>
        <p:spPr>
          <a:xfrm>
            <a:off x="5594177" y="3540251"/>
            <a:ext cx="2005942" cy="2069343"/>
          </a:xfrm>
          <a:prstGeom prst="foldedCorner">
            <a:avLst/>
          </a:prstGeom>
          <a:solidFill>
            <a:schemeClr val="bg1">
              <a:lumMod val="9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200" b="1" dirty="0">
              <a:solidFill>
                <a:srgbClr val="253746"/>
              </a:solidFill>
            </a:endParaRPr>
          </a:p>
          <a:p>
            <a:r>
              <a:rPr lang="en-GB" sz="2200" b="1" dirty="0">
                <a:solidFill>
                  <a:srgbClr val="253746"/>
                </a:solidFill>
              </a:rPr>
              <a:t>         </a:t>
            </a:r>
          </a:p>
          <a:p>
            <a:r>
              <a:rPr lang="en-GB" sz="2200" b="1" dirty="0">
                <a:solidFill>
                  <a:srgbClr val="253746"/>
                </a:solidFill>
              </a:rPr>
              <a:t>             </a:t>
            </a:r>
          </a:p>
          <a:p>
            <a:r>
              <a:rPr lang="en-GB" sz="2200" b="1" dirty="0">
                <a:solidFill>
                  <a:srgbClr val="253746"/>
                </a:solidFill>
              </a:rPr>
              <a:t>         </a:t>
            </a:r>
          </a:p>
        </p:txBody>
      </p:sp>
      <p:cxnSp>
        <p:nvCxnSpPr>
          <p:cNvPr id="43" name="Straight Connector 42"/>
          <p:cNvCxnSpPr/>
          <p:nvPr/>
        </p:nvCxnSpPr>
        <p:spPr>
          <a:xfrm>
            <a:off x="6323448" y="4716715"/>
            <a:ext cx="720000" cy="231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6427848" y="4719600"/>
            <a:ext cx="688622" cy="430887"/>
          </a:xfrm>
          <a:prstGeom prst="rect">
            <a:avLst/>
          </a:prstGeom>
          <a:noFill/>
        </p:spPr>
        <p:txBody>
          <a:bodyPr wrap="square" rtlCol="0">
            <a:spAutoFit/>
          </a:bodyPr>
          <a:lstStyle/>
          <a:p>
            <a:r>
              <a:rPr lang="en-GB" sz="2200" b="1" dirty="0">
                <a:solidFill>
                  <a:srgbClr val="C00000"/>
                </a:solidFill>
              </a:rPr>
              <a:t>2</a:t>
            </a:r>
          </a:p>
        </p:txBody>
      </p:sp>
      <p:sp>
        <p:nvSpPr>
          <p:cNvPr id="45" name="TextBox 44"/>
          <p:cNvSpPr txBox="1"/>
          <p:nvPr/>
        </p:nvSpPr>
        <p:spPr>
          <a:xfrm>
            <a:off x="6606916" y="4716715"/>
            <a:ext cx="688622" cy="430887"/>
          </a:xfrm>
          <a:prstGeom prst="rect">
            <a:avLst/>
          </a:prstGeom>
          <a:noFill/>
        </p:spPr>
        <p:txBody>
          <a:bodyPr wrap="square" rtlCol="0">
            <a:spAutoFit/>
          </a:bodyPr>
          <a:lstStyle/>
          <a:p>
            <a:r>
              <a:rPr lang="en-GB" sz="2200" b="1" dirty="0">
                <a:solidFill>
                  <a:srgbClr val="C00000"/>
                </a:solidFill>
              </a:rPr>
              <a:t>0</a:t>
            </a:r>
          </a:p>
        </p:txBody>
      </p:sp>
      <p:sp>
        <p:nvSpPr>
          <p:cNvPr id="46" name="TextBox 45"/>
          <p:cNvSpPr txBox="1"/>
          <p:nvPr/>
        </p:nvSpPr>
        <p:spPr>
          <a:xfrm>
            <a:off x="6786916" y="4716715"/>
            <a:ext cx="688622" cy="430887"/>
          </a:xfrm>
          <a:prstGeom prst="rect">
            <a:avLst/>
          </a:prstGeom>
          <a:noFill/>
        </p:spPr>
        <p:txBody>
          <a:bodyPr wrap="square" rtlCol="0">
            <a:spAutoFit/>
          </a:bodyPr>
          <a:lstStyle/>
          <a:p>
            <a:r>
              <a:rPr lang="en-GB" sz="2200" b="1" dirty="0">
                <a:solidFill>
                  <a:srgbClr val="C00000"/>
                </a:solidFill>
              </a:rPr>
              <a:t>4</a:t>
            </a:r>
          </a:p>
        </p:txBody>
      </p:sp>
      <p:sp>
        <p:nvSpPr>
          <p:cNvPr id="47" name="TextBox 46"/>
          <p:cNvSpPr txBox="1"/>
          <p:nvPr/>
        </p:nvSpPr>
        <p:spPr>
          <a:xfrm>
            <a:off x="6426916" y="3923862"/>
            <a:ext cx="688622" cy="430887"/>
          </a:xfrm>
          <a:prstGeom prst="rect">
            <a:avLst/>
          </a:prstGeom>
          <a:noFill/>
        </p:spPr>
        <p:txBody>
          <a:bodyPr wrap="square" rtlCol="0">
            <a:spAutoFit/>
          </a:bodyPr>
          <a:lstStyle/>
          <a:p>
            <a:r>
              <a:rPr lang="en-GB" sz="2200" b="1" dirty="0"/>
              <a:t>3</a:t>
            </a:r>
          </a:p>
        </p:txBody>
      </p:sp>
      <p:sp>
        <p:nvSpPr>
          <p:cNvPr id="48" name="TextBox 47"/>
          <p:cNvSpPr txBox="1"/>
          <p:nvPr/>
        </p:nvSpPr>
        <p:spPr>
          <a:xfrm>
            <a:off x="6606916" y="3923862"/>
            <a:ext cx="688622" cy="430887"/>
          </a:xfrm>
          <a:prstGeom prst="rect">
            <a:avLst/>
          </a:prstGeom>
          <a:noFill/>
        </p:spPr>
        <p:txBody>
          <a:bodyPr wrap="square" rtlCol="0">
            <a:spAutoFit/>
          </a:bodyPr>
          <a:lstStyle/>
          <a:p>
            <a:r>
              <a:rPr lang="en-GB" sz="2200" b="1" dirty="0"/>
              <a:t>6</a:t>
            </a:r>
          </a:p>
        </p:txBody>
      </p:sp>
      <p:sp>
        <p:nvSpPr>
          <p:cNvPr id="49" name="TextBox 48"/>
          <p:cNvSpPr txBox="1"/>
          <p:nvPr/>
        </p:nvSpPr>
        <p:spPr>
          <a:xfrm>
            <a:off x="6786916" y="3923862"/>
            <a:ext cx="688622" cy="430887"/>
          </a:xfrm>
          <a:prstGeom prst="rect">
            <a:avLst/>
          </a:prstGeom>
          <a:noFill/>
        </p:spPr>
        <p:txBody>
          <a:bodyPr wrap="square" rtlCol="0">
            <a:spAutoFit/>
          </a:bodyPr>
          <a:lstStyle/>
          <a:p>
            <a:r>
              <a:rPr lang="en-GB" sz="2200" b="1" dirty="0"/>
              <a:t>7</a:t>
            </a:r>
          </a:p>
        </p:txBody>
      </p:sp>
      <p:sp>
        <p:nvSpPr>
          <p:cNvPr id="50" name="TextBox 49"/>
          <p:cNvSpPr txBox="1"/>
          <p:nvPr/>
        </p:nvSpPr>
        <p:spPr>
          <a:xfrm>
            <a:off x="6426916" y="3529647"/>
            <a:ext cx="688622" cy="430887"/>
          </a:xfrm>
          <a:prstGeom prst="rect">
            <a:avLst/>
          </a:prstGeom>
          <a:noFill/>
        </p:spPr>
        <p:txBody>
          <a:bodyPr wrap="square" rtlCol="0">
            <a:spAutoFit/>
          </a:bodyPr>
          <a:lstStyle/>
          <a:p>
            <a:r>
              <a:rPr lang="en-GB" sz="2200" b="1" dirty="0"/>
              <a:t>8</a:t>
            </a:r>
          </a:p>
        </p:txBody>
      </p:sp>
      <p:sp>
        <p:nvSpPr>
          <p:cNvPr id="51" name="TextBox 50"/>
          <p:cNvSpPr txBox="1"/>
          <p:nvPr/>
        </p:nvSpPr>
        <p:spPr>
          <a:xfrm>
            <a:off x="6606916" y="3529647"/>
            <a:ext cx="688622" cy="430887"/>
          </a:xfrm>
          <a:prstGeom prst="rect">
            <a:avLst/>
          </a:prstGeom>
          <a:noFill/>
        </p:spPr>
        <p:txBody>
          <a:bodyPr wrap="square" rtlCol="0">
            <a:spAutoFit/>
          </a:bodyPr>
          <a:lstStyle/>
          <a:p>
            <a:r>
              <a:rPr lang="en-GB" sz="2200" b="1" dirty="0"/>
              <a:t>3</a:t>
            </a:r>
          </a:p>
        </p:txBody>
      </p:sp>
      <p:sp>
        <p:nvSpPr>
          <p:cNvPr id="52" name="TextBox 51"/>
          <p:cNvSpPr txBox="1"/>
          <p:nvPr/>
        </p:nvSpPr>
        <p:spPr>
          <a:xfrm>
            <a:off x="6786916" y="3529647"/>
            <a:ext cx="688622" cy="430887"/>
          </a:xfrm>
          <a:prstGeom prst="rect">
            <a:avLst/>
          </a:prstGeom>
          <a:noFill/>
        </p:spPr>
        <p:txBody>
          <a:bodyPr wrap="square" rtlCol="0">
            <a:spAutoFit/>
          </a:bodyPr>
          <a:lstStyle/>
          <a:p>
            <a:r>
              <a:rPr lang="en-GB" sz="2200" b="1" dirty="0"/>
              <a:t>7</a:t>
            </a:r>
          </a:p>
        </p:txBody>
      </p:sp>
      <p:sp>
        <p:nvSpPr>
          <p:cNvPr id="53" name="TextBox 52"/>
          <p:cNvSpPr txBox="1"/>
          <p:nvPr/>
        </p:nvSpPr>
        <p:spPr>
          <a:xfrm>
            <a:off x="6174916" y="3923862"/>
            <a:ext cx="344311" cy="430887"/>
          </a:xfrm>
          <a:prstGeom prst="rect">
            <a:avLst/>
          </a:prstGeom>
          <a:noFill/>
        </p:spPr>
        <p:txBody>
          <a:bodyPr wrap="square" rtlCol="0">
            <a:spAutoFit/>
          </a:bodyPr>
          <a:lstStyle/>
          <a:p>
            <a:r>
              <a:rPr lang="en-GB" sz="2200" b="1" dirty="0"/>
              <a:t>+</a:t>
            </a:r>
          </a:p>
        </p:txBody>
      </p:sp>
      <p:sp>
        <p:nvSpPr>
          <p:cNvPr id="54" name="TextBox 53"/>
          <p:cNvSpPr txBox="1"/>
          <p:nvPr/>
        </p:nvSpPr>
        <p:spPr>
          <a:xfrm>
            <a:off x="6426816" y="4286624"/>
            <a:ext cx="688622" cy="430887"/>
          </a:xfrm>
          <a:prstGeom prst="rect">
            <a:avLst/>
          </a:prstGeom>
          <a:noFill/>
        </p:spPr>
        <p:txBody>
          <a:bodyPr wrap="square" rtlCol="0">
            <a:spAutoFit/>
          </a:bodyPr>
          <a:lstStyle/>
          <a:p>
            <a:r>
              <a:rPr lang="en-GB" sz="2200" b="1" dirty="0"/>
              <a:t>1</a:t>
            </a:r>
          </a:p>
        </p:txBody>
      </p:sp>
      <p:sp>
        <p:nvSpPr>
          <p:cNvPr id="55" name="TextBox 54"/>
          <p:cNvSpPr txBox="1"/>
          <p:nvPr/>
        </p:nvSpPr>
        <p:spPr>
          <a:xfrm>
            <a:off x="6606816" y="4286624"/>
            <a:ext cx="688622" cy="430887"/>
          </a:xfrm>
          <a:prstGeom prst="rect">
            <a:avLst/>
          </a:prstGeom>
          <a:noFill/>
        </p:spPr>
        <p:txBody>
          <a:bodyPr wrap="square" rtlCol="0">
            <a:spAutoFit/>
          </a:bodyPr>
          <a:lstStyle/>
          <a:p>
            <a:r>
              <a:rPr lang="en-GB" sz="2200" b="1" dirty="0"/>
              <a:t>1</a:t>
            </a:r>
          </a:p>
        </p:txBody>
      </p:sp>
      <p:sp>
        <p:nvSpPr>
          <p:cNvPr id="56" name="TextBox 55"/>
          <p:cNvSpPr txBox="1"/>
          <p:nvPr/>
        </p:nvSpPr>
        <p:spPr>
          <a:xfrm>
            <a:off x="6247848" y="4719600"/>
            <a:ext cx="688622" cy="430887"/>
          </a:xfrm>
          <a:prstGeom prst="rect">
            <a:avLst/>
          </a:prstGeom>
          <a:noFill/>
        </p:spPr>
        <p:txBody>
          <a:bodyPr wrap="square" rtlCol="0">
            <a:spAutoFit/>
          </a:bodyPr>
          <a:lstStyle/>
          <a:p>
            <a:r>
              <a:rPr lang="en-GB" sz="2200" b="1" dirty="0">
                <a:solidFill>
                  <a:srgbClr val="C00000"/>
                </a:solidFill>
              </a:rPr>
              <a:t>1</a:t>
            </a:r>
          </a:p>
        </p:txBody>
      </p:sp>
      <p:pic>
        <p:nvPicPr>
          <p:cNvPr id="3" name="Online Media 2" descr="Recorded Sound">
            <a:hlinkClick r:id="" action="ppaction://media"/>
            <a:extLst>
              <a:ext uri="{FF2B5EF4-FFF2-40B4-BE49-F238E27FC236}">
                <a16:creationId xmlns:a16="http://schemas.microsoft.com/office/drawing/2014/main" id="{3F34C33C-C6A2-DB4F-9CC2-35FA9FFEBD6E}"/>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9314070" y="191257"/>
            <a:ext cx="812800" cy="812800"/>
          </a:xfrm>
          <a:prstGeom prst="rect">
            <a:avLst/>
          </a:prstGeom>
        </p:spPr>
      </p:pic>
      <p:pic>
        <p:nvPicPr>
          <p:cNvPr id="4" name="Online Media 3" descr="Recorded Sound">
            <a:hlinkClick r:id="" action="ppaction://media"/>
            <a:extLst>
              <a:ext uri="{FF2B5EF4-FFF2-40B4-BE49-F238E27FC236}">
                <a16:creationId xmlns:a16="http://schemas.microsoft.com/office/drawing/2014/main" id="{514CFF07-D749-4E45-90AF-81D71460506D}"/>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9350513" y="1094137"/>
            <a:ext cx="812800" cy="812800"/>
          </a:xfrm>
          <a:prstGeom prst="rect">
            <a:avLst/>
          </a:prstGeom>
        </p:spPr>
      </p:pic>
      <p:pic>
        <p:nvPicPr>
          <p:cNvPr id="8" name="Online Media 7" descr="Recorded Sound">
            <a:hlinkClick r:id="" action="ppaction://media"/>
            <a:extLst>
              <a:ext uri="{FF2B5EF4-FFF2-40B4-BE49-F238E27FC236}">
                <a16:creationId xmlns:a16="http://schemas.microsoft.com/office/drawing/2014/main" id="{2D1BC9D1-C4C3-FA40-A5E8-5982B25A8D0B}"/>
              </a:ext>
            </a:extLst>
          </p:cNvPr>
          <p:cNvPicPr>
            <a:picLocks noChangeAspect="1"/>
          </p:cNvPicPr>
          <p:nvPr>
            <a:audioFile r:link="rId6"/>
            <p:extLst>
              <p:ext uri="{DAA4B4D4-6D71-4841-9C94-3DE7FCFB9230}">
                <p14:media xmlns:p14="http://schemas.microsoft.com/office/powerpoint/2010/main" r:embed="rId5"/>
              </p:ext>
            </p:extLst>
          </p:nvPr>
        </p:nvPicPr>
        <p:blipFill>
          <a:blip r:embed="rId12"/>
          <a:stretch>
            <a:fillRect/>
          </a:stretch>
        </p:blipFill>
        <p:spPr>
          <a:xfrm>
            <a:off x="9314070" y="1997017"/>
            <a:ext cx="812800" cy="812800"/>
          </a:xfrm>
          <a:prstGeom prst="rect">
            <a:avLst/>
          </a:prstGeom>
        </p:spPr>
      </p:pic>
      <p:pic>
        <p:nvPicPr>
          <p:cNvPr id="9" name="Online Media 8" descr="Recorded Sound">
            <a:hlinkClick r:id="" action="ppaction://media"/>
            <a:extLst>
              <a:ext uri="{FF2B5EF4-FFF2-40B4-BE49-F238E27FC236}">
                <a16:creationId xmlns:a16="http://schemas.microsoft.com/office/drawing/2014/main" id="{3468D3E9-AE44-EF48-8D67-CF0086A1025C}"/>
              </a:ext>
            </a:extLst>
          </p:cNvPr>
          <p:cNvPicPr>
            <a:picLocks noChangeAspect="1"/>
          </p:cNvPicPr>
          <p:nvPr>
            <a:audioFile r:link="rId8"/>
            <p:extLst>
              <p:ext uri="{DAA4B4D4-6D71-4841-9C94-3DE7FCFB9230}">
                <p14:media xmlns:p14="http://schemas.microsoft.com/office/powerpoint/2010/main" r:embed="rId7"/>
              </p:ext>
            </p:extLst>
          </p:nvPr>
        </p:nvPicPr>
        <p:blipFill>
          <a:blip r:embed="rId12"/>
          <a:stretch>
            <a:fillRect/>
          </a:stretch>
        </p:blipFill>
        <p:spPr>
          <a:xfrm>
            <a:off x="9260514" y="3235384"/>
            <a:ext cx="812800" cy="812800"/>
          </a:xfrm>
          <a:prstGeom prst="rect">
            <a:avLst/>
          </a:prstGeom>
        </p:spPr>
      </p:pic>
    </p:spTree>
    <p:extLst>
      <p:ext uri="{BB962C8B-B14F-4D97-AF65-F5344CB8AC3E}">
        <p14:creationId xmlns:p14="http://schemas.microsoft.com/office/powerpoint/2010/main" val="393197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81" fill="hold"/>
                                        <p:tgtEl>
                                          <p:spTgt spid="3"/>
                                        </p:tgtEl>
                                      </p:cBhvr>
                                    </p:cmd>
                                  </p:childTnLst>
                                </p:cTn>
                              </p:par>
                              <p:par>
                                <p:cTn id="7" presetID="10"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mediacall" presetSubtype="0" fill="hold" nodeType="clickEffect">
                                  <p:stCondLst>
                                    <p:cond delay="0"/>
                                  </p:stCondLst>
                                  <p:childTnLst>
                                    <p:cmd type="call" cmd="playFrom(0.0)">
                                      <p:cBhvr>
                                        <p:cTn id="13" dur="3157" fill="hold"/>
                                        <p:tgtEl>
                                          <p:spTgt spid="4"/>
                                        </p:tgtEl>
                                      </p:cBhvr>
                                    </p:cmd>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par>
                          <p:cTn id="34" fill="hold">
                            <p:stCondLst>
                              <p:cond delay="1000"/>
                            </p:stCondLst>
                            <p:childTnLst>
                              <p:par>
                                <p:cTn id="35" presetID="10" presetClass="entr" presetSubtype="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par>
                          <p:cTn id="47" fill="hold">
                            <p:stCondLst>
                              <p:cond delay="1500"/>
                            </p:stCondLst>
                            <p:childTnLst>
                              <p:par>
                                <p:cTn id="48" presetID="10" presetClass="entr" presetSubtype="0" fill="hold"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500"/>
                                        <p:tgtEl>
                                          <p:spTgt spid="3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0"/>
                                        </p:tgtEl>
                                        <p:attrNameLst>
                                          <p:attrName>style.visibility</p:attrName>
                                        </p:attrNameLst>
                                      </p:cBhvr>
                                      <p:to>
                                        <p:strVal val="visible"/>
                                      </p:to>
                                    </p:set>
                                    <p:animEffect transition="in" filter="fade">
                                      <p:cBhvr>
                                        <p:cTn id="58" dur="600"/>
                                        <p:tgtEl>
                                          <p:spTgt spid="4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8"/>
                                        </p:tgtEl>
                                        <p:attrNameLst>
                                          <p:attrName>style.visibility</p:attrName>
                                        </p:attrNameLst>
                                      </p:cBhvr>
                                      <p:to>
                                        <p:strVal val="visible"/>
                                      </p:to>
                                    </p:set>
                                    <p:animEffect transition="in" filter="fade">
                                      <p:cBhvr>
                                        <p:cTn id="66" dur="600"/>
                                        <p:tgtEl>
                                          <p:spTgt spid="38"/>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39"/>
                                        </p:tgtEl>
                                        <p:attrNameLst>
                                          <p:attrName>style.visibility</p:attrName>
                                        </p:attrNameLst>
                                      </p:cBhvr>
                                      <p:to>
                                        <p:strVal val="visible"/>
                                      </p:to>
                                    </p:set>
                                    <p:animEffect transition="in" filter="fade">
                                      <p:cBhvr>
                                        <p:cTn id="76" dur="500"/>
                                        <p:tgtEl>
                                          <p:spTgt spid="39"/>
                                        </p:tgtEl>
                                      </p:cBhvr>
                                    </p:animEffect>
                                  </p:childTnLst>
                                </p:cTn>
                              </p:par>
                            </p:childTnLst>
                          </p:cTn>
                        </p:par>
                      </p:childTnLst>
                    </p:cTn>
                  </p:par>
                  <p:par>
                    <p:cTn id="77" fill="hold">
                      <p:stCondLst>
                        <p:cond delay="indefinite"/>
                      </p:stCondLst>
                      <p:childTnLst>
                        <p:par>
                          <p:cTn id="78" fill="hold">
                            <p:stCondLst>
                              <p:cond delay="0"/>
                            </p:stCondLst>
                            <p:childTnLst>
                              <p:par>
                                <p:cTn id="79" presetID="1" presetClass="mediacall" presetSubtype="0" fill="hold" nodeType="clickEffect">
                                  <p:stCondLst>
                                    <p:cond delay="0"/>
                                  </p:stCondLst>
                                  <p:childTnLst>
                                    <p:cmd type="call" cmd="playFrom(0.0)">
                                      <p:cBhvr>
                                        <p:cTn id="80" dur="3562" fill="hold"/>
                                        <p:tgtEl>
                                          <p:spTgt spid="8"/>
                                        </p:tgtEl>
                                      </p:cBhvr>
                                    </p:cmd>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fade">
                                      <p:cBhvr>
                                        <p:cTn id="85" dur="500"/>
                                        <p:tgtEl>
                                          <p:spTgt spid="41"/>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42"/>
                                        </p:tgtEl>
                                        <p:attrNameLst>
                                          <p:attrName>style.visibility</p:attrName>
                                        </p:attrNameLst>
                                      </p:cBhvr>
                                      <p:to>
                                        <p:strVal val="visible"/>
                                      </p:to>
                                    </p:set>
                                    <p:animEffect transition="in" filter="fade">
                                      <p:cBhvr>
                                        <p:cTn id="90" dur="500"/>
                                        <p:tgtEl>
                                          <p:spTgt spid="42"/>
                                        </p:tgtEl>
                                      </p:cBhvr>
                                    </p:animEffect>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fade">
                                      <p:cBhvr>
                                        <p:cTn id="94" dur="500"/>
                                        <p:tgtEl>
                                          <p:spTgt spid="50"/>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Effect transition="in" filter="fade">
                                      <p:cBhvr>
                                        <p:cTn id="97" dur="500"/>
                                        <p:tgtEl>
                                          <p:spTgt spid="51"/>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fade">
                                      <p:cBhvr>
                                        <p:cTn id="100" dur="500"/>
                                        <p:tgtEl>
                                          <p:spTgt spid="52"/>
                                        </p:tgtEl>
                                      </p:cBhvr>
                                    </p:animEffect>
                                  </p:childTnLst>
                                </p:cTn>
                              </p:par>
                            </p:childTnLst>
                          </p:cTn>
                        </p:par>
                        <p:par>
                          <p:cTn id="101" fill="hold">
                            <p:stCondLst>
                              <p:cond delay="1000"/>
                            </p:stCondLst>
                            <p:childTnLst>
                              <p:par>
                                <p:cTn id="102" presetID="10" presetClass="entr" presetSubtype="0" fill="hold" grpId="0" nodeType="afterEffect">
                                  <p:stCondLst>
                                    <p:cond delay="0"/>
                                  </p:stCondLst>
                                  <p:childTnLst>
                                    <p:set>
                                      <p:cBhvr>
                                        <p:cTn id="103" dur="1" fill="hold">
                                          <p:stCondLst>
                                            <p:cond delay="0"/>
                                          </p:stCondLst>
                                        </p:cTn>
                                        <p:tgtEl>
                                          <p:spTgt spid="53"/>
                                        </p:tgtEl>
                                        <p:attrNameLst>
                                          <p:attrName>style.visibility</p:attrName>
                                        </p:attrNameLst>
                                      </p:cBhvr>
                                      <p:to>
                                        <p:strVal val="visible"/>
                                      </p:to>
                                    </p:set>
                                    <p:animEffect transition="in" filter="fade">
                                      <p:cBhvr>
                                        <p:cTn id="104" dur="500"/>
                                        <p:tgtEl>
                                          <p:spTgt spid="53"/>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fade">
                                      <p:cBhvr>
                                        <p:cTn id="107" dur="500"/>
                                        <p:tgtEl>
                                          <p:spTgt spid="47"/>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48"/>
                                        </p:tgtEl>
                                        <p:attrNameLst>
                                          <p:attrName>style.visibility</p:attrName>
                                        </p:attrNameLst>
                                      </p:cBhvr>
                                      <p:to>
                                        <p:strVal val="visible"/>
                                      </p:to>
                                    </p:set>
                                    <p:animEffect transition="in" filter="fade">
                                      <p:cBhvr>
                                        <p:cTn id="110" dur="500"/>
                                        <p:tgtEl>
                                          <p:spTgt spid="48"/>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49"/>
                                        </p:tgtEl>
                                        <p:attrNameLst>
                                          <p:attrName>style.visibility</p:attrName>
                                        </p:attrNameLst>
                                      </p:cBhvr>
                                      <p:to>
                                        <p:strVal val="visible"/>
                                      </p:to>
                                    </p:set>
                                    <p:animEffect transition="in" filter="fade">
                                      <p:cBhvr>
                                        <p:cTn id="113" dur="500"/>
                                        <p:tgtEl>
                                          <p:spTgt spid="49"/>
                                        </p:tgtEl>
                                      </p:cBhvr>
                                    </p:animEffect>
                                  </p:childTnLst>
                                </p:cTn>
                              </p:par>
                            </p:childTnLst>
                          </p:cTn>
                        </p:par>
                        <p:par>
                          <p:cTn id="114" fill="hold">
                            <p:stCondLst>
                              <p:cond delay="1500"/>
                            </p:stCondLst>
                            <p:childTnLst>
                              <p:par>
                                <p:cTn id="115" presetID="10" presetClass="entr" presetSubtype="0" fill="hold" nodeType="afterEffect">
                                  <p:stCondLst>
                                    <p:cond delay="0"/>
                                  </p:stCondLst>
                                  <p:childTnLst>
                                    <p:set>
                                      <p:cBhvr>
                                        <p:cTn id="116" dur="1" fill="hold">
                                          <p:stCondLst>
                                            <p:cond delay="0"/>
                                          </p:stCondLst>
                                        </p:cTn>
                                        <p:tgtEl>
                                          <p:spTgt spid="43"/>
                                        </p:tgtEl>
                                        <p:attrNameLst>
                                          <p:attrName>style.visibility</p:attrName>
                                        </p:attrNameLst>
                                      </p:cBhvr>
                                      <p:to>
                                        <p:strVal val="visible"/>
                                      </p:to>
                                    </p:set>
                                    <p:animEffect transition="in" filter="fade">
                                      <p:cBhvr>
                                        <p:cTn id="117" dur="500"/>
                                        <p:tgtEl>
                                          <p:spTgt spid="43"/>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46"/>
                                        </p:tgtEl>
                                        <p:attrNameLst>
                                          <p:attrName>style.visibility</p:attrName>
                                        </p:attrNameLst>
                                      </p:cBhvr>
                                      <p:to>
                                        <p:strVal val="visible"/>
                                      </p:to>
                                    </p:set>
                                    <p:animEffect transition="in" filter="fade">
                                      <p:cBhvr>
                                        <p:cTn id="122" dur="500"/>
                                        <p:tgtEl>
                                          <p:spTgt spid="46"/>
                                        </p:tgtEl>
                                      </p:cBhvr>
                                    </p:animEffect>
                                  </p:childTnLst>
                                </p:cTn>
                              </p:par>
                            </p:childTnLst>
                          </p:cTn>
                        </p:par>
                        <p:par>
                          <p:cTn id="123" fill="hold">
                            <p:stCondLst>
                              <p:cond delay="500"/>
                            </p:stCondLst>
                            <p:childTnLst>
                              <p:par>
                                <p:cTn id="124" presetID="10" presetClass="entr" presetSubtype="0" fill="hold" grpId="0" nodeType="after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childTnLst>
                                </p:cTn>
                              </p:par>
                            </p:childTnLst>
                          </p:cTn>
                        </p:par>
                      </p:childTnLst>
                    </p:cTn>
                  </p:par>
                  <p:par>
                    <p:cTn id="127" fill="hold">
                      <p:stCondLst>
                        <p:cond delay="indefinite"/>
                      </p:stCondLst>
                      <p:childTnLst>
                        <p:par>
                          <p:cTn id="128" fill="hold">
                            <p:stCondLst>
                              <p:cond delay="0"/>
                            </p:stCondLst>
                            <p:childTnLst>
                              <p:par>
                                <p:cTn id="129" presetID="10" presetClass="entr" presetSubtype="0" fill="hold" grpId="0" nodeType="clickEffect">
                                  <p:stCondLst>
                                    <p:cond delay="0"/>
                                  </p:stCondLst>
                                  <p:childTnLst>
                                    <p:set>
                                      <p:cBhvr>
                                        <p:cTn id="130" dur="1" fill="hold">
                                          <p:stCondLst>
                                            <p:cond delay="0"/>
                                          </p:stCondLst>
                                        </p:cTn>
                                        <p:tgtEl>
                                          <p:spTgt spid="45"/>
                                        </p:tgtEl>
                                        <p:attrNameLst>
                                          <p:attrName>style.visibility</p:attrName>
                                        </p:attrNameLst>
                                      </p:cBhvr>
                                      <p:to>
                                        <p:strVal val="visible"/>
                                      </p:to>
                                    </p:set>
                                    <p:animEffect transition="in" filter="fade">
                                      <p:cBhvr>
                                        <p:cTn id="131" dur="500"/>
                                        <p:tgtEl>
                                          <p:spTgt spid="45"/>
                                        </p:tgtEl>
                                      </p:cBhvr>
                                    </p:animEffect>
                                  </p:childTnLst>
                                </p:cTn>
                              </p:par>
                            </p:childTnLst>
                          </p:cTn>
                        </p:par>
                        <p:par>
                          <p:cTn id="132" fill="hold">
                            <p:stCondLst>
                              <p:cond delay="500"/>
                            </p:stCondLst>
                            <p:childTnLst>
                              <p:par>
                                <p:cTn id="133" presetID="10" presetClass="entr" presetSubtype="0" fill="hold" grpId="0" nodeType="afterEffect">
                                  <p:stCondLst>
                                    <p:cond delay="0"/>
                                  </p:stCondLst>
                                  <p:childTnLst>
                                    <p:set>
                                      <p:cBhvr>
                                        <p:cTn id="134" dur="1" fill="hold">
                                          <p:stCondLst>
                                            <p:cond delay="0"/>
                                          </p:stCondLst>
                                        </p:cTn>
                                        <p:tgtEl>
                                          <p:spTgt spid="54"/>
                                        </p:tgtEl>
                                        <p:attrNameLst>
                                          <p:attrName>style.visibility</p:attrName>
                                        </p:attrNameLst>
                                      </p:cBhvr>
                                      <p:to>
                                        <p:strVal val="visible"/>
                                      </p:to>
                                    </p:set>
                                    <p:animEffect transition="in" filter="fade">
                                      <p:cBhvr>
                                        <p:cTn id="135" dur="500"/>
                                        <p:tgtEl>
                                          <p:spTgt spid="54"/>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grpId="0" nodeType="clickEffect">
                                  <p:stCondLst>
                                    <p:cond delay="0"/>
                                  </p:stCondLst>
                                  <p:childTnLst>
                                    <p:set>
                                      <p:cBhvr>
                                        <p:cTn id="139" dur="1" fill="hold">
                                          <p:stCondLst>
                                            <p:cond delay="0"/>
                                          </p:stCondLst>
                                        </p:cTn>
                                        <p:tgtEl>
                                          <p:spTgt spid="56"/>
                                        </p:tgtEl>
                                        <p:attrNameLst>
                                          <p:attrName>style.visibility</p:attrName>
                                        </p:attrNameLst>
                                      </p:cBhvr>
                                      <p:to>
                                        <p:strVal val="visible"/>
                                      </p:to>
                                    </p:set>
                                    <p:animEffect transition="in" filter="fade">
                                      <p:cBhvr>
                                        <p:cTn id="140" dur="500"/>
                                        <p:tgtEl>
                                          <p:spTgt spid="56"/>
                                        </p:tgtEl>
                                      </p:cBhvr>
                                    </p:animEffect>
                                  </p:childTnLst>
                                </p:cTn>
                              </p:par>
                            </p:childTnLst>
                          </p:cTn>
                        </p:par>
                        <p:par>
                          <p:cTn id="141" fill="hold">
                            <p:stCondLst>
                              <p:cond delay="500"/>
                            </p:stCondLst>
                            <p:childTnLst>
                              <p:par>
                                <p:cTn id="142" presetID="10" presetClass="entr" presetSubtype="0" fill="hold" grpId="0" nodeType="afterEffect">
                                  <p:stCondLst>
                                    <p:cond delay="0"/>
                                  </p:stCondLst>
                                  <p:childTnLst>
                                    <p:set>
                                      <p:cBhvr>
                                        <p:cTn id="143" dur="1" fill="hold">
                                          <p:stCondLst>
                                            <p:cond delay="0"/>
                                          </p:stCondLst>
                                        </p:cTn>
                                        <p:tgtEl>
                                          <p:spTgt spid="44"/>
                                        </p:tgtEl>
                                        <p:attrNameLst>
                                          <p:attrName>style.visibility</p:attrName>
                                        </p:attrNameLst>
                                      </p:cBhvr>
                                      <p:to>
                                        <p:strVal val="visible"/>
                                      </p:to>
                                    </p:set>
                                    <p:animEffect transition="in" filter="fade">
                                      <p:cBhvr>
                                        <p:cTn id="144" dur="500"/>
                                        <p:tgtEl>
                                          <p:spTgt spid="44"/>
                                        </p:tgtEl>
                                      </p:cBhvr>
                                    </p:animEffect>
                                  </p:childTnLst>
                                </p:cTn>
                              </p:par>
                            </p:childTnLst>
                          </p:cTn>
                        </p:par>
                      </p:childTnLst>
                    </p:cTn>
                  </p:par>
                  <p:par>
                    <p:cTn id="145" fill="hold">
                      <p:stCondLst>
                        <p:cond delay="indefinite"/>
                      </p:stCondLst>
                      <p:childTnLst>
                        <p:par>
                          <p:cTn id="146" fill="hold">
                            <p:stCondLst>
                              <p:cond delay="0"/>
                            </p:stCondLst>
                            <p:childTnLst>
                              <p:par>
                                <p:cTn id="147" presetID="1" presetClass="mediacall" presetSubtype="0" fill="hold" nodeType="clickEffect">
                                  <p:stCondLst>
                                    <p:cond delay="0"/>
                                  </p:stCondLst>
                                  <p:childTnLst>
                                    <p:cmd type="call" cmd="playFrom(0.0)">
                                      <p:cBhvr>
                                        <p:cTn id="148" dur="320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9" fill="hold" display="0">
                  <p:stCondLst>
                    <p:cond delay="indefinite"/>
                  </p:stCondLst>
                  <p:endCondLst>
                    <p:cond evt="onStopAudio" delay="0">
                      <p:tgtEl>
                        <p:sldTgt/>
                      </p:tgtEl>
                    </p:cond>
                  </p:endCondLst>
                </p:cTn>
                <p:tgtEl>
                  <p:spTgt spid="3"/>
                </p:tgtEl>
              </p:cMediaNode>
            </p:audio>
            <p:audio>
              <p:cMediaNode vol="80000">
                <p:cTn id="150" fill="hold" display="0">
                  <p:stCondLst>
                    <p:cond delay="indefinite"/>
                  </p:stCondLst>
                  <p:endCondLst>
                    <p:cond evt="onStopAudio" delay="0">
                      <p:tgtEl>
                        <p:sldTgt/>
                      </p:tgtEl>
                    </p:cond>
                  </p:endCondLst>
                </p:cTn>
                <p:tgtEl>
                  <p:spTgt spid="4"/>
                </p:tgtEl>
              </p:cMediaNode>
            </p:audio>
            <p:audio>
              <p:cMediaNode vol="80000">
                <p:cTn id="151" fill="hold" display="0">
                  <p:stCondLst>
                    <p:cond delay="indefinite"/>
                  </p:stCondLst>
                  <p:endCondLst>
                    <p:cond evt="onStopAudio" delay="0">
                      <p:tgtEl>
                        <p:sldTgt/>
                      </p:tgtEl>
                    </p:cond>
                  </p:endCondLst>
                </p:cTn>
                <p:tgtEl>
                  <p:spTgt spid="8"/>
                </p:tgtEl>
              </p:cMediaNode>
            </p:audio>
            <p:audio>
              <p:cMediaNode vol="80000">
                <p:cTn id="152" fill="hold" display="0">
                  <p:stCondLst>
                    <p:cond delay="indefinite"/>
                  </p:stCondLst>
                  <p:endCondLst>
                    <p:cond evt="onStopAudio" delay="0">
                      <p:tgtEl>
                        <p:sldTgt/>
                      </p:tgtEl>
                    </p:cond>
                  </p:endCondLst>
                </p:cTn>
                <p:tgtEl>
                  <p:spTgt spid="9"/>
                </p:tgtEl>
              </p:cMediaNode>
            </p:audio>
          </p:childTnLst>
        </p:cTn>
      </p:par>
    </p:tnLst>
    <p:bldLst>
      <p:bldP spid="24" grpId="0" animBg="1"/>
      <p:bldP spid="26" grpId="0" animBg="1"/>
      <p:bldP spid="28" grpId="0"/>
      <p:bldP spid="29" grpId="0"/>
      <p:bldP spid="30" grpId="0"/>
      <p:bldP spid="31" grpId="0"/>
      <p:bldP spid="32" grpId="0"/>
      <p:bldP spid="33" grpId="0"/>
      <p:bldP spid="34" grpId="0"/>
      <p:bldP spid="35" grpId="0"/>
      <p:bldP spid="36" grpId="0"/>
      <p:bldP spid="37" grpId="0"/>
      <p:bldP spid="38" grpId="0"/>
      <p:bldP spid="39" grpId="0" animBg="1"/>
      <p:bldP spid="40" grpId="0"/>
      <p:bldP spid="41" grpId="0" animBg="1"/>
      <p:bldP spid="42"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Lst>
  </p:timing>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EA7600"/>
      </a:hlink>
      <a:folHlink>
        <a:srgbClr val="EA7600"/>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3564</TotalTime>
  <Words>498</Words>
  <Application>Microsoft Office PowerPoint</Application>
  <PresentationFormat>On-screen Show (4:3)</PresentationFormat>
  <Paragraphs>139</Paragraphs>
  <Slides>4</Slides>
  <Notes>4</Notes>
  <HiddenSlides>0</HiddenSlides>
  <MMClips>17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PC</dc:creator>
  <cp:lastModifiedBy>Nick Barwick</cp:lastModifiedBy>
  <cp:revision>249</cp:revision>
  <dcterms:created xsi:type="dcterms:W3CDTF">2018-09-13T11:08:58Z</dcterms:created>
  <dcterms:modified xsi:type="dcterms:W3CDTF">2020-06-08T14:00:32Z</dcterms:modified>
</cp:coreProperties>
</file>