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305" r:id="rId2"/>
    <p:sldId id="258" r:id="rId3"/>
    <p:sldId id="263" r:id="rId4"/>
    <p:sldId id="264" r:id="rId5"/>
    <p:sldId id="294" r:id="rId6"/>
    <p:sldId id="289" r:id="rId7"/>
    <p:sldId id="295" r:id="rId8"/>
    <p:sldId id="307" r:id="rId9"/>
    <p:sldId id="290" r:id="rId10"/>
    <p:sldId id="296" r:id="rId11"/>
    <p:sldId id="314" r:id="rId12"/>
    <p:sldId id="315" r:id="rId13"/>
    <p:sldId id="313" r:id="rId14"/>
    <p:sldId id="308" r:id="rId15"/>
    <p:sldId id="309" r:id="rId16"/>
    <p:sldId id="310" r:id="rId17"/>
    <p:sldId id="311" r:id="rId18"/>
    <p:sldId id="306" r:id="rId19"/>
    <p:sldId id="291" r:id="rId20"/>
    <p:sldId id="297" r:id="rId21"/>
    <p:sldId id="292" r:id="rId22"/>
    <p:sldId id="298" r:id="rId23"/>
    <p:sldId id="312" r:id="rId24"/>
    <p:sldId id="293" r:id="rId25"/>
    <p:sldId id="299" r:id="rId26"/>
    <p:sldId id="288" r:id="rId27"/>
    <p:sldId id="267" r:id="rId28"/>
  </p:sldIdLst>
  <p:sldSz cx="9144000" cy="6858000" type="screen4x3"/>
  <p:notesSz cx="6858000" cy="9144000"/>
  <p:embeddedFontLst>
    <p:embeddedFont>
      <p:font typeface="Twinkl" panose="020B0604020202020204" charset="0"/>
      <p:regular r:id="rId31"/>
      <p:bold r:id="rId32"/>
    </p:embeddedFont>
    <p:embeddedFont>
      <p:font typeface="Sassoon Infant Rg" panose="02000503030000020003" charset="0"/>
      <p:regular r:id="rId33"/>
      <p:bold r:id="rId34"/>
    </p:embeddedFont>
    <p:embeddedFont>
      <p:font typeface="Tuffy-TTF" panose="020B0603060100000000" charset="0"/>
      <p:regular r:id="rId35"/>
      <p:bold r:id="rId36"/>
      <p:italic r:id="rId37"/>
      <p:boldItalic r:id="rId38"/>
    </p:embeddedFont>
    <p:embeddedFont>
      <p:font typeface="Tuffy" panose="020B0603060100000000" charset="0"/>
      <p:regular r:id="rId39"/>
      <p:bold r:id="rId40"/>
      <p:italic r:id="rId41"/>
      <p:boldItalic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358B"/>
    <a:srgbClr val="FAB001"/>
    <a:srgbClr val="2DB6BC"/>
    <a:srgbClr val="B8B1D3"/>
    <a:srgbClr val="F08115"/>
    <a:srgbClr val="7768AB"/>
    <a:srgbClr val="019542"/>
    <a:srgbClr val="FEF3E9"/>
    <a:srgbClr val="FFFBFA"/>
    <a:srgbClr val="00A8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howGuides="1">
      <p:cViewPr varScale="1">
        <p:scale>
          <a:sx n="73" d="100"/>
          <a:sy n="73" d="100"/>
        </p:scale>
        <p:origin x="294"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29/06/2020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29/06/2020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png"/><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19.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443218" y="6453549"/>
            <a:ext cx="4374793"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 panose="020B0603060100000000" pitchFamily="34" charset="0"/>
                <a:ea typeface="Tuffy" panose="020B0603060100000000" pitchFamily="34" charset="0"/>
                <a:cs typeface="Times New Roman" panose="02020603050405020304" pitchFamily="18" charset="0"/>
              </a:rPr>
              <a:t>PSHE and Citizenship </a:t>
            </a:r>
            <a:r>
              <a:rPr lang="en-GB" sz="800" dirty="0">
                <a:solidFill>
                  <a:srgbClr val="FFFFFF"/>
                </a:solidFill>
                <a:latin typeface="Tuffy" panose="020B0603060100000000" pitchFamily="34" charset="0"/>
                <a:ea typeface="Tuffy" panose="020B0603060100000000" pitchFamily="34" charset="0"/>
                <a:cs typeface="Times New Roman" panose="02020603050405020304" pitchFamily="18" charset="0"/>
              </a:rPr>
              <a:t>| Year 6 | Health &amp; Wellbeing | Think Positive | Face Your Feelings | Lesson 3</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Health and Wellbeing | Think Positive</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sz="1600" dirty="0"/>
              <a:t>I can recognise and manage uncomfortable feelings.</a:t>
            </a:r>
          </a:p>
        </p:txBody>
      </p:sp>
      <p:sp>
        <p:nvSpPr>
          <p:cNvPr id="20" name="Content Placeholder 15"/>
          <p:cNvSpPr txBox="1">
            <a:spLocks/>
          </p:cNvSpPr>
          <p:nvPr/>
        </p:nvSpPr>
        <p:spPr>
          <a:xfrm>
            <a:off x="628650" y="3466802"/>
            <a:ext cx="7886700" cy="277648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600" dirty="0">
                <a:latin typeface="+mn-lt"/>
              </a:rPr>
              <a:t>I am able to describe and discuss a range of emotions.</a:t>
            </a:r>
          </a:p>
          <a:p>
            <a:pPr>
              <a:lnSpc>
                <a:spcPct val="150000"/>
              </a:lnSpc>
            </a:pPr>
            <a:r>
              <a:rPr lang="en-GB" sz="1600" dirty="0">
                <a:latin typeface="+mn-lt"/>
              </a:rPr>
              <a:t>I understand how our feelings can impact on our thoughts and actions.</a:t>
            </a:r>
          </a:p>
          <a:p>
            <a:pPr>
              <a:lnSpc>
                <a:spcPct val="150000"/>
              </a:lnSpc>
            </a:pPr>
            <a:r>
              <a:rPr lang="en-GB" sz="1600" dirty="0">
                <a:latin typeface="+mn-lt"/>
              </a:rPr>
              <a:t>I can suggest strategies to cope with uncomfortable or unpleasant emotions.</a:t>
            </a:r>
          </a:p>
        </p:txBody>
      </p:sp>
      <p:sp>
        <p:nvSpPr>
          <p:cNvPr id="8"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a:t>
            </a:r>
            <a:r>
              <a:rPr lang="en-GB" sz="800" b="1" u="sng" baseline="30000" dirty="0">
                <a:latin typeface="Tuffy-TTF" panose="020B0603060100000000" pitchFamily="34" charset="0"/>
                <a:cs typeface="Arial" panose="020B0604020202020204" pitchFamily="34" charset="0"/>
                <a:hlinkClick r:id="rId2"/>
              </a:rPr>
              <a:t>PSHE Association</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peech Bubble: Rectangle 8">
            <a:extLst>
              <a:ext uri="{FF2B5EF4-FFF2-40B4-BE49-F238E27FC236}">
                <a16:creationId xmlns:a16="http://schemas.microsoft.com/office/drawing/2014/main" id="{4049059F-0F03-4889-9883-7C6C5EE22AFC}"/>
              </a:ext>
            </a:extLst>
          </p:cNvPr>
          <p:cNvSpPr/>
          <p:nvPr/>
        </p:nvSpPr>
        <p:spPr>
          <a:xfrm>
            <a:off x="2987824" y="1994563"/>
            <a:ext cx="3086071" cy="754247"/>
          </a:xfrm>
          <a:prstGeom prst="wedgeRectCallout">
            <a:avLst>
              <a:gd name="adj1" fmla="val -54166"/>
              <a:gd name="adj2" fmla="val 44704"/>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peech Bubble: Rectangle 7">
            <a:extLst>
              <a:ext uri="{FF2B5EF4-FFF2-40B4-BE49-F238E27FC236}">
                <a16:creationId xmlns:a16="http://schemas.microsoft.com/office/drawing/2014/main" id="{F91EE733-D5D6-4F62-9474-E8CF6164FDF7}"/>
              </a:ext>
            </a:extLst>
          </p:cNvPr>
          <p:cNvSpPr/>
          <p:nvPr/>
        </p:nvSpPr>
        <p:spPr>
          <a:xfrm>
            <a:off x="2987824" y="2818769"/>
            <a:ext cx="3086072" cy="1042279"/>
          </a:xfrm>
          <a:prstGeom prst="wedgeRectCallout">
            <a:avLst>
              <a:gd name="adj1" fmla="val 57436"/>
              <a:gd name="adj2" fmla="val 29133"/>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4">
            <a:extLst>
              <a:ext uri="{FF2B5EF4-FFF2-40B4-BE49-F238E27FC236}">
                <a16:creationId xmlns:a16="http://schemas.microsoft.com/office/drawing/2014/main" id="{94214D3B-873B-4AA5-A411-41403836AF21}"/>
              </a:ext>
            </a:extLst>
          </p:cNvPr>
          <p:cNvSpPr/>
          <p:nvPr/>
        </p:nvSpPr>
        <p:spPr>
          <a:xfrm>
            <a:off x="2987824" y="2878243"/>
            <a:ext cx="3086072" cy="923330"/>
          </a:xfrm>
          <a:prstGeom prst="rect">
            <a:avLst/>
          </a:prstGeom>
        </p:spPr>
        <p:txBody>
          <a:bodyPr wrap="square">
            <a:spAutoFit/>
          </a:bodyPr>
          <a:lstStyle/>
          <a:p>
            <a:pPr algn="ctr"/>
            <a:r>
              <a:rPr lang="en-GB" dirty="0">
                <a:solidFill>
                  <a:schemeClr val="bg1"/>
                </a:solidFill>
              </a:rPr>
              <a:t>How do uncomfortable feelings affect our thoughts and actions?</a:t>
            </a:r>
          </a:p>
        </p:txBody>
      </p:sp>
      <p:sp>
        <p:nvSpPr>
          <p:cNvPr id="6" name="Rectangle 5">
            <a:extLst>
              <a:ext uri="{FF2B5EF4-FFF2-40B4-BE49-F238E27FC236}">
                <a16:creationId xmlns:a16="http://schemas.microsoft.com/office/drawing/2014/main" id="{834CB19F-2521-40C8-8A77-9216D486FCFC}"/>
              </a:ext>
            </a:extLst>
          </p:cNvPr>
          <p:cNvSpPr/>
          <p:nvPr/>
        </p:nvSpPr>
        <p:spPr>
          <a:xfrm>
            <a:off x="3013556" y="2048520"/>
            <a:ext cx="3060339" cy="646331"/>
          </a:xfrm>
          <a:prstGeom prst="rect">
            <a:avLst/>
          </a:prstGeom>
        </p:spPr>
        <p:txBody>
          <a:bodyPr wrap="square">
            <a:spAutoFit/>
          </a:bodyPr>
          <a:lstStyle/>
          <a:p>
            <a:pPr algn="ctr"/>
            <a:r>
              <a:rPr lang="en-GB" dirty="0">
                <a:solidFill>
                  <a:schemeClr val="bg1"/>
                </a:solidFill>
              </a:rPr>
              <a:t>What can we do to manage uncomfortable feelings?</a:t>
            </a:r>
          </a:p>
        </p:txBody>
      </p:sp>
      <p:pic>
        <p:nvPicPr>
          <p:cNvPr id="15" name="Picture 14">
            <a:extLst>
              <a:ext uri="{FF2B5EF4-FFF2-40B4-BE49-F238E27FC236}">
                <a16:creationId xmlns:a16="http://schemas.microsoft.com/office/drawing/2014/main" id="{9E0D8D85-D8D6-412B-AEEE-EF7256AF08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80112" y="2420714"/>
            <a:ext cx="2880320" cy="3960614"/>
          </a:xfrm>
          <a:prstGeom prst="rect">
            <a:avLst/>
          </a:prstGeom>
        </p:spPr>
      </p:pic>
      <p:pic>
        <p:nvPicPr>
          <p:cNvPr id="17" name="Picture 16">
            <a:extLst>
              <a:ext uri="{FF2B5EF4-FFF2-40B4-BE49-F238E27FC236}">
                <a16:creationId xmlns:a16="http://schemas.microsoft.com/office/drawing/2014/main" id="{4E1AAF62-FBF3-4772-808E-A36CAB8820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1560" y="2317206"/>
            <a:ext cx="3060339" cy="4066264"/>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right)">
                                      <p:cBhvr>
                                        <p:cTn id="24" dur="500"/>
                                        <p:tgtEl>
                                          <p:spTgt spid="8"/>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When Did You Last Feel…</a:t>
            </a:r>
          </a:p>
        </p:txBody>
      </p:sp>
      <p:sp>
        <p:nvSpPr>
          <p:cNvPr id="3" name="Rectangle 2">
            <a:extLst>
              <a:ext uri="{FF2B5EF4-FFF2-40B4-BE49-F238E27FC236}">
                <a16:creationId xmlns:a16="http://schemas.microsoft.com/office/drawing/2014/main" id="{23D8384C-2245-4CC6-B382-0F7BDB7D0170}"/>
              </a:ext>
            </a:extLst>
          </p:cNvPr>
          <p:cNvSpPr/>
          <p:nvPr/>
        </p:nvSpPr>
        <p:spPr>
          <a:xfrm>
            <a:off x="786815" y="1450803"/>
            <a:ext cx="7560840" cy="1200329"/>
          </a:xfrm>
          <a:prstGeom prst="rect">
            <a:avLst/>
          </a:prstGeom>
        </p:spPr>
        <p:txBody>
          <a:bodyPr wrap="square">
            <a:spAutoFit/>
          </a:bodyPr>
          <a:lstStyle/>
          <a:p>
            <a:r>
              <a:rPr lang="en-GB" dirty="0"/>
              <a:t>Let’s think about our emotions and try to recall a time when we recently felt the different feelings below. When each emotion pops up, jot down a time you can remember feeling like this and what caused that emotion.</a:t>
            </a:r>
          </a:p>
        </p:txBody>
      </p:sp>
      <p:sp>
        <p:nvSpPr>
          <p:cNvPr id="4" name="TextBox 3">
            <a:extLst>
              <a:ext uri="{FF2B5EF4-FFF2-40B4-BE49-F238E27FC236}">
                <a16:creationId xmlns:a16="http://schemas.microsoft.com/office/drawing/2014/main" id="{E353E4FD-BA53-4AA8-BC17-16428487A957}"/>
              </a:ext>
            </a:extLst>
          </p:cNvPr>
          <p:cNvSpPr txBox="1"/>
          <p:nvPr/>
        </p:nvSpPr>
        <p:spPr>
          <a:xfrm>
            <a:off x="1115616" y="2916731"/>
            <a:ext cx="1162975" cy="369332"/>
          </a:xfrm>
          <a:prstGeom prst="rect">
            <a:avLst/>
          </a:prstGeom>
          <a:noFill/>
        </p:spPr>
        <p:txBody>
          <a:bodyPr wrap="square" rtlCol="0">
            <a:spAutoFit/>
          </a:bodyPr>
          <a:lstStyle/>
          <a:p>
            <a:pPr algn="ctr"/>
            <a:r>
              <a:rPr lang="en-GB" b="1" dirty="0"/>
              <a:t>nervous</a:t>
            </a:r>
          </a:p>
        </p:txBody>
      </p:sp>
      <p:sp>
        <p:nvSpPr>
          <p:cNvPr id="5" name="TextBox 4">
            <a:extLst>
              <a:ext uri="{FF2B5EF4-FFF2-40B4-BE49-F238E27FC236}">
                <a16:creationId xmlns:a16="http://schemas.microsoft.com/office/drawing/2014/main" id="{E814365E-4493-4E9E-B280-7C7D7CCDBD35}"/>
              </a:ext>
            </a:extLst>
          </p:cNvPr>
          <p:cNvSpPr txBox="1"/>
          <p:nvPr/>
        </p:nvSpPr>
        <p:spPr>
          <a:xfrm>
            <a:off x="6724739" y="2922136"/>
            <a:ext cx="925511" cy="369332"/>
          </a:xfrm>
          <a:prstGeom prst="rect">
            <a:avLst/>
          </a:prstGeom>
          <a:noFill/>
        </p:spPr>
        <p:txBody>
          <a:bodyPr wrap="square" rtlCol="0">
            <a:spAutoFit/>
          </a:bodyPr>
          <a:lstStyle/>
          <a:p>
            <a:pPr algn="ctr"/>
            <a:r>
              <a:rPr lang="en-GB" b="1" dirty="0"/>
              <a:t>angry</a:t>
            </a:r>
          </a:p>
        </p:txBody>
      </p:sp>
      <p:sp>
        <p:nvSpPr>
          <p:cNvPr id="6" name="TextBox 5">
            <a:extLst>
              <a:ext uri="{FF2B5EF4-FFF2-40B4-BE49-F238E27FC236}">
                <a16:creationId xmlns:a16="http://schemas.microsoft.com/office/drawing/2014/main" id="{E33FACBF-E3F3-4CB7-9998-3A8C490EBCCD}"/>
              </a:ext>
            </a:extLst>
          </p:cNvPr>
          <p:cNvSpPr txBox="1"/>
          <p:nvPr/>
        </p:nvSpPr>
        <p:spPr>
          <a:xfrm>
            <a:off x="1994378" y="5343373"/>
            <a:ext cx="1309784" cy="369332"/>
          </a:xfrm>
          <a:prstGeom prst="rect">
            <a:avLst/>
          </a:prstGeom>
          <a:noFill/>
        </p:spPr>
        <p:txBody>
          <a:bodyPr wrap="square" rtlCol="0">
            <a:spAutoFit/>
          </a:bodyPr>
          <a:lstStyle/>
          <a:p>
            <a:pPr algn="ctr"/>
            <a:r>
              <a:rPr lang="en-GB" b="1" dirty="0"/>
              <a:t>frustrated</a:t>
            </a:r>
          </a:p>
        </p:txBody>
      </p:sp>
      <p:sp>
        <p:nvSpPr>
          <p:cNvPr id="7" name="TextBox 6">
            <a:extLst>
              <a:ext uri="{FF2B5EF4-FFF2-40B4-BE49-F238E27FC236}">
                <a16:creationId xmlns:a16="http://schemas.microsoft.com/office/drawing/2014/main" id="{40D2EA38-DEC0-46F4-99D6-9CD8A3F3F500}"/>
              </a:ext>
            </a:extLst>
          </p:cNvPr>
          <p:cNvSpPr txBox="1"/>
          <p:nvPr/>
        </p:nvSpPr>
        <p:spPr>
          <a:xfrm>
            <a:off x="5818053" y="5343373"/>
            <a:ext cx="1152617" cy="369332"/>
          </a:xfrm>
          <a:prstGeom prst="rect">
            <a:avLst/>
          </a:prstGeom>
          <a:noFill/>
        </p:spPr>
        <p:txBody>
          <a:bodyPr wrap="square" rtlCol="0">
            <a:spAutoFit/>
          </a:bodyPr>
          <a:lstStyle/>
          <a:p>
            <a:pPr algn="ctr"/>
            <a:r>
              <a:rPr lang="en-GB" b="1" dirty="0"/>
              <a:t>anxious</a:t>
            </a:r>
          </a:p>
        </p:txBody>
      </p:sp>
      <p:sp>
        <p:nvSpPr>
          <p:cNvPr id="8" name="TextBox 7">
            <a:extLst>
              <a:ext uri="{FF2B5EF4-FFF2-40B4-BE49-F238E27FC236}">
                <a16:creationId xmlns:a16="http://schemas.microsoft.com/office/drawing/2014/main" id="{B18001FA-87D1-48EC-A254-F677AD0C8FC3}"/>
              </a:ext>
            </a:extLst>
          </p:cNvPr>
          <p:cNvSpPr txBox="1"/>
          <p:nvPr/>
        </p:nvSpPr>
        <p:spPr>
          <a:xfrm>
            <a:off x="1829306" y="4469399"/>
            <a:ext cx="921798" cy="369332"/>
          </a:xfrm>
          <a:prstGeom prst="rect">
            <a:avLst/>
          </a:prstGeom>
          <a:noFill/>
        </p:spPr>
        <p:txBody>
          <a:bodyPr wrap="square" rtlCol="0">
            <a:spAutoFit/>
          </a:bodyPr>
          <a:lstStyle/>
          <a:p>
            <a:pPr algn="ctr"/>
            <a:r>
              <a:rPr lang="en-GB" b="1" dirty="0"/>
              <a:t>upset</a:t>
            </a:r>
          </a:p>
        </p:txBody>
      </p:sp>
      <p:sp>
        <p:nvSpPr>
          <p:cNvPr id="9" name="TextBox 8">
            <a:extLst>
              <a:ext uri="{FF2B5EF4-FFF2-40B4-BE49-F238E27FC236}">
                <a16:creationId xmlns:a16="http://schemas.microsoft.com/office/drawing/2014/main" id="{0DCED131-8954-408B-931B-7799D21CC174}"/>
              </a:ext>
            </a:extLst>
          </p:cNvPr>
          <p:cNvSpPr txBox="1"/>
          <p:nvPr/>
        </p:nvSpPr>
        <p:spPr>
          <a:xfrm>
            <a:off x="5847029" y="4469399"/>
            <a:ext cx="2175029" cy="369332"/>
          </a:xfrm>
          <a:prstGeom prst="rect">
            <a:avLst/>
          </a:prstGeom>
          <a:noFill/>
        </p:spPr>
        <p:txBody>
          <a:bodyPr wrap="square" rtlCol="0">
            <a:spAutoFit/>
          </a:bodyPr>
          <a:lstStyle/>
          <a:p>
            <a:pPr algn="ctr"/>
            <a:r>
              <a:rPr lang="en-GB" b="1" dirty="0"/>
              <a:t>embarrassed</a:t>
            </a:r>
          </a:p>
        </p:txBody>
      </p:sp>
      <p:sp>
        <p:nvSpPr>
          <p:cNvPr id="10" name="TextBox 9">
            <a:extLst>
              <a:ext uri="{FF2B5EF4-FFF2-40B4-BE49-F238E27FC236}">
                <a16:creationId xmlns:a16="http://schemas.microsoft.com/office/drawing/2014/main" id="{4918D8F4-D96E-4169-989C-38FEAC38EACF}"/>
              </a:ext>
            </a:extLst>
          </p:cNvPr>
          <p:cNvSpPr txBox="1"/>
          <p:nvPr/>
        </p:nvSpPr>
        <p:spPr>
          <a:xfrm>
            <a:off x="4003829" y="5723964"/>
            <a:ext cx="1136342" cy="369332"/>
          </a:xfrm>
          <a:prstGeom prst="rect">
            <a:avLst/>
          </a:prstGeom>
          <a:noFill/>
        </p:spPr>
        <p:txBody>
          <a:bodyPr wrap="square" rtlCol="0">
            <a:spAutoFit/>
          </a:bodyPr>
          <a:lstStyle/>
          <a:p>
            <a:pPr algn="ctr"/>
            <a:r>
              <a:rPr lang="en-GB" b="1" dirty="0"/>
              <a:t>jealous</a:t>
            </a:r>
          </a:p>
        </p:txBody>
      </p:sp>
      <p:sp>
        <p:nvSpPr>
          <p:cNvPr id="11" name="TextBox 10">
            <a:extLst>
              <a:ext uri="{FF2B5EF4-FFF2-40B4-BE49-F238E27FC236}">
                <a16:creationId xmlns:a16="http://schemas.microsoft.com/office/drawing/2014/main" id="{091A8633-5BB5-44F3-B0F8-2F44BFF4A9EF}"/>
              </a:ext>
            </a:extLst>
          </p:cNvPr>
          <p:cNvSpPr txBox="1"/>
          <p:nvPr/>
        </p:nvSpPr>
        <p:spPr>
          <a:xfrm>
            <a:off x="3992654" y="4974041"/>
            <a:ext cx="1136997" cy="369332"/>
          </a:xfrm>
          <a:prstGeom prst="rect">
            <a:avLst/>
          </a:prstGeom>
          <a:noFill/>
        </p:spPr>
        <p:txBody>
          <a:bodyPr wrap="square" rtlCol="0">
            <a:spAutoFit/>
          </a:bodyPr>
          <a:lstStyle/>
          <a:p>
            <a:pPr algn="ctr"/>
            <a:r>
              <a:rPr lang="en-GB" b="1" dirty="0"/>
              <a:t>lonely</a:t>
            </a:r>
          </a:p>
        </p:txBody>
      </p:sp>
      <p:sp>
        <p:nvSpPr>
          <p:cNvPr id="12" name="TextBox 11">
            <a:extLst>
              <a:ext uri="{FF2B5EF4-FFF2-40B4-BE49-F238E27FC236}">
                <a16:creationId xmlns:a16="http://schemas.microsoft.com/office/drawing/2014/main" id="{60DE325B-4BEC-46DF-B7F9-8D520E83BAF8}"/>
              </a:ext>
            </a:extLst>
          </p:cNvPr>
          <p:cNvSpPr txBox="1"/>
          <p:nvPr/>
        </p:nvSpPr>
        <p:spPr>
          <a:xfrm>
            <a:off x="1403648" y="3667283"/>
            <a:ext cx="976544" cy="369332"/>
          </a:xfrm>
          <a:prstGeom prst="rect">
            <a:avLst/>
          </a:prstGeom>
          <a:noFill/>
        </p:spPr>
        <p:txBody>
          <a:bodyPr wrap="square" rtlCol="0">
            <a:spAutoFit/>
          </a:bodyPr>
          <a:lstStyle/>
          <a:p>
            <a:pPr algn="ctr"/>
            <a:r>
              <a:rPr lang="en-GB" b="1" dirty="0"/>
              <a:t>guilty</a:t>
            </a:r>
          </a:p>
        </p:txBody>
      </p:sp>
      <p:sp>
        <p:nvSpPr>
          <p:cNvPr id="13" name="TextBox 12">
            <a:extLst>
              <a:ext uri="{FF2B5EF4-FFF2-40B4-BE49-F238E27FC236}">
                <a16:creationId xmlns:a16="http://schemas.microsoft.com/office/drawing/2014/main" id="{24049773-02CC-40E5-B05B-94828DCFA0E2}"/>
              </a:ext>
            </a:extLst>
          </p:cNvPr>
          <p:cNvSpPr txBox="1"/>
          <p:nvPr/>
        </p:nvSpPr>
        <p:spPr>
          <a:xfrm>
            <a:off x="6172626" y="3667283"/>
            <a:ext cx="2175029" cy="369332"/>
          </a:xfrm>
          <a:prstGeom prst="rect">
            <a:avLst/>
          </a:prstGeom>
          <a:noFill/>
        </p:spPr>
        <p:txBody>
          <a:bodyPr wrap="square" rtlCol="0">
            <a:spAutoFit/>
          </a:bodyPr>
          <a:lstStyle/>
          <a:p>
            <a:pPr algn="ctr"/>
            <a:r>
              <a:rPr lang="en-GB" b="1" dirty="0"/>
              <a:t>not good enough</a:t>
            </a:r>
          </a:p>
        </p:txBody>
      </p:sp>
      <p:pic>
        <p:nvPicPr>
          <p:cNvPr id="15" name="Picture 14">
            <a:extLst>
              <a:ext uri="{FF2B5EF4-FFF2-40B4-BE49-F238E27FC236}">
                <a16:creationId xmlns:a16="http://schemas.microsoft.com/office/drawing/2014/main" id="{C5652406-E53C-4521-89D0-E0034CA450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99042" y="2595990"/>
            <a:ext cx="2124220" cy="2187755"/>
          </a:xfrm>
          <a:prstGeom prst="rect">
            <a:avLst/>
          </a:prstGeom>
        </p:spPr>
      </p:pic>
      <p:pic>
        <p:nvPicPr>
          <p:cNvPr id="16" name="Individual Work">
            <a:extLst>
              <a:ext uri="{FF2B5EF4-FFF2-40B4-BE49-F238E27FC236}">
                <a16:creationId xmlns:a16="http://schemas.microsoft.com/office/drawing/2014/main" id="{C4ECD8EE-97EB-4C94-82AC-B1459A218F3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49"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4264F58-24E1-4260-9345-2E5B396D7CEF}"/>
              </a:ext>
            </a:extLst>
          </p:cNvPr>
          <p:cNvSpPr/>
          <p:nvPr/>
        </p:nvSpPr>
        <p:spPr>
          <a:xfrm>
            <a:off x="3131840" y="3140968"/>
            <a:ext cx="5328592" cy="164775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EB5880E-4A16-484E-BD53-08FD1BE4479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9512" y="2826530"/>
            <a:ext cx="4896544" cy="4285026"/>
          </a:xfrm>
          <a:prstGeom prst="rect">
            <a:avLst/>
          </a:prstGeom>
        </p:spPr>
      </p:pic>
      <p:sp>
        <p:nvSpPr>
          <p:cNvPr id="2" name="Title 1">
            <a:extLst>
              <a:ext uri="{FF2B5EF4-FFF2-40B4-BE49-F238E27FC236}">
                <a16:creationId xmlns:a16="http://schemas.microsoft.com/office/drawing/2014/main" id="{6DE31A12-9810-445A-A62D-AFE5BE1B3FD4}"/>
              </a:ext>
            </a:extLst>
          </p:cNvPr>
          <p:cNvSpPr>
            <a:spLocks noGrp="1"/>
          </p:cNvSpPr>
          <p:nvPr>
            <p:ph type="title"/>
          </p:nvPr>
        </p:nvSpPr>
        <p:spPr/>
        <p:txBody>
          <a:bodyPr/>
          <a:lstStyle/>
          <a:p>
            <a:r>
              <a:rPr lang="en-GB" dirty="0"/>
              <a:t>When Did You Last Feel…</a:t>
            </a:r>
          </a:p>
        </p:txBody>
      </p:sp>
      <p:sp>
        <p:nvSpPr>
          <p:cNvPr id="3" name="Rectangle 2">
            <a:extLst>
              <a:ext uri="{FF2B5EF4-FFF2-40B4-BE49-F238E27FC236}">
                <a16:creationId xmlns:a16="http://schemas.microsoft.com/office/drawing/2014/main" id="{C990FCFF-9606-4CAF-8E27-9E8F3893AD68}"/>
              </a:ext>
            </a:extLst>
          </p:cNvPr>
          <p:cNvSpPr/>
          <p:nvPr/>
        </p:nvSpPr>
        <p:spPr>
          <a:xfrm>
            <a:off x="716538" y="1472305"/>
            <a:ext cx="7632848" cy="1200329"/>
          </a:xfrm>
          <a:prstGeom prst="rect">
            <a:avLst/>
          </a:prstGeom>
        </p:spPr>
        <p:txBody>
          <a:bodyPr wrap="square">
            <a:spAutoFit/>
          </a:bodyPr>
          <a:lstStyle/>
          <a:p>
            <a:r>
              <a:rPr lang="en-GB" dirty="0"/>
              <a:t>We all experience these uncomfortable or unpleasant emotions sometimes and different things trigger these feelings in different people. What makes one person anxious might be no problem for someone else and something that angers one individual simply might not bother another.</a:t>
            </a:r>
          </a:p>
        </p:txBody>
      </p:sp>
      <p:sp>
        <p:nvSpPr>
          <p:cNvPr id="4" name="Rectangle 3">
            <a:extLst>
              <a:ext uri="{FF2B5EF4-FFF2-40B4-BE49-F238E27FC236}">
                <a16:creationId xmlns:a16="http://schemas.microsoft.com/office/drawing/2014/main" id="{608C42DA-BD64-49FB-97E9-26B58FCA9F54}"/>
              </a:ext>
            </a:extLst>
          </p:cNvPr>
          <p:cNvSpPr/>
          <p:nvPr/>
        </p:nvSpPr>
        <p:spPr>
          <a:xfrm>
            <a:off x="3895725" y="3226179"/>
            <a:ext cx="4492699" cy="1477328"/>
          </a:xfrm>
          <a:prstGeom prst="rect">
            <a:avLst/>
          </a:prstGeom>
        </p:spPr>
        <p:txBody>
          <a:bodyPr wrap="square">
            <a:spAutoFit/>
          </a:bodyPr>
          <a:lstStyle/>
          <a:p>
            <a:r>
              <a:rPr lang="en-GB" dirty="0">
                <a:solidFill>
                  <a:schemeClr val="bg1"/>
                </a:solidFill>
              </a:rPr>
              <a:t>It is important to remember that what others feel and experience is real to them, just as our emotions are real to us. And, although the triggers might be different, the feelings can be very similar.</a:t>
            </a:r>
          </a:p>
        </p:txBody>
      </p:sp>
      <p:pic>
        <p:nvPicPr>
          <p:cNvPr id="5" name="Individual Work">
            <a:extLst>
              <a:ext uri="{FF2B5EF4-FFF2-40B4-BE49-F238E27FC236}">
                <a16:creationId xmlns:a16="http://schemas.microsoft.com/office/drawing/2014/main" id="{4A280E74-248A-488A-A3AA-E72764755E9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49" y="543600"/>
            <a:ext cx="864000" cy="864000"/>
          </a:xfrm>
          <a:prstGeom prst="rect">
            <a:avLst/>
          </a:prstGeom>
        </p:spPr>
      </p:pic>
    </p:spTree>
    <p:extLst>
      <p:ext uri="{BB962C8B-B14F-4D97-AF65-F5344CB8AC3E}">
        <p14:creationId xmlns:p14="http://schemas.microsoft.com/office/powerpoint/2010/main" val="169490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2800" dirty="0"/>
              <a:t>What Is Mental Wellbeing?</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6" name="Rectangle 5"/>
          <p:cNvSpPr/>
          <p:nvPr/>
        </p:nvSpPr>
        <p:spPr>
          <a:xfrm>
            <a:off x="737192" y="1537906"/>
            <a:ext cx="7651158" cy="923330"/>
          </a:xfrm>
          <a:prstGeom prst="rect">
            <a:avLst/>
          </a:prstGeom>
        </p:spPr>
        <p:txBody>
          <a:bodyPr wrap="square">
            <a:spAutoFit/>
          </a:bodyPr>
          <a:lstStyle/>
          <a:p>
            <a:r>
              <a:rPr lang="en-GB" dirty="0"/>
              <a:t>Mental wellbeing refers to our feelings and thoughts. Our feelings and thoughts are our mind's way of letting us figure out what is going on in our lives and how to react or respond</a:t>
            </a:r>
            <a:r>
              <a:rPr lang="en-GB" dirty="0" smtClean="0"/>
              <a:t>.</a:t>
            </a:r>
            <a:endParaRPr lang="en-GB" dirty="0"/>
          </a:p>
        </p:txBody>
      </p:sp>
      <p:sp>
        <p:nvSpPr>
          <p:cNvPr id="10" name="Rectangle 9">
            <a:extLst>
              <a:ext uri="{FF2B5EF4-FFF2-40B4-BE49-F238E27FC236}">
                <a16:creationId xmlns:a16="http://schemas.microsoft.com/office/drawing/2014/main" id="{A1968132-BA52-46C5-A920-A6B1DAD5166D}"/>
              </a:ext>
            </a:extLst>
          </p:cNvPr>
          <p:cNvSpPr/>
          <p:nvPr/>
        </p:nvSpPr>
        <p:spPr>
          <a:xfrm>
            <a:off x="457197" y="2924944"/>
            <a:ext cx="7931153" cy="236783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3492000" bIns="108000" rtlCol="0" anchor="ctr"/>
          <a:lstStyle/>
          <a:p>
            <a:r>
              <a:rPr lang="en-GB" dirty="0"/>
              <a:t>Feeling uncomfortable or unpleasant emotions from time to time is normal. However, if we are experiencing negative feelings often, or we are worried about our negative feelings, it can be a sign that we need help with our mental wellbeing.</a:t>
            </a: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32040" y="2427488"/>
            <a:ext cx="3143308" cy="4430512"/>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2800" dirty="0"/>
              <a:t>What Is Mental Wellbeing?</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6" name="Rectangle 5"/>
          <p:cNvSpPr/>
          <p:nvPr/>
        </p:nvSpPr>
        <p:spPr>
          <a:xfrm>
            <a:off x="755650" y="1537906"/>
            <a:ext cx="7651158" cy="646331"/>
          </a:xfrm>
          <a:prstGeom prst="rect">
            <a:avLst/>
          </a:prstGeom>
        </p:spPr>
        <p:txBody>
          <a:bodyPr wrap="square">
            <a:spAutoFit/>
          </a:bodyPr>
          <a:lstStyle/>
          <a:p>
            <a:r>
              <a:rPr lang="en-GB" dirty="0"/>
              <a:t>If we are feeling particularly low, anxious, lonely or isolated, it means we are experiencing poor mental wellbeing and we need to seek support. </a:t>
            </a:r>
          </a:p>
        </p:txBody>
      </p:sp>
      <p:sp>
        <p:nvSpPr>
          <p:cNvPr id="4" name="Pentagon 3"/>
          <p:cNvSpPr/>
          <p:nvPr/>
        </p:nvSpPr>
        <p:spPr>
          <a:xfrm>
            <a:off x="457197" y="2297031"/>
            <a:ext cx="8435283" cy="615859"/>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Who could you turn to for support with your mental health and wellbeing? </a:t>
            </a:r>
          </a:p>
        </p:txBody>
      </p:sp>
      <p:sp>
        <p:nvSpPr>
          <p:cNvPr id="7" name="Rectangle 6"/>
          <p:cNvSpPr/>
          <p:nvPr/>
        </p:nvSpPr>
        <p:spPr>
          <a:xfrm>
            <a:off x="4606556" y="3008067"/>
            <a:ext cx="3800252" cy="330065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dirty="0"/>
              <a:t>If someone we know doesn't seem to be coping well or doesn't seem to be their normal self, then we might need to seek support on their behalf.</a:t>
            </a:r>
          </a:p>
        </p:txBody>
      </p:sp>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08110" y="4413011"/>
            <a:ext cx="3798697" cy="1896309"/>
          </a:xfrm>
          <a:prstGeom prst="rect">
            <a:avLst/>
          </a:prstGeom>
        </p:spPr>
      </p:pic>
      <p:grpSp>
        <p:nvGrpSpPr>
          <p:cNvPr id="14" name="Group 13"/>
          <p:cNvGrpSpPr/>
          <p:nvPr/>
        </p:nvGrpSpPr>
        <p:grpSpPr>
          <a:xfrm>
            <a:off x="539750" y="3008067"/>
            <a:ext cx="4032250" cy="3300658"/>
            <a:chOff x="539750" y="3008067"/>
            <a:chExt cx="4032250" cy="3300658"/>
          </a:xfrm>
        </p:grpSpPr>
        <p:sp>
          <p:nvSpPr>
            <p:cNvPr id="13" name="Rectangle 12"/>
            <p:cNvSpPr/>
            <p:nvPr/>
          </p:nvSpPr>
          <p:spPr>
            <a:xfrm>
              <a:off x="539750" y="3008067"/>
              <a:ext cx="4032250" cy="3300658"/>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1088" y="3110521"/>
              <a:ext cx="3662074" cy="3095749"/>
            </a:xfrm>
            <a:prstGeom prst="rect">
              <a:avLst/>
            </a:prstGeom>
          </p:spPr>
        </p:pic>
      </p:grpSp>
    </p:spTree>
    <p:extLst>
      <p:ext uri="{BB962C8B-B14F-4D97-AF65-F5344CB8AC3E}">
        <p14:creationId xmlns:p14="http://schemas.microsoft.com/office/powerpoint/2010/main" val="31685362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2800" dirty="0"/>
              <a:t>What Is Mental Wellbeing?</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6" name="Rectangle 5"/>
          <p:cNvSpPr/>
          <p:nvPr/>
        </p:nvSpPr>
        <p:spPr>
          <a:xfrm>
            <a:off x="755650" y="1537906"/>
            <a:ext cx="7651158" cy="923330"/>
          </a:xfrm>
          <a:prstGeom prst="rect">
            <a:avLst/>
          </a:prstGeom>
        </p:spPr>
        <p:txBody>
          <a:bodyPr wrap="square">
            <a:spAutoFit/>
          </a:bodyPr>
          <a:lstStyle/>
          <a:p>
            <a:r>
              <a:rPr lang="en-GB" dirty="0"/>
              <a:t>One thing we can all do to improve our mental wellbeing is become familiar with different feelings and emotions and learn to describe them. This can help when getting help to support positive mental health.</a:t>
            </a:r>
          </a:p>
        </p:txBody>
      </p:sp>
      <p:grpSp>
        <p:nvGrpSpPr>
          <p:cNvPr id="17" name="Group 16"/>
          <p:cNvGrpSpPr/>
          <p:nvPr/>
        </p:nvGrpSpPr>
        <p:grpSpPr>
          <a:xfrm>
            <a:off x="467544" y="2564904"/>
            <a:ext cx="2520280" cy="4320481"/>
            <a:chOff x="323528" y="2564904"/>
            <a:chExt cx="2520280" cy="4320481"/>
          </a:xfrm>
        </p:grpSpPr>
        <p:sp>
          <p:nvSpPr>
            <p:cNvPr id="11" name="Rectangle 10"/>
            <p:cNvSpPr/>
            <p:nvPr/>
          </p:nvSpPr>
          <p:spPr>
            <a:xfrm>
              <a:off x="539750" y="2564904"/>
              <a:ext cx="2088232" cy="3844866"/>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23528" y="2780929"/>
              <a:ext cx="2520280" cy="4104456"/>
            </a:xfrm>
            <a:prstGeom prst="rect">
              <a:avLst/>
            </a:prstGeom>
          </p:spPr>
        </p:pic>
      </p:grpSp>
      <p:grpSp>
        <p:nvGrpSpPr>
          <p:cNvPr id="18" name="Group 17"/>
          <p:cNvGrpSpPr/>
          <p:nvPr/>
        </p:nvGrpSpPr>
        <p:grpSpPr>
          <a:xfrm>
            <a:off x="3006105" y="2564904"/>
            <a:ext cx="2833335" cy="4320480"/>
            <a:chOff x="3006105" y="2564904"/>
            <a:chExt cx="2833335" cy="4320480"/>
          </a:xfrm>
        </p:grpSpPr>
        <p:sp>
          <p:nvSpPr>
            <p:cNvPr id="15" name="Rectangle 14"/>
            <p:cNvSpPr/>
            <p:nvPr/>
          </p:nvSpPr>
          <p:spPr>
            <a:xfrm>
              <a:off x="3243681" y="2564904"/>
              <a:ext cx="2358181" cy="384737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006105" y="2654413"/>
              <a:ext cx="2833335" cy="4230971"/>
            </a:xfrm>
            <a:prstGeom prst="rect">
              <a:avLst/>
            </a:prstGeom>
          </p:spPr>
        </p:pic>
      </p:grpSp>
      <p:grpSp>
        <p:nvGrpSpPr>
          <p:cNvPr id="19" name="Group 18"/>
          <p:cNvGrpSpPr/>
          <p:nvPr/>
        </p:nvGrpSpPr>
        <p:grpSpPr>
          <a:xfrm>
            <a:off x="5940152" y="2536462"/>
            <a:ext cx="2473711" cy="4348922"/>
            <a:chOff x="6084168" y="2536462"/>
            <a:chExt cx="2473711" cy="4348922"/>
          </a:xfrm>
        </p:grpSpPr>
        <p:sp>
          <p:nvSpPr>
            <p:cNvPr id="16" name="Rectangle 15"/>
            <p:cNvSpPr/>
            <p:nvPr/>
          </p:nvSpPr>
          <p:spPr>
            <a:xfrm>
              <a:off x="6156176" y="2564904"/>
              <a:ext cx="2358181" cy="384737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084168" y="2536462"/>
              <a:ext cx="2473711" cy="4348922"/>
            </a:xfrm>
            <a:prstGeom prst="rect">
              <a:avLst/>
            </a:prstGeom>
          </p:spPr>
        </p:pic>
      </p:grpSp>
    </p:spTree>
    <p:extLst>
      <p:ext uri="{BB962C8B-B14F-4D97-AF65-F5344CB8AC3E}">
        <p14:creationId xmlns:p14="http://schemas.microsoft.com/office/powerpoint/2010/main" val="100282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anim calcmode="lin" valueType="num">
                                      <p:cBhvr>
                                        <p:cTn id="12" dur="1000" fill="hold"/>
                                        <p:tgtEl>
                                          <p:spTgt spid="17"/>
                                        </p:tgtEl>
                                        <p:attrNameLst>
                                          <p:attrName>ppt_x</p:attrName>
                                        </p:attrNameLst>
                                      </p:cBhvr>
                                      <p:tavLst>
                                        <p:tav tm="0">
                                          <p:val>
                                            <p:strVal val="#ppt_x"/>
                                          </p:val>
                                        </p:tav>
                                        <p:tav tm="100000">
                                          <p:val>
                                            <p:strVal val="#ppt_x"/>
                                          </p:val>
                                        </p:tav>
                                      </p:tavLst>
                                    </p:anim>
                                    <p:anim calcmode="lin" valueType="num">
                                      <p:cBhvr>
                                        <p:cTn id="13" dur="1000" fill="hold"/>
                                        <p:tgtEl>
                                          <p:spTgt spid="17"/>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1000"/>
                                        <p:tgtEl>
                                          <p:spTgt spid="19"/>
                                        </p:tgtEl>
                                      </p:cBhvr>
                                    </p:animEffect>
                                    <p:anim calcmode="lin" valueType="num">
                                      <p:cBhvr>
                                        <p:cTn id="24" dur="1000" fill="hold"/>
                                        <p:tgtEl>
                                          <p:spTgt spid="19"/>
                                        </p:tgtEl>
                                        <p:attrNameLst>
                                          <p:attrName>ppt_x</p:attrName>
                                        </p:attrNameLst>
                                      </p:cBhvr>
                                      <p:tavLst>
                                        <p:tav tm="0">
                                          <p:val>
                                            <p:strVal val="#ppt_x"/>
                                          </p:val>
                                        </p:tav>
                                        <p:tav tm="100000">
                                          <p:val>
                                            <p:strVal val="#ppt_x"/>
                                          </p:val>
                                        </p:tav>
                                      </p:tavLst>
                                    </p:anim>
                                    <p:anim calcmode="lin" valueType="num">
                                      <p:cBhvr>
                                        <p:cTn id="2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968132-BA52-46C5-A920-A6B1DAD5166D}"/>
              </a:ext>
            </a:extLst>
          </p:cNvPr>
          <p:cNvSpPr/>
          <p:nvPr/>
        </p:nvSpPr>
        <p:spPr>
          <a:xfrm>
            <a:off x="683568" y="1866461"/>
            <a:ext cx="5328592" cy="164775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7" y="478895"/>
            <a:ext cx="7283155" cy="994306"/>
          </a:xfrm>
        </p:spPr>
        <p:txBody>
          <a:bodyPr/>
          <a:lstStyle/>
          <a:p>
            <a:r>
              <a:rPr lang="en-GB" sz="2800" dirty="0"/>
              <a:t>Recognising and Describing Our Feelings</a:t>
            </a:r>
          </a:p>
        </p:txBody>
      </p:sp>
      <p:sp>
        <p:nvSpPr>
          <p:cNvPr id="3" name="Rectangle 2">
            <a:extLst>
              <a:ext uri="{FF2B5EF4-FFF2-40B4-BE49-F238E27FC236}">
                <a16:creationId xmlns:a16="http://schemas.microsoft.com/office/drawing/2014/main" id="{4EADE1D0-1DCE-4B5B-8F18-2B3D3742B1CA}"/>
              </a:ext>
            </a:extLst>
          </p:cNvPr>
          <p:cNvSpPr/>
          <p:nvPr/>
        </p:nvSpPr>
        <p:spPr>
          <a:xfrm>
            <a:off x="822819" y="1951672"/>
            <a:ext cx="4037213" cy="1477328"/>
          </a:xfrm>
          <a:prstGeom prst="rect">
            <a:avLst/>
          </a:prstGeom>
        </p:spPr>
        <p:txBody>
          <a:bodyPr wrap="square">
            <a:spAutoFit/>
          </a:bodyPr>
          <a:lstStyle/>
          <a:p>
            <a:r>
              <a:rPr lang="en-GB" dirty="0">
                <a:solidFill>
                  <a:schemeClr val="bg1"/>
                </a:solidFill>
              </a:rPr>
              <a:t>Experiencing the feelings we have discussed can be very unpleasant and even a little frightening, especially if they are emotions we do not have much experience of.</a:t>
            </a:r>
          </a:p>
        </p:txBody>
      </p:sp>
      <p:sp>
        <p:nvSpPr>
          <p:cNvPr id="4" name="Rectangle 3">
            <a:extLst>
              <a:ext uri="{FF2B5EF4-FFF2-40B4-BE49-F238E27FC236}">
                <a16:creationId xmlns:a16="http://schemas.microsoft.com/office/drawing/2014/main" id="{AF923B28-9E14-4C64-A9A5-4E7D07BFC397}"/>
              </a:ext>
            </a:extLst>
          </p:cNvPr>
          <p:cNvSpPr/>
          <p:nvPr/>
        </p:nvSpPr>
        <p:spPr>
          <a:xfrm>
            <a:off x="822819" y="3683946"/>
            <a:ext cx="3677173" cy="1200329"/>
          </a:xfrm>
          <a:prstGeom prst="rect">
            <a:avLst/>
          </a:prstGeom>
        </p:spPr>
        <p:txBody>
          <a:bodyPr wrap="square">
            <a:spAutoFit/>
          </a:bodyPr>
          <a:lstStyle/>
          <a:p>
            <a:r>
              <a:rPr lang="en-GB" dirty="0"/>
              <a:t>However, we can become better at coping with these uncomfortable emotions, if we try to better understand them.</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7" name="Picture 6">
            <a:extLst>
              <a:ext uri="{FF2B5EF4-FFF2-40B4-BE49-F238E27FC236}">
                <a16:creationId xmlns:a16="http://schemas.microsoft.com/office/drawing/2014/main" id="{F8313B9F-0E79-4D8D-B786-73D4FC8654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16016" y="1709956"/>
            <a:ext cx="3826373" cy="4669149"/>
          </a:xfrm>
          <a:prstGeom prst="rect">
            <a:avLst/>
          </a:prstGeom>
        </p:spPr>
      </p:pic>
    </p:spTree>
    <p:extLst>
      <p:ext uri="{BB962C8B-B14F-4D97-AF65-F5344CB8AC3E}">
        <p14:creationId xmlns:p14="http://schemas.microsoft.com/office/powerpoint/2010/main" val="284583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4716016" y="2564905"/>
            <a:ext cx="3744416" cy="3861518"/>
          </a:xfrm>
          <a:prstGeom prst="rect">
            <a:avLst/>
          </a:prstGeom>
          <a:solidFill>
            <a:srgbClr val="B8B1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330131" y="2835047"/>
            <a:ext cx="2019136" cy="3591376"/>
          </a:xfrm>
          <a:prstGeom prst="rect">
            <a:avLst/>
          </a:prstGeom>
        </p:spPr>
      </p:pic>
      <p:sp>
        <p:nvSpPr>
          <p:cNvPr id="3" name="Rectangle 2">
            <a:extLst>
              <a:ext uri="{FF2B5EF4-FFF2-40B4-BE49-F238E27FC236}">
                <a16:creationId xmlns:a16="http://schemas.microsoft.com/office/drawing/2014/main" id="{6A5E3E47-FE1B-4AAA-AB46-0F2C9AB0B3CD}"/>
              </a:ext>
            </a:extLst>
          </p:cNvPr>
          <p:cNvSpPr/>
          <p:nvPr/>
        </p:nvSpPr>
        <p:spPr>
          <a:xfrm>
            <a:off x="755225" y="1472305"/>
            <a:ext cx="7416824" cy="369332"/>
          </a:xfrm>
          <a:prstGeom prst="rect">
            <a:avLst/>
          </a:prstGeom>
        </p:spPr>
        <p:txBody>
          <a:bodyPr wrap="square">
            <a:spAutoFit/>
          </a:bodyPr>
          <a:lstStyle/>
          <a:p>
            <a:pPr algn="ctr"/>
            <a:r>
              <a:rPr lang="en-GB" dirty="0"/>
              <a:t>Let’s explore some of those emotions mentioned earlier in more depth.</a:t>
            </a:r>
          </a:p>
        </p:txBody>
      </p:sp>
      <p:pic>
        <p:nvPicPr>
          <p:cNvPr id="5" name="Whole Class">
            <a:extLst>
              <a:ext uri="{FF2B5EF4-FFF2-40B4-BE49-F238E27FC236}">
                <a16:creationId xmlns:a16="http://schemas.microsoft.com/office/drawing/2014/main" id="{12D0437B-10A4-4FB9-B130-07ACEB8817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Title 1">
            <a:extLst>
              <a:ext uri="{FF2B5EF4-FFF2-40B4-BE49-F238E27FC236}">
                <a16:creationId xmlns:a16="http://schemas.microsoft.com/office/drawing/2014/main" id="{97D6045B-A3A8-47E5-8207-D3AD3CC2B398}"/>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
        <p:nvSpPr>
          <p:cNvPr id="2" name="Pentagon 1"/>
          <p:cNvSpPr/>
          <p:nvPr/>
        </p:nvSpPr>
        <p:spPr>
          <a:xfrm>
            <a:off x="457197" y="2735594"/>
            <a:ext cx="3682755"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What does sadness feel like</a:t>
            </a:r>
            <a:r>
              <a:rPr lang="en-GB" dirty="0" smtClean="0"/>
              <a:t>?</a:t>
            </a:r>
            <a:endParaRPr lang="en-GB" dirty="0"/>
          </a:p>
        </p:txBody>
      </p:sp>
      <p:sp>
        <p:nvSpPr>
          <p:cNvPr id="7" name="Pentagon 6"/>
          <p:cNvSpPr/>
          <p:nvPr/>
        </p:nvSpPr>
        <p:spPr>
          <a:xfrm>
            <a:off x="457197" y="3406969"/>
            <a:ext cx="4021779" cy="648942"/>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 do you feel inside when </a:t>
            </a:r>
            <a:r>
              <a:rPr lang="en-GB" dirty="0" smtClean="0"/>
              <a:t/>
            </a:r>
            <a:br>
              <a:rPr lang="en-GB" dirty="0" smtClean="0"/>
            </a:br>
            <a:r>
              <a:rPr lang="en-GB" dirty="0" smtClean="0"/>
              <a:t>you </a:t>
            </a:r>
            <a:r>
              <a:rPr lang="en-GB" dirty="0"/>
              <a:t>are nervous? </a:t>
            </a:r>
          </a:p>
        </p:txBody>
      </p:sp>
      <p:sp>
        <p:nvSpPr>
          <p:cNvPr id="9" name="Pentagon 8"/>
          <p:cNvSpPr/>
          <p:nvPr/>
        </p:nvSpPr>
        <p:spPr>
          <a:xfrm>
            <a:off x="457197" y="4243805"/>
            <a:ext cx="4834883" cy="752402"/>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What kinds of thoughts go through your mind when you feel embarrassed? </a:t>
            </a:r>
          </a:p>
        </p:txBody>
      </p:sp>
      <p:sp>
        <p:nvSpPr>
          <p:cNvPr id="10" name="Pentagon 9"/>
          <p:cNvSpPr/>
          <p:nvPr/>
        </p:nvSpPr>
        <p:spPr>
          <a:xfrm>
            <a:off x="434243" y="5346709"/>
            <a:ext cx="4764030" cy="729212"/>
          </a:xfrm>
          <a:prstGeom prst="homePlate">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Whereabouts in your body do you </a:t>
            </a:r>
            <a:r>
              <a:rPr lang="en-GB" dirty="0" smtClean="0"/>
              <a:t/>
            </a:r>
            <a:br>
              <a:rPr lang="en-GB" dirty="0" smtClean="0"/>
            </a:br>
            <a:r>
              <a:rPr lang="en-GB" dirty="0" smtClean="0"/>
              <a:t>feel </a:t>
            </a:r>
            <a:r>
              <a:rPr lang="en-GB" dirty="0"/>
              <a:t>anger?</a:t>
            </a:r>
          </a:p>
        </p:txBody>
      </p:sp>
      <p:sp>
        <p:nvSpPr>
          <p:cNvPr id="6" name="Rectangle 5"/>
          <p:cNvSpPr/>
          <p:nvPr/>
        </p:nvSpPr>
        <p:spPr>
          <a:xfrm>
            <a:off x="457197" y="1949152"/>
            <a:ext cx="8219259" cy="504056"/>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Talk to your partner and try to answer the following questions</a:t>
            </a:r>
            <a:r>
              <a:rPr lang="en-GB" dirty="0" smtClean="0"/>
              <a:t>:</a:t>
            </a:r>
            <a:endParaRPr lang="en-GB" dirty="0"/>
          </a:p>
        </p:txBody>
      </p:sp>
      <p:pic>
        <p:nvPicPr>
          <p:cNvPr id="11" name="Picture 1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04248" y="2835047"/>
            <a:ext cx="2086947" cy="3591376"/>
          </a:xfrm>
          <a:prstGeom prst="rect">
            <a:avLst/>
          </a:prstGeom>
        </p:spPr>
      </p:pic>
      <p:pic>
        <p:nvPicPr>
          <p:cNvPr id="15" name="Picture 1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73374" y="2880142"/>
            <a:ext cx="1779423" cy="3546281"/>
          </a:xfrm>
          <a:prstGeom prst="rect">
            <a:avLst/>
          </a:prstGeom>
        </p:spPr>
      </p:pic>
    </p:spTree>
    <p:extLst>
      <p:ext uri="{BB962C8B-B14F-4D97-AF65-F5344CB8AC3E}">
        <p14:creationId xmlns:p14="http://schemas.microsoft.com/office/powerpoint/2010/main" val="39450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1000"/>
                                        <p:tgtEl>
                                          <p:spTgt spid="2"/>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10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left)">
                                      <p:cBhvr>
                                        <p:cTn id="45" dur="1000"/>
                                        <p:tgtEl>
                                          <p:spTgt spid="10"/>
                                        </p:tgtEl>
                                      </p:cBhvr>
                                    </p:animEffect>
                                  </p:childTnLst>
                                </p:cTn>
                              </p:par>
                            </p:childTnLst>
                          </p:cTn>
                        </p:par>
                        <p:par>
                          <p:cTn id="46" fill="hold">
                            <p:stCondLst>
                              <p:cond delay="1500"/>
                            </p:stCondLst>
                            <p:childTnLst>
                              <p:par>
                                <p:cTn id="47" presetID="22" presetClass="entr" presetSubtype="4"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down)">
                                      <p:cBhvr>
                                        <p:cTn id="49"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 grpId="0"/>
      <p:bldP spid="2" grpId="0" animBg="1"/>
      <p:bldP spid="7" grpId="0" animBg="1"/>
      <p:bldP spid="9" grpId="0" animBg="1"/>
      <p:bldP spid="10"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DC0FD4D-018C-46CF-8A3C-2339BC1A0D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79912" y="2980391"/>
            <a:ext cx="4605111" cy="3256921"/>
          </a:xfrm>
          <a:prstGeom prst="rect">
            <a:avLst/>
          </a:prstGeom>
          <a:ln>
            <a:solidFill>
              <a:schemeClr val="tx1"/>
            </a:solidFill>
          </a:ln>
        </p:spPr>
      </p:pic>
      <p:sp>
        <p:nvSpPr>
          <p:cNvPr id="3" name="Rectangle 2">
            <a:extLst>
              <a:ext uri="{FF2B5EF4-FFF2-40B4-BE49-F238E27FC236}">
                <a16:creationId xmlns:a16="http://schemas.microsoft.com/office/drawing/2014/main" id="{1E20628A-15BA-4CAF-91DB-1315F7C17CC6}"/>
              </a:ext>
            </a:extLst>
          </p:cNvPr>
          <p:cNvSpPr/>
          <p:nvPr/>
        </p:nvSpPr>
        <p:spPr>
          <a:xfrm>
            <a:off x="694420" y="1279572"/>
            <a:ext cx="7745626" cy="646331"/>
          </a:xfrm>
          <a:prstGeom prst="rect">
            <a:avLst/>
          </a:prstGeom>
        </p:spPr>
        <p:txBody>
          <a:bodyPr wrap="square">
            <a:spAutoFit/>
          </a:bodyPr>
          <a:lstStyle/>
          <a:p>
            <a:r>
              <a:rPr lang="en-GB" dirty="0"/>
              <a:t>Sometimes it can be useful to identify an emotion you are experiencing and label it in some way. Some people like to do this using colours.</a:t>
            </a:r>
          </a:p>
        </p:txBody>
      </p:sp>
      <p:sp>
        <p:nvSpPr>
          <p:cNvPr id="4" name="Rectangle 3">
            <a:extLst>
              <a:ext uri="{FF2B5EF4-FFF2-40B4-BE49-F238E27FC236}">
                <a16:creationId xmlns:a16="http://schemas.microsoft.com/office/drawing/2014/main" id="{FDA49210-55F7-473C-8370-2EBFF83E43DD}"/>
              </a:ext>
            </a:extLst>
          </p:cNvPr>
          <p:cNvSpPr/>
          <p:nvPr/>
        </p:nvSpPr>
        <p:spPr>
          <a:xfrm>
            <a:off x="694420" y="1979345"/>
            <a:ext cx="7838020" cy="923330"/>
          </a:xfrm>
          <a:prstGeom prst="rect">
            <a:avLst/>
          </a:prstGeom>
        </p:spPr>
        <p:txBody>
          <a:bodyPr wrap="square">
            <a:spAutoFit/>
          </a:bodyPr>
          <a:lstStyle/>
          <a:p>
            <a:r>
              <a:rPr lang="en-GB" dirty="0"/>
              <a:t>Using the </a:t>
            </a:r>
            <a:r>
              <a:rPr lang="en-GB" b="1" dirty="0">
                <a:solidFill>
                  <a:srgbClr val="21A6F9"/>
                </a:solidFill>
              </a:rPr>
              <a:t>Identifying Feelings Activity Sheet</a:t>
            </a:r>
            <a:r>
              <a:rPr lang="en-GB" dirty="0"/>
              <a:t>, choose four different uncomfortable emotions and colour areas of the body that you feel these feelings, in the colour you associate with that emotion.</a:t>
            </a:r>
          </a:p>
        </p:txBody>
      </p:sp>
      <p:sp>
        <p:nvSpPr>
          <p:cNvPr id="5" name="Rectangle 4">
            <a:extLst>
              <a:ext uri="{FF2B5EF4-FFF2-40B4-BE49-F238E27FC236}">
                <a16:creationId xmlns:a16="http://schemas.microsoft.com/office/drawing/2014/main" id="{FA746528-5A61-4C3F-A296-759F8663BF36}"/>
              </a:ext>
            </a:extLst>
          </p:cNvPr>
          <p:cNvSpPr/>
          <p:nvPr/>
        </p:nvSpPr>
        <p:spPr>
          <a:xfrm>
            <a:off x="691554" y="3078163"/>
            <a:ext cx="2955538" cy="1754326"/>
          </a:xfrm>
          <a:prstGeom prst="rect">
            <a:avLst/>
          </a:prstGeom>
        </p:spPr>
        <p:txBody>
          <a:bodyPr wrap="square">
            <a:spAutoFit/>
          </a:bodyPr>
          <a:lstStyle/>
          <a:p>
            <a:r>
              <a:rPr lang="en-GB" dirty="0"/>
              <a:t>The colours we link to emotions, and where we feel these emotions in our bodies, might be different for everyone – there is no right or wrong here!</a:t>
            </a:r>
          </a:p>
        </p:txBody>
      </p:sp>
      <p:pic>
        <p:nvPicPr>
          <p:cNvPr id="6" name="Whole Class">
            <a:extLst>
              <a:ext uri="{FF2B5EF4-FFF2-40B4-BE49-F238E27FC236}">
                <a16:creationId xmlns:a16="http://schemas.microsoft.com/office/drawing/2014/main" id="{6A1D0DF7-03EB-44FA-AE72-045C6CF472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9" name="Title 1">
            <a:extLst>
              <a:ext uri="{FF2B5EF4-FFF2-40B4-BE49-F238E27FC236}">
                <a16:creationId xmlns:a16="http://schemas.microsoft.com/office/drawing/2014/main" id="{581E5F1A-B0C2-42C7-897B-E29DB59FA8CD}"/>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Tree>
    <p:extLst>
      <p:ext uri="{BB962C8B-B14F-4D97-AF65-F5344CB8AC3E}">
        <p14:creationId xmlns:p14="http://schemas.microsoft.com/office/powerpoint/2010/main" val="125927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0BE81C8-51EA-4066-940E-C87F700C83B9}"/>
              </a:ext>
            </a:extLst>
          </p:cNvPr>
          <p:cNvSpPr/>
          <p:nvPr/>
        </p:nvSpPr>
        <p:spPr>
          <a:xfrm>
            <a:off x="755576" y="3198606"/>
            <a:ext cx="4032448" cy="80645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0DDF7AD-002B-4B69-A6E4-3C112E03ED1D}"/>
              </a:ext>
            </a:extLst>
          </p:cNvPr>
          <p:cNvSpPr/>
          <p:nvPr/>
        </p:nvSpPr>
        <p:spPr>
          <a:xfrm>
            <a:off x="827584" y="1628250"/>
            <a:ext cx="3744416" cy="1477328"/>
          </a:xfrm>
          <a:prstGeom prst="rect">
            <a:avLst/>
          </a:prstGeom>
        </p:spPr>
        <p:txBody>
          <a:bodyPr wrap="square">
            <a:spAutoFit/>
          </a:bodyPr>
          <a:lstStyle/>
          <a:p>
            <a:r>
              <a:rPr lang="en-GB" dirty="0"/>
              <a:t>Another thing that can be useful to do, in terms of understanding our feelings, is to rate the emotion, asking ourselves how serious or intense the emotion is.</a:t>
            </a:r>
          </a:p>
        </p:txBody>
      </p:sp>
      <p:sp>
        <p:nvSpPr>
          <p:cNvPr id="4" name="Rectangle 3">
            <a:extLst>
              <a:ext uri="{FF2B5EF4-FFF2-40B4-BE49-F238E27FC236}">
                <a16:creationId xmlns:a16="http://schemas.microsoft.com/office/drawing/2014/main" id="{FD4A04F1-E3B2-4F97-9306-92A424AF3620}"/>
              </a:ext>
            </a:extLst>
          </p:cNvPr>
          <p:cNvSpPr/>
          <p:nvPr/>
        </p:nvSpPr>
        <p:spPr>
          <a:xfrm>
            <a:off x="827585" y="3251568"/>
            <a:ext cx="3672408" cy="646331"/>
          </a:xfrm>
          <a:prstGeom prst="rect">
            <a:avLst/>
          </a:prstGeom>
        </p:spPr>
        <p:txBody>
          <a:bodyPr wrap="square">
            <a:spAutoFit/>
          </a:bodyPr>
          <a:lstStyle/>
          <a:p>
            <a:r>
              <a:rPr lang="en-GB" dirty="0">
                <a:solidFill>
                  <a:schemeClr val="bg1"/>
                </a:solidFill>
              </a:rPr>
              <a:t>We can do this by using a scale like this…</a:t>
            </a:r>
          </a:p>
        </p:txBody>
      </p:sp>
      <p:pic>
        <p:nvPicPr>
          <p:cNvPr id="6" name="Picture 5">
            <a:extLst>
              <a:ext uri="{FF2B5EF4-FFF2-40B4-BE49-F238E27FC236}">
                <a16:creationId xmlns:a16="http://schemas.microsoft.com/office/drawing/2014/main" id="{9F098D2E-2F7B-4088-9D78-8664A9CA1D0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60033" y="1406936"/>
            <a:ext cx="3343148" cy="4728937"/>
          </a:xfrm>
          <a:prstGeom prst="rect">
            <a:avLst/>
          </a:prstGeom>
          <a:ln>
            <a:solidFill>
              <a:schemeClr val="tx1"/>
            </a:solidFill>
          </a:ln>
        </p:spPr>
      </p:pic>
      <p:pic>
        <p:nvPicPr>
          <p:cNvPr id="7" name="Whole Class">
            <a:extLst>
              <a:ext uri="{FF2B5EF4-FFF2-40B4-BE49-F238E27FC236}">
                <a16:creationId xmlns:a16="http://schemas.microsoft.com/office/drawing/2014/main" id="{1E7D57BF-B272-417C-9269-FD5E7E88B8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0" name="Title 1">
            <a:extLst>
              <a:ext uri="{FF2B5EF4-FFF2-40B4-BE49-F238E27FC236}">
                <a16:creationId xmlns:a16="http://schemas.microsoft.com/office/drawing/2014/main" id="{DDBCC9B4-16D9-446B-950A-74A0C592539A}"/>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Tree>
    <p:extLst>
      <p:ext uri="{BB962C8B-B14F-4D97-AF65-F5344CB8AC3E}">
        <p14:creationId xmlns:p14="http://schemas.microsoft.com/office/powerpoint/2010/main" val="32617205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1771C4-0657-4B64-BCE1-1FFFB219390B}"/>
              </a:ext>
            </a:extLst>
          </p:cNvPr>
          <p:cNvSpPr/>
          <p:nvPr/>
        </p:nvSpPr>
        <p:spPr>
          <a:xfrm>
            <a:off x="2286000" y="3356992"/>
            <a:ext cx="4572000" cy="1296144"/>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EC07A5A1-852B-48A0-93B2-F2BB01CDCD19}"/>
              </a:ext>
            </a:extLst>
          </p:cNvPr>
          <p:cNvSpPr/>
          <p:nvPr/>
        </p:nvSpPr>
        <p:spPr>
          <a:xfrm>
            <a:off x="827584" y="1537906"/>
            <a:ext cx="7416824" cy="646331"/>
          </a:xfrm>
          <a:prstGeom prst="rect">
            <a:avLst/>
          </a:prstGeom>
        </p:spPr>
        <p:txBody>
          <a:bodyPr wrap="square">
            <a:spAutoFit/>
          </a:bodyPr>
          <a:lstStyle/>
          <a:p>
            <a:r>
              <a:rPr lang="en-GB" dirty="0"/>
              <a:t>So, we are learning to pay attention to our feelings, recognise how they feel in our bodies and even place them on a scale.</a:t>
            </a:r>
          </a:p>
        </p:txBody>
      </p:sp>
      <p:sp>
        <p:nvSpPr>
          <p:cNvPr id="4" name="Rectangle 3">
            <a:extLst>
              <a:ext uri="{FF2B5EF4-FFF2-40B4-BE49-F238E27FC236}">
                <a16:creationId xmlns:a16="http://schemas.microsoft.com/office/drawing/2014/main" id="{58D20427-B746-4111-967C-CAD4A1637CBE}"/>
              </a:ext>
            </a:extLst>
          </p:cNvPr>
          <p:cNvSpPr/>
          <p:nvPr/>
        </p:nvSpPr>
        <p:spPr>
          <a:xfrm>
            <a:off x="827584" y="2325928"/>
            <a:ext cx="7416824" cy="646331"/>
          </a:xfrm>
          <a:prstGeom prst="rect">
            <a:avLst/>
          </a:prstGeom>
        </p:spPr>
        <p:txBody>
          <a:bodyPr wrap="square">
            <a:spAutoFit/>
          </a:bodyPr>
          <a:lstStyle/>
          <a:p>
            <a:r>
              <a:rPr lang="en-GB" dirty="0"/>
              <a:t>Now take a look at the following statement and take a few moments to think about it…</a:t>
            </a:r>
          </a:p>
        </p:txBody>
      </p:sp>
      <p:sp>
        <p:nvSpPr>
          <p:cNvPr id="5" name="Rectangle 4">
            <a:extLst>
              <a:ext uri="{FF2B5EF4-FFF2-40B4-BE49-F238E27FC236}">
                <a16:creationId xmlns:a16="http://schemas.microsoft.com/office/drawing/2014/main" id="{5A470261-6797-4C31-A1C8-5087B03A47F3}"/>
              </a:ext>
            </a:extLst>
          </p:cNvPr>
          <p:cNvSpPr/>
          <p:nvPr/>
        </p:nvSpPr>
        <p:spPr>
          <a:xfrm>
            <a:off x="2286000" y="3513782"/>
            <a:ext cx="4572000" cy="923330"/>
          </a:xfrm>
          <a:prstGeom prst="rect">
            <a:avLst/>
          </a:prstGeom>
        </p:spPr>
        <p:txBody>
          <a:bodyPr>
            <a:spAutoFit/>
          </a:bodyPr>
          <a:lstStyle/>
          <a:p>
            <a:pPr algn="ctr"/>
            <a:r>
              <a:rPr lang="en-GB" dirty="0">
                <a:solidFill>
                  <a:schemeClr val="bg1"/>
                </a:solidFill>
              </a:rPr>
              <a:t>‘If feelings and emotions are inside us, they cannot have an impact on our actions, nor on anyone else.’</a:t>
            </a:r>
          </a:p>
        </p:txBody>
      </p:sp>
      <p:sp>
        <p:nvSpPr>
          <p:cNvPr id="6" name="Rectangle 5">
            <a:extLst>
              <a:ext uri="{FF2B5EF4-FFF2-40B4-BE49-F238E27FC236}">
                <a16:creationId xmlns:a16="http://schemas.microsoft.com/office/drawing/2014/main" id="{5450827E-F5B2-44FF-8D2B-80DB8D8CABD2}"/>
              </a:ext>
            </a:extLst>
          </p:cNvPr>
          <p:cNvSpPr/>
          <p:nvPr/>
        </p:nvSpPr>
        <p:spPr>
          <a:xfrm>
            <a:off x="1187625" y="5080278"/>
            <a:ext cx="3096344" cy="646331"/>
          </a:xfrm>
          <a:prstGeom prst="rect">
            <a:avLst/>
          </a:prstGeom>
        </p:spPr>
        <p:txBody>
          <a:bodyPr wrap="square">
            <a:spAutoFit/>
          </a:bodyPr>
          <a:lstStyle/>
          <a:p>
            <a:pPr algn="ctr"/>
            <a:r>
              <a:rPr lang="en-GB" dirty="0"/>
              <a:t>Do you agree or disagree with this statement?</a:t>
            </a:r>
          </a:p>
        </p:txBody>
      </p:sp>
      <p:sp>
        <p:nvSpPr>
          <p:cNvPr id="7" name="Rectangle 6">
            <a:extLst>
              <a:ext uri="{FF2B5EF4-FFF2-40B4-BE49-F238E27FC236}">
                <a16:creationId xmlns:a16="http://schemas.microsoft.com/office/drawing/2014/main" id="{7CDD48C1-DBD3-483C-8FF7-54BDA9407C2B}"/>
              </a:ext>
            </a:extLst>
          </p:cNvPr>
          <p:cNvSpPr/>
          <p:nvPr/>
        </p:nvSpPr>
        <p:spPr>
          <a:xfrm>
            <a:off x="4860032" y="5086925"/>
            <a:ext cx="3192862" cy="646331"/>
          </a:xfrm>
          <a:prstGeom prst="rect">
            <a:avLst/>
          </a:prstGeom>
        </p:spPr>
        <p:txBody>
          <a:bodyPr wrap="square">
            <a:spAutoFit/>
          </a:bodyPr>
          <a:lstStyle/>
          <a:p>
            <a:pPr algn="ctr"/>
            <a:r>
              <a:rPr lang="en-GB" dirty="0"/>
              <a:t>Can you explain why you agree or disagree?</a:t>
            </a:r>
          </a:p>
        </p:txBody>
      </p:sp>
      <p:pic>
        <p:nvPicPr>
          <p:cNvPr id="8" name="Whole Class">
            <a:extLst>
              <a:ext uri="{FF2B5EF4-FFF2-40B4-BE49-F238E27FC236}">
                <a16:creationId xmlns:a16="http://schemas.microsoft.com/office/drawing/2014/main" id="{E60C9BF7-99D9-4D26-AEB4-5F926DA1C1F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Title 1">
            <a:extLst>
              <a:ext uri="{FF2B5EF4-FFF2-40B4-BE49-F238E27FC236}">
                <a16:creationId xmlns:a16="http://schemas.microsoft.com/office/drawing/2014/main" id="{3A08E1E9-E4A1-4B96-A8BB-34A823814A91}"/>
              </a:ext>
            </a:extLst>
          </p:cNvPr>
          <p:cNvSpPr>
            <a:spLocks noGrp="1"/>
          </p:cNvSpPr>
          <p:nvPr>
            <p:ph type="title"/>
          </p:nvPr>
        </p:nvSpPr>
        <p:spPr>
          <a:xfrm>
            <a:off x="457197" y="478895"/>
            <a:ext cx="7283155" cy="994306"/>
          </a:xfrm>
        </p:spPr>
        <p:txBody>
          <a:bodyPr/>
          <a:lstStyle/>
          <a:p>
            <a:r>
              <a:rPr lang="en-GB" sz="2800" dirty="0"/>
              <a:t>Recognising and Describing Our Feelings</a:t>
            </a:r>
          </a:p>
        </p:txBody>
      </p:sp>
    </p:spTree>
    <p:extLst>
      <p:ext uri="{BB962C8B-B14F-4D97-AF65-F5344CB8AC3E}">
        <p14:creationId xmlns:p14="http://schemas.microsoft.com/office/powerpoint/2010/main" val="277498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78895"/>
            <a:ext cx="7643194" cy="994306"/>
          </a:xfrm>
        </p:spPr>
        <p:txBody>
          <a:bodyPr/>
          <a:lstStyle/>
          <a:p>
            <a:r>
              <a:rPr lang="en-GB" sz="2800" dirty="0"/>
              <a:t>Understanding the Impact of Our Feelings</a:t>
            </a:r>
          </a:p>
        </p:txBody>
      </p:sp>
      <p:grpSp>
        <p:nvGrpSpPr>
          <p:cNvPr id="3" name="Group 2"/>
          <p:cNvGrpSpPr/>
          <p:nvPr/>
        </p:nvGrpSpPr>
        <p:grpSpPr>
          <a:xfrm>
            <a:off x="6876256" y="2150978"/>
            <a:ext cx="1569992" cy="1569992"/>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2"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6867594" y="3947240"/>
            <a:ext cx="1577281" cy="1569992"/>
            <a:chOff x="6574042" y="4512842"/>
            <a:chExt cx="1577281" cy="1569992"/>
          </a:xfrm>
        </p:grpSpPr>
        <p:sp>
          <p:nvSpPr>
            <p:cNvPr id="7" name="Oval 6">
              <a:hlinkClick r:id="rId3"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3"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sp>
        <p:nvSpPr>
          <p:cNvPr id="9" name="Rectangle 8">
            <a:extLst>
              <a:ext uri="{FF2B5EF4-FFF2-40B4-BE49-F238E27FC236}">
                <a16:creationId xmlns:a16="http://schemas.microsoft.com/office/drawing/2014/main" id="{2EA65186-A5CF-4399-821C-49960DF8D8A4}"/>
              </a:ext>
            </a:extLst>
          </p:cNvPr>
          <p:cNvSpPr/>
          <p:nvPr/>
        </p:nvSpPr>
        <p:spPr>
          <a:xfrm>
            <a:off x="626797" y="1340768"/>
            <a:ext cx="7329579" cy="923330"/>
          </a:xfrm>
          <a:prstGeom prst="rect">
            <a:avLst/>
          </a:prstGeom>
        </p:spPr>
        <p:txBody>
          <a:bodyPr wrap="square">
            <a:spAutoFit/>
          </a:bodyPr>
          <a:lstStyle/>
          <a:p>
            <a:r>
              <a:rPr lang="en-GB" dirty="0"/>
              <a:t>Some of you might have said that the way we feel can affect our actions – and our thoughts. Our thoughts, feelings and actions are all linked to one another.</a:t>
            </a:r>
          </a:p>
        </p:txBody>
      </p:sp>
      <p:sp>
        <p:nvSpPr>
          <p:cNvPr id="10" name="Isosceles Triangle 9">
            <a:extLst>
              <a:ext uri="{FF2B5EF4-FFF2-40B4-BE49-F238E27FC236}">
                <a16:creationId xmlns:a16="http://schemas.microsoft.com/office/drawing/2014/main" id="{09CFDBEC-B924-472C-AB18-F6FC4F97959D}"/>
              </a:ext>
            </a:extLst>
          </p:cNvPr>
          <p:cNvSpPr/>
          <p:nvPr/>
        </p:nvSpPr>
        <p:spPr>
          <a:xfrm>
            <a:off x="1989975" y="2718212"/>
            <a:ext cx="3675289" cy="3168352"/>
          </a:xfrm>
          <a:prstGeom prst="triangle">
            <a:avLst/>
          </a:prstGeom>
          <a:solidFill>
            <a:srgbClr val="FEF3E9"/>
          </a:solidFill>
          <a:ln w="38100">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a:extLst>
              <a:ext uri="{FF2B5EF4-FFF2-40B4-BE49-F238E27FC236}">
                <a16:creationId xmlns:a16="http://schemas.microsoft.com/office/drawing/2014/main" id="{A1761458-37C4-4804-B89A-65A072858188}"/>
              </a:ext>
            </a:extLst>
          </p:cNvPr>
          <p:cNvCxnSpPr>
            <a:cxnSpLocks/>
          </p:cNvCxnSpPr>
          <p:nvPr/>
        </p:nvCxnSpPr>
        <p:spPr>
          <a:xfrm flipH="1">
            <a:off x="1701943" y="4302388"/>
            <a:ext cx="936104" cy="1584176"/>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869A511-0780-48CA-943D-B43F12B45E8D}"/>
              </a:ext>
            </a:extLst>
          </p:cNvPr>
          <p:cNvCxnSpPr>
            <a:cxnSpLocks/>
          </p:cNvCxnSpPr>
          <p:nvPr/>
        </p:nvCxnSpPr>
        <p:spPr>
          <a:xfrm flipV="1">
            <a:off x="2782063" y="2689240"/>
            <a:ext cx="864096" cy="138294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B1DA681-BCFA-4FCA-AC3D-9D503242E105}"/>
              </a:ext>
            </a:extLst>
          </p:cNvPr>
          <p:cNvCxnSpPr>
            <a:cxnSpLocks/>
          </p:cNvCxnSpPr>
          <p:nvPr/>
        </p:nvCxnSpPr>
        <p:spPr>
          <a:xfrm>
            <a:off x="3934191" y="6102588"/>
            <a:ext cx="1800200" cy="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F3764A1B-9819-4637-BB3D-E5AAE62F62F0}"/>
              </a:ext>
            </a:extLst>
          </p:cNvPr>
          <p:cNvCxnSpPr>
            <a:cxnSpLocks/>
          </p:cNvCxnSpPr>
          <p:nvPr/>
        </p:nvCxnSpPr>
        <p:spPr>
          <a:xfrm flipH="1">
            <a:off x="1917967" y="6102588"/>
            <a:ext cx="1800200" cy="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54206160-51BE-40F6-890B-B72252024786}"/>
              </a:ext>
            </a:extLst>
          </p:cNvPr>
          <p:cNvCxnSpPr>
            <a:cxnSpLocks/>
          </p:cNvCxnSpPr>
          <p:nvPr/>
        </p:nvCxnSpPr>
        <p:spPr>
          <a:xfrm>
            <a:off x="5014311" y="4302388"/>
            <a:ext cx="864096" cy="1542884"/>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B4D997A-4B21-4F7D-B5FD-FBA13E66B949}"/>
              </a:ext>
            </a:extLst>
          </p:cNvPr>
          <p:cNvCxnSpPr/>
          <p:nvPr/>
        </p:nvCxnSpPr>
        <p:spPr>
          <a:xfrm flipH="1" flipV="1">
            <a:off x="4006199" y="2689240"/>
            <a:ext cx="828092" cy="138294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0B76D351-61CC-4A06-9AF1-8FB58F73424A}"/>
              </a:ext>
            </a:extLst>
          </p:cNvPr>
          <p:cNvSpPr txBox="1"/>
          <p:nvPr/>
        </p:nvSpPr>
        <p:spPr>
          <a:xfrm>
            <a:off x="3114562" y="2276872"/>
            <a:ext cx="1426114" cy="369332"/>
          </a:xfrm>
          <a:prstGeom prst="rect">
            <a:avLst/>
          </a:prstGeom>
          <a:noFill/>
        </p:spPr>
        <p:txBody>
          <a:bodyPr wrap="square" rtlCol="0">
            <a:spAutoFit/>
          </a:bodyPr>
          <a:lstStyle/>
          <a:p>
            <a:pPr algn="ctr"/>
            <a:r>
              <a:rPr lang="en-GB" b="1" dirty="0"/>
              <a:t>Thoughts</a:t>
            </a:r>
          </a:p>
        </p:txBody>
      </p:sp>
      <p:sp>
        <p:nvSpPr>
          <p:cNvPr id="42" name="TextBox 41">
            <a:extLst>
              <a:ext uri="{FF2B5EF4-FFF2-40B4-BE49-F238E27FC236}">
                <a16:creationId xmlns:a16="http://schemas.microsoft.com/office/drawing/2014/main" id="{9FF4A4DA-568F-4BAD-A273-5C8E1B567208}"/>
              </a:ext>
            </a:extLst>
          </p:cNvPr>
          <p:cNvSpPr txBox="1"/>
          <p:nvPr/>
        </p:nvSpPr>
        <p:spPr>
          <a:xfrm>
            <a:off x="656319" y="5845272"/>
            <a:ext cx="1368152" cy="369332"/>
          </a:xfrm>
          <a:prstGeom prst="rect">
            <a:avLst/>
          </a:prstGeom>
          <a:noFill/>
        </p:spPr>
        <p:txBody>
          <a:bodyPr wrap="square" rtlCol="0">
            <a:spAutoFit/>
          </a:bodyPr>
          <a:lstStyle/>
          <a:p>
            <a:pPr algn="ctr"/>
            <a:r>
              <a:rPr lang="en-GB" b="1" dirty="0"/>
              <a:t>Feelings</a:t>
            </a:r>
          </a:p>
        </p:txBody>
      </p:sp>
      <p:sp>
        <p:nvSpPr>
          <p:cNvPr id="43" name="TextBox 42">
            <a:extLst>
              <a:ext uri="{FF2B5EF4-FFF2-40B4-BE49-F238E27FC236}">
                <a16:creationId xmlns:a16="http://schemas.microsoft.com/office/drawing/2014/main" id="{2C513779-7D74-4D10-90E1-F2E73993AB5C}"/>
              </a:ext>
            </a:extLst>
          </p:cNvPr>
          <p:cNvSpPr txBox="1"/>
          <p:nvPr/>
        </p:nvSpPr>
        <p:spPr>
          <a:xfrm>
            <a:off x="5721247" y="5845272"/>
            <a:ext cx="1515049" cy="369332"/>
          </a:xfrm>
          <a:prstGeom prst="rect">
            <a:avLst/>
          </a:prstGeom>
          <a:noFill/>
        </p:spPr>
        <p:txBody>
          <a:bodyPr wrap="square" rtlCol="0">
            <a:spAutoFit/>
          </a:bodyPr>
          <a:lstStyle/>
          <a:p>
            <a:pPr algn="ctr"/>
            <a:r>
              <a:rPr lang="en-GB" b="1" dirty="0"/>
              <a:t>Behaviours</a:t>
            </a:r>
          </a:p>
        </p:txBody>
      </p:sp>
      <p:pic>
        <p:nvPicPr>
          <p:cNvPr id="45" name="Picture 44">
            <a:extLst>
              <a:ext uri="{FF2B5EF4-FFF2-40B4-BE49-F238E27FC236}">
                <a16:creationId xmlns:a16="http://schemas.microsoft.com/office/drawing/2014/main" id="{FC5A1FFD-EDE1-4884-A10D-A12D98EEE86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800983" y="3293053"/>
            <a:ext cx="2123909" cy="2552996"/>
          </a:xfrm>
          <a:prstGeom prst="rect">
            <a:avLst/>
          </a:prstGeom>
        </p:spPr>
      </p:pic>
      <p:pic>
        <p:nvPicPr>
          <p:cNvPr id="46" name="Whole Class">
            <a:extLst>
              <a:ext uri="{FF2B5EF4-FFF2-40B4-BE49-F238E27FC236}">
                <a16:creationId xmlns:a16="http://schemas.microsoft.com/office/drawing/2014/main" id="{AD1D6807-E1AA-4089-B6C0-B1D74BDCD18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500"/>
                                        <p:tgtEl>
                                          <p:spTgt spid="27"/>
                                        </p:tgtEl>
                                      </p:cBhvr>
                                    </p:animEffect>
                                  </p:childTnLst>
                                </p:cTn>
                              </p:par>
                              <p:par>
                                <p:cTn id="22" presetID="10" presetClass="entr" presetSubtype="0" fill="hold"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par>
                                <p:cTn id="25" presetID="10" presetClass="entr" presetSubtype="0"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par>
                                <p:cTn id="40" presetID="10" presetClass="entr" presetSubtype="0"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500"/>
                                        <p:tgtEl>
                                          <p:spTgt spid="45"/>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500" fill="hold"/>
                                        <p:tgtEl>
                                          <p:spTgt spid="3"/>
                                        </p:tgtEl>
                                        <p:attrNameLst>
                                          <p:attrName>ppt_w</p:attrName>
                                        </p:attrNameLst>
                                      </p:cBhvr>
                                      <p:tavLst>
                                        <p:tav tm="0">
                                          <p:val>
                                            <p:fltVal val="0"/>
                                          </p:val>
                                        </p:tav>
                                        <p:tav tm="100000">
                                          <p:val>
                                            <p:strVal val="#ppt_w"/>
                                          </p:val>
                                        </p:tav>
                                      </p:tavLst>
                                    </p:anim>
                                    <p:anim calcmode="lin" valueType="num">
                                      <p:cBhvr>
                                        <p:cTn id="48" dur="500" fill="hold"/>
                                        <p:tgtEl>
                                          <p:spTgt spid="3"/>
                                        </p:tgtEl>
                                        <p:attrNameLst>
                                          <p:attrName>ppt_h</p:attrName>
                                        </p:attrNameLst>
                                      </p:cBhvr>
                                      <p:tavLst>
                                        <p:tav tm="0">
                                          <p:val>
                                            <p:fltVal val="0"/>
                                          </p:val>
                                        </p:tav>
                                        <p:tav tm="100000">
                                          <p:val>
                                            <p:strVal val="#ppt_h"/>
                                          </p:val>
                                        </p:tav>
                                      </p:tavLst>
                                    </p:anim>
                                    <p:animEffect transition="in" filter="fade">
                                      <p:cBhvr>
                                        <p:cTn id="49" dur="500"/>
                                        <p:tgtEl>
                                          <p:spTgt spid="3"/>
                                        </p:tgtEl>
                                      </p:cBhvr>
                                    </p:animEffect>
                                  </p:childTnLst>
                                </p:cTn>
                              </p:par>
                              <p:par>
                                <p:cTn id="50" presetID="53" presetClass="entr" presetSubtype="16"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Effect transition="in" filter="fade">
                                      <p:cBhvr>
                                        <p:cTn id="5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41" grpId="0"/>
      <p:bldP spid="42"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367F73F-A924-4A29-BE42-A811ECCEFF84}"/>
              </a:ext>
            </a:extLst>
          </p:cNvPr>
          <p:cNvSpPr/>
          <p:nvPr/>
        </p:nvSpPr>
        <p:spPr>
          <a:xfrm>
            <a:off x="755576" y="3361852"/>
            <a:ext cx="5544616" cy="2011364"/>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The Emotional Scale</a:t>
            </a:r>
          </a:p>
        </p:txBody>
      </p:sp>
      <p:sp>
        <p:nvSpPr>
          <p:cNvPr id="3" name="Rectangle 2">
            <a:extLst>
              <a:ext uri="{FF2B5EF4-FFF2-40B4-BE49-F238E27FC236}">
                <a16:creationId xmlns:a16="http://schemas.microsoft.com/office/drawing/2014/main" id="{BC53597D-9E74-4E77-8300-CBF3299AECE8}"/>
              </a:ext>
            </a:extLst>
          </p:cNvPr>
          <p:cNvSpPr/>
          <p:nvPr/>
        </p:nvSpPr>
        <p:spPr>
          <a:xfrm>
            <a:off x="825201" y="1463510"/>
            <a:ext cx="7484067" cy="1754326"/>
          </a:xfrm>
          <a:prstGeom prst="rect">
            <a:avLst/>
          </a:prstGeom>
        </p:spPr>
        <p:txBody>
          <a:bodyPr wrap="square">
            <a:spAutoFit/>
          </a:bodyPr>
          <a:lstStyle/>
          <a:p>
            <a:r>
              <a:rPr lang="en-GB" dirty="0"/>
              <a:t>You are now going to try an activity in your groups. Use the </a:t>
            </a:r>
            <a:r>
              <a:rPr lang="en-GB" b="1" dirty="0">
                <a:solidFill>
                  <a:srgbClr val="00B0F0"/>
                </a:solidFill>
              </a:rPr>
              <a:t>Emotions Scenario Cards</a:t>
            </a:r>
            <a:r>
              <a:rPr lang="en-GB" b="1" dirty="0"/>
              <a:t> </a:t>
            </a:r>
            <a:r>
              <a:rPr lang="en-GB" dirty="0"/>
              <a:t>to pick a scenario. Share it with the group, then discuss where you think that scenario should be on </a:t>
            </a:r>
            <a:r>
              <a:rPr lang="en-GB" b="1" dirty="0">
                <a:solidFill>
                  <a:srgbClr val="00B0F0"/>
                </a:solidFill>
              </a:rPr>
              <a:t>The Emotional Scale</a:t>
            </a:r>
            <a:r>
              <a:rPr lang="en-GB" dirty="0"/>
              <a:t>. Remember, there is no right or wrong and all individuals feel emotions differently. Try to come to an agreement as a group, listening to all members’ contributions.</a:t>
            </a:r>
          </a:p>
        </p:txBody>
      </p:sp>
      <p:sp>
        <p:nvSpPr>
          <p:cNvPr id="4" name="Rectangle 3">
            <a:extLst>
              <a:ext uri="{FF2B5EF4-FFF2-40B4-BE49-F238E27FC236}">
                <a16:creationId xmlns:a16="http://schemas.microsoft.com/office/drawing/2014/main" id="{5257AFDF-4277-419C-8590-A58E1BFED497}"/>
              </a:ext>
            </a:extLst>
          </p:cNvPr>
          <p:cNvSpPr/>
          <p:nvPr/>
        </p:nvSpPr>
        <p:spPr>
          <a:xfrm>
            <a:off x="825201" y="3474874"/>
            <a:ext cx="3880628" cy="1754326"/>
          </a:xfrm>
          <a:prstGeom prst="rect">
            <a:avLst/>
          </a:prstGeom>
        </p:spPr>
        <p:txBody>
          <a:bodyPr wrap="square">
            <a:spAutoFit/>
          </a:bodyPr>
          <a:lstStyle/>
          <a:p>
            <a:r>
              <a:rPr lang="en-GB" dirty="0">
                <a:solidFill>
                  <a:schemeClr val="bg1"/>
                </a:solidFill>
              </a:rPr>
              <a:t>Then, as a group, discuss what the child in the scenario might think and how they might act, as a result of experiencing that emotion. Complete the </a:t>
            </a:r>
            <a:r>
              <a:rPr lang="en-GB" b="1" dirty="0">
                <a:solidFill>
                  <a:srgbClr val="00B0F0"/>
                </a:solidFill>
              </a:rPr>
              <a:t>Emotions Chart Activity Sheet </a:t>
            </a:r>
            <a:r>
              <a:rPr lang="en-GB" dirty="0">
                <a:solidFill>
                  <a:schemeClr val="bg1"/>
                </a:solidFill>
              </a:rPr>
              <a:t>for the scenario. </a:t>
            </a:r>
          </a:p>
        </p:txBody>
      </p:sp>
      <p:pic>
        <p:nvPicPr>
          <p:cNvPr id="5" name="Group Work">
            <a:extLst>
              <a:ext uri="{FF2B5EF4-FFF2-40B4-BE49-F238E27FC236}">
                <a16:creationId xmlns:a16="http://schemas.microsoft.com/office/drawing/2014/main" id="{6E7736B3-8D5A-476A-84AE-84FCFDB9567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68344" y="544048"/>
            <a:ext cx="864000" cy="864000"/>
          </a:xfrm>
          <a:prstGeom prst="rect">
            <a:avLst/>
          </a:prstGeom>
        </p:spPr>
      </p:pic>
      <p:pic>
        <p:nvPicPr>
          <p:cNvPr id="11" name="Picture 10">
            <a:extLst>
              <a:ext uri="{FF2B5EF4-FFF2-40B4-BE49-F238E27FC236}">
                <a16:creationId xmlns:a16="http://schemas.microsoft.com/office/drawing/2014/main" id="{9E11E5FA-4D86-4E8B-8C7C-DD720F8227E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67234" y="3330174"/>
            <a:ext cx="4325246" cy="3339186"/>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E013CC-17F0-4C30-A9C3-A5D53A7D24AF}"/>
              </a:ext>
            </a:extLst>
          </p:cNvPr>
          <p:cNvSpPr/>
          <p:nvPr/>
        </p:nvSpPr>
        <p:spPr>
          <a:xfrm>
            <a:off x="683568" y="3789040"/>
            <a:ext cx="5832648" cy="115212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Managing Our Feelings</a:t>
            </a:r>
          </a:p>
        </p:txBody>
      </p:sp>
      <p:sp>
        <p:nvSpPr>
          <p:cNvPr id="3" name="Rectangle 2">
            <a:extLst>
              <a:ext uri="{FF2B5EF4-FFF2-40B4-BE49-F238E27FC236}">
                <a16:creationId xmlns:a16="http://schemas.microsoft.com/office/drawing/2014/main" id="{D04F2421-EA63-4DD2-AC32-8D7BDA16858E}"/>
              </a:ext>
            </a:extLst>
          </p:cNvPr>
          <p:cNvSpPr/>
          <p:nvPr/>
        </p:nvSpPr>
        <p:spPr>
          <a:xfrm>
            <a:off x="755576" y="2208346"/>
            <a:ext cx="4572000" cy="646331"/>
          </a:xfrm>
          <a:prstGeom prst="rect">
            <a:avLst/>
          </a:prstGeom>
        </p:spPr>
        <p:txBody>
          <a:bodyPr>
            <a:spAutoFit/>
          </a:bodyPr>
          <a:lstStyle/>
          <a:p>
            <a:r>
              <a:rPr lang="en-GB" dirty="0"/>
              <a:t>The more we experience different emotions, the more we learn how to deal with them.</a:t>
            </a:r>
          </a:p>
        </p:txBody>
      </p:sp>
      <p:sp>
        <p:nvSpPr>
          <p:cNvPr id="4" name="Rectangle 3">
            <a:extLst>
              <a:ext uri="{FF2B5EF4-FFF2-40B4-BE49-F238E27FC236}">
                <a16:creationId xmlns:a16="http://schemas.microsoft.com/office/drawing/2014/main" id="{89F86729-AF35-4892-A942-986944610070}"/>
              </a:ext>
            </a:extLst>
          </p:cNvPr>
          <p:cNvSpPr/>
          <p:nvPr/>
        </p:nvSpPr>
        <p:spPr>
          <a:xfrm>
            <a:off x="755576" y="2998693"/>
            <a:ext cx="4572000" cy="646331"/>
          </a:xfrm>
          <a:prstGeom prst="rect">
            <a:avLst/>
          </a:prstGeom>
        </p:spPr>
        <p:txBody>
          <a:bodyPr>
            <a:spAutoFit/>
          </a:bodyPr>
          <a:lstStyle/>
          <a:p>
            <a:r>
              <a:rPr lang="en-GB" dirty="0"/>
              <a:t>Different people like to use different strategies to help manage their feelings.</a:t>
            </a:r>
          </a:p>
        </p:txBody>
      </p:sp>
      <p:sp>
        <p:nvSpPr>
          <p:cNvPr id="5" name="Rectangle 4">
            <a:extLst>
              <a:ext uri="{FF2B5EF4-FFF2-40B4-BE49-F238E27FC236}">
                <a16:creationId xmlns:a16="http://schemas.microsoft.com/office/drawing/2014/main" id="{8CFB0665-7295-4B65-B187-A6561A7DD2FA}"/>
              </a:ext>
            </a:extLst>
          </p:cNvPr>
          <p:cNvSpPr/>
          <p:nvPr/>
        </p:nvSpPr>
        <p:spPr>
          <a:xfrm>
            <a:off x="755576" y="3903439"/>
            <a:ext cx="4572000" cy="923330"/>
          </a:xfrm>
          <a:prstGeom prst="rect">
            <a:avLst/>
          </a:prstGeom>
        </p:spPr>
        <p:txBody>
          <a:bodyPr>
            <a:spAutoFit/>
          </a:bodyPr>
          <a:lstStyle/>
          <a:p>
            <a:r>
              <a:rPr lang="en-GB" dirty="0">
                <a:solidFill>
                  <a:schemeClr val="bg1"/>
                </a:solidFill>
              </a:rPr>
              <a:t>Talk to your partner about any strategies you use, or have heard about, to help manage uncomfortable emotions.</a:t>
            </a:r>
          </a:p>
        </p:txBody>
      </p:sp>
      <p:pic>
        <p:nvPicPr>
          <p:cNvPr id="6" name="Talking Partners">
            <a:extLst>
              <a:ext uri="{FF2B5EF4-FFF2-40B4-BE49-F238E27FC236}">
                <a16:creationId xmlns:a16="http://schemas.microsoft.com/office/drawing/2014/main" id="{0E57F009-4DA8-47A1-9A22-B7926A02AD8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pic>
        <p:nvPicPr>
          <p:cNvPr id="8" name="Picture 7">
            <a:extLst>
              <a:ext uri="{FF2B5EF4-FFF2-40B4-BE49-F238E27FC236}">
                <a16:creationId xmlns:a16="http://schemas.microsoft.com/office/drawing/2014/main" id="{C9A507E7-DF43-4698-8551-C11BDA456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6428" y="1544850"/>
            <a:ext cx="3260028" cy="4834255"/>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right)">
                                      <p:cBhvr>
                                        <p:cTn id="21" dur="500"/>
                                        <p:tgtEl>
                                          <p:spTgt spid="9"/>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BCEF02-1EBB-4EF0-8CAE-200AA5AAF1B6}"/>
              </a:ext>
            </a:extLst>
          </p:cNvPr>
          <p:cNvSpPr/>
          <p:nvPr/>
        </p:nvSpPr>
        <p:spPr>
          <a:xfrm>
            <a:off x="2771800" y="2539673"/>
            <a:ext cx="3600400" cy="646331"/>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8D91D60-B629-4084-B148-ECEC00FD4981}"/>
              </a:ext>
            </a:extLst>
          </p:cNvPr>
          <p:cNvSpPr>
            <a:spLocks noGrp="1"/>
          </p:cNvSpPr>
          <p:nvPr>
            <p:ph type="title"/>
          </p:nvPr>
        </p:nvSpPr>
        <p:spPr/>
        <p:txBody>
          <a:bodyPr/>
          <a:lstStyle/>
          <a:p>
            <a:r>
              <a:rPr lang="en-GB" dirty="0"/>
              <a:t>Managing Our Feelings</a:t>
            </a:r>
          </a:p>
        </p:txBody>
      </p:sp>
      <p:sp>
        <p:nvSpPr>
          <p:cNvPr id="3" name="Rectangle 2">
            <a:extLst>
              <a:ext uri="{FF2B5EF4-FFF2-40B4-BE49-F238E27FC236}">
                <a16:creationId xmlns:a16="http://schemas.microsoft.com/office/drawing/2014/main" id="{9B6B0A86-5067-48C1-A090-9E2D8E898229}"/>
              </a:ext>
            </a:extLst>
          </p:cNvPr>
          <p:cNvSpPr/>
          <p:nvPr/>
        </p:nvSpPr>
        <p:spPr>
          <a:xfrm>
            <a:off x="827584" y="1473201"/>
            <a:ext cx="6259012" cy="646331"/>
          </a:xfrm>
          <a:prstGeom prst="rect">
            <a:avLst/>
          </a:prstGeom>
        </p:spPr>
        <p:txBody>
          <a:bodyPr wrap="square">
            <a:spAutoFit/>
          </a:bodyPr>
          <a:lstStyle/>
          <a:p>
            <a:r>
              <a:rPr lang="en-GB" dirty="0"/>
              <a:t>Let’s share some of your ideas about how to deal with uncomfortable feelings.</a:t>
            </a:r>
          </a:p>
        </p:txBody>
      </p:sp>
      <p:sp>
        <p:nvSpPr>
          <p:cNvPr id="4" name="Rectangle 3">
            <a:extLst>
              <a:ext uri="{FF2B5EF4-FFF2-40B4-BE49-F238E27FC236}">
                <a16:creationId xmlns:a16="http://schemas.microsoft.com/office/drawing/2014/main" id="{04F73997-ECF6-4285-9F3A-8838AFACB2B9}"/>
              </a:ext>
            </a:extLst>
          </p:cNvPr>
          <p:cNvSpPr/>
          <p:nvPr/>
        </p:nvSpPr>
        <p:spPr>
          <a:xfrm>
            <a:off x="2929563" y="2685560"/>
            <a:ext cx="3284874" cy="369332"/>
          </a:xfrm>
          <a:prstGeom prst="rect">
            <a:avLst/>
          </a:prstGeom>
        </p:spPr>
        <p:txBody>
          <a:bodyPr wrap="none">
            <a:spAutoFit/>
          </a:bodyPr>
          <a:lstStyle/>
          <a:p>
            <a:pPr algn="ctr"/>
            <a:r>
              <a:rPr lang="en-GB" dirty="0">
                <a:solidFill>
                  <a:schemeClr val="bg1"/>
                </a:solidFill>
              </a:rPr>
              <a:t>Did you think of any of these?</a:t>
            </a:r>
          </a:p>
        </p:txBody>
      </p:sp>
      <p:sp>
        <p:nvSpPr>
          <p:cNvPr id="5" name="TextBox 4">
            <a:extLst>
              <a:ext uri="{FF2B5EF4-FFF2-40B4-BE49-F238E27FC236}">
                <a16:creationId xmlns:a16="http://schemas.microsoft.com/office/drawing/2014/main" id="{8DB52B4B-6A3D-43F9-BB51-DC7D05610336}"/>
              </a:ext>
            </a:extLst>
          </p:cNvPr>
          <p:cNvSpPr txBox="1"/>
          <p:nvPr/>
        </p:nvSpPr>
        <p:spPr>
          <a:xfrm>
            <a:off x="2053555" y="3381398"/>
            <a:ext cx="5038725" cy="369332"/>
          </a:xfrm>
          <a:prstGeom prst="rect">
            <a:avLst/>
          </a:prstGeom>
          <a:noFill/>
        </p:spPr>
        <p:txBody>
          <a:bodyPr wrap="square" rtlCol="0">
            <a:spAutoFit/>
          </a:bodyPr>
          <a:lstStyle/>
          <a:p>
            <a:pPr algn="ctr"/>
            <a:r>
              <a:rPr lang="en-GB" dirty="0"/>
              <a:t>Talk to someone about how you are feeling.</a:t>
            </a:r>
          </a:p>
        </p:txBody>
      </p:sp>
      <p:sp>
        <p:nvSpPr>
          <p:cNvPr id="6" name="TextBox 5">
            <a:extLst>
              <a:ext uri="{FF2B5EF4-FFF2-40B4-BE49-F238E27FC236}">
                <a16:creationId xmlns:a16="http://schemas.microsoft.com/office/drawing/2014/main" id="{870E0D2F-C524-4C3D-AB93-FAF239ABD981}"/>
              </a:ext>
            </a:extLst>
          </p:cNvPr>
          <p:cNvSpPr txBox="1"/>
          <p:nvPr/>
        </p:nvSpPr>
        <p:spPr>
          <a:xfrm>
            <a:off x="1204910" y="4531599"/>
            <a:ext cx="6724650" cy="369332"/>
          </a:xfrm>
          <a:prstGeom prst="rect">
            <a:avLst/>
          </a:prstGeom>
          <a:noFill/>
        </p:spPr>
        <p:txBody>
          <a:bodyPr wrap="square" rtlCol="0">
            <a:spAutoFit/>
          </a:bodyPr>
          <a:lstStyle/>
          <a:p>
            <a:pPr algn="ctr"/>
            <a:r>
              <a:rPr lang="en-GB" dirty="0"/>
              <a:t>Take some time out, away from the current situation.</a:t>
            </a:r>
          </a:p>
        </p:txBody>
      </p:sp>
      <p:sp>
        <p:nvSpPr>
          <p:cNvPr id="7" name="TextBox 6">
            <a:extLst>
              <a:ext uri="{FF2B5EF4-FFF2-40B4-BE49-F238E27FC236}">
                <a16:creationId xmlns:a16="http://schemas.microsoft.com/office/drawing/2014/main" id="{7C22A3C3-DACE-42E1-A70E-37501DA5ED24}"/>
              </a:ext>
            </a:extLst>
          </p:cNvPr>
          <p:cNvSpPr txBox="1"/>
          <p:nvPr/>
        </p:nvSpPr>
        <p:spPr>
          <a:xfrm>
            <a:off x="2047872" y="5192660"/>
            <a:ext cx="5038725" cy="369332"/>
          </a:xfrm>
          <a:prstGeom prst="rect">
            <a:avLst/>
          </a:prstGeom>
          <a:noFill/>
        </p:spPr>
        <p:txBody>
          <a:bodyPr wrap="square" rtlCol="0">
            <a:spAutoFit/>
          </a:bodyPr>
          <a:lstStyle/>
          <a:p>
            <a:pPr algn="ctr"/>
            <a:r>
              <a:rPr lang="en-GB" dirty="0"/>
              <a:t>Write your feelings down.</a:t>
            </a:r>
          </a:p>
        </p:txBody>
      </p:sp>
      <p:sp>
        <p:nvSpPr>
          <p:cNvPr id="8" name="TextBox 7">
            <a:extLst>
              <a:ext uri="{FF2B5EF4-FFF2-40B4-BE49-F238E27FC236}">
                <a16:creationId xmlns:a16="http://schemas.microsoft.com/office/drawing/2014/main" id="{B14E2D97-10A7-46CA-A165-C1A57DCC5916}"/>
              </a:ext>
            </a:extLst>
          </p:cNvPr>
          <p:cNvSpPr txBox="1"/>
          <p:nvPr/>
        </p:nvSpPr>
        <p:spPr>
          <a:xfrm>
            <a:off x="2047871" y="5853721"/>
            <a:ext cx="5038725" cy="369332"/>
          </a:xfrm>
          <a:prstGeom prst="rect">
            <a:avLst/>
          </a:prstGeom>
          <a:noFill/>
        </p:spPr>
        <p:txBody>
          <a:bodyPr wrap="square" rtlCol="0">
            <a:spAutoFit/>
          </a:bodyPr>
          <a:lstStyle/>
          <a:p>
            <a:pPr algn="ctr"/>
            <a:r>
              <a:rPr lang="en-GB" dirty="0"/>
              <a:t>Listen to music or spend time with a pet.</a:t>
            </a:r>
          </a:p>
        </p:txBody>
      </p:sp>
      <p:sp>
        <p:nvSpPr>
          <p:cNvPr id="9" name="TextBox 8">
            <a:extLst>
              <a:ext uri="{FF2B5EF4-FFF2-40B4-BE49-F238E27FC236}">
                <a16:creationId xmlns:a16="http://schemas.microsoft.com/office/drawing/2014/main" id="{4DF5727C-82DF-41B4-BA34-879959E4EA51}"/>
              </a:ext>
            </a:extLst>
          </p:cNvPr>
          <p:cNvSpPr txBox="1"/>
          <p:nvPr/>
        </p:nvSpPr>
        <p:spPr>
          <a:xfrm>
            <a:off x="2053555" y="3942231"/>
            <a:ext cx="5038725" cy="369332"/>
          </a:xfrm>
          <a:prstGeom prst="rect">
            <a:avLst/>
          </a:prstGeom>
          <a:noFill/>
        </p:spPr>
        <p:txBody>
          <a:bodyPr wrap="square" rtlCol="0">
            <a:spAutoFit/>
          </a:bodyPr>
          <a:lstStyle/>
          <a:p>
            <a:pPr algn="ctr"/>
            <a:r>
              <a:rPr lang="en-GB" dirty="0"/>
              <a:t>Count to ten and focus on your breathing.</a:t>
            </a:r>
          </a:p>
        </p:txBody>
      </p:sp>
      <p:pic>
        <p:nvPicPr>
          <p:cNvPr id="10" name="Talking Partners">
            <a:extLst>
              <a:ext uri="{FF2B5EF4-FFF2-40B4-BE49-F238E27FC236}">
                <a16:creationId xmlns:a16="http://schemas.microsoft.com/office/drawing/2014/main" id="{76DA92C7-0B1E-4C55-BF3F-6098C295B5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143786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P spid="4" grpId="0"/>
      <p:bldP spid="5" grpId="0"/>
      <p:bldP spid="6" grpId="0"/>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0" name="Speech Bubble: Rectangle 9">
            <a:extLst>
              <a:ext uri="{FF2B5EF4-FFF2-40B4-BE49-F238E27FC236}">
                <a16:creationId xmlns:a16="http://schemas.microsoft.com/office/drawing/2014/main" id="{C563EC9F-29E0-4FB1-839B-FA1669D2C71B}"/>
              </a:ext>
            </a:extLst>
          </p:cNvPr>
          <p:cNvSpPr/>
          <p:nvPr/>
        </p:nvSpPr>
        <p:spPr>
          <a:xfrm>
            <a:off x="2987824" y="1994563"/>
            <a:ext cx="3086071" cy="754247"/>
          </a:xfrm>
          <a:prstGeom prst="wedgeRectCallout">
            <a:avLst>
              <a:gd name="adj1" fmla="val -54166"/>
              <a:gd name="adj2" fmla="val 44704"/>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10">
            <a:extLst>
              <a:ext uri="{FF2B5EF4-FFF2-40B4-BE49-F238E27FC236}">
                <a16:creationId xmlns:a16="http://schemas.microsoft.com/office/drawing/2014/main" id="{FA3E24EF-1701-480A-AB5B-DB89AB65ABC5}"/>
              </a:ext>
            </a:extLst>
          </p:cNvPr>
          <p:cNvSpPr/>
          <p:nvPr/>
        </p:nvSpPr>
        <p:spPr>
          <a:xfrm>
            <a:off x="2987824" y="2818769"/>
            <a:ext cx="3086072" cy="1042279"/>
          </a:xfrm>
          <a:prstGeom prst="wedgeRectCallout">
            <a:avLst>
              <a:gd name="adj1" fmla="val 57436"/>
              <a:gd name="adj2" fmla="val 29133"/>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47A798C-F05F-4743-954A-5AC1CDC396C7}"/>
              </a:ext>
            </a:extLst>
          </p:cNvPr>
          <p:cNvSpPr/>
          <p:nvPr/>
        </p:nvSpPr>
        <p:spPr>
          <a:xfrm>
            <a:off x="2987824" y="2878243"/>
            <a:ext cx="3086072" cy="923330"/>
          </a:xfrm>
          <a:prstGeom prst="rect">
            <a:avLst/>
          </a:prstGeom>
        </p:spPr>
        <p:txBody>
          <a:bodyPr wrap="square">
            <a:spAutoFit/>
          </a:bodyPr>
          <a:lstStyle/>
          <a:p>
            <a:pPr algn="ctr"/>
            <a:r>
              <a:rPr lang="en-GB" dirty="0">
                <a:solidFill>
                  <a:schemeClr val="bg1"/>
                </a:solidFill>
              </a:rPr>
              <a:t>How do uncomfortable feelings affect our thoughts and actions?</a:t>
            </a:r>
          </a:p>
        </p:txBody>
      </p:sp>
      <p:sp>
        <p:nvSpPr>
          <p:cNvPr id="13" name="Rectangle 12">
            <a:extLst>
              <a:ext uri="{FF2B5EF4-FFF2-40B4-BE49-F238E27FC236}">
                <a16:creationId xmlns:a16="http://schemas.microsoft.com/office/drawing/2014/main" id="{47F0F35E-88EA-41D1-B807-5BA546B5C5E7}"/>
              </a:ext>
            </a:extLst>
          </p:cNvPr>
          <p:cNvSpPr/>
          <p:nvPr/>
        </p:nvSpPr>
        <p:spPr>
          <a:xfrm>
            <a:off x="3013556" y="2048520"/>
            <a:ext cx="3060339" cy="646331"/>
          </a:xfrm>
          <a:prstGeom prst="rect">
            <a:avLst/>
          </a:prstGeom>
        </p:spPr>
        <p:txBody>
          <a:bodyPr wrap="square">
            <a:spAutoFit/>
          </a:bodyPr>
          <a:lstStyle/>
          <a:p>
            <a:pPr algn="ctr"/>
            <a:r>
              <a:rPr lang="en-GB" dirty="0">
                <a:solidFill>
                  <a:schemeClr val="bg1"/>
                </a:solidFill>
              </a:rPr>
              <a:t>What can we do to manage uncomfortable feelings?</a:t>
            </a:r>
          </a:p>
        </p:txBody>
      </p:sp>
      <p:pic>
        <p:nvPicPr>
          <p:cNvPr id="14" name="Picture 13">
            <a:extLst>
              <a:ext uri="{FF2B5EF4-FFF2-40B4-BE49-F238E27FC236}">
                <a16:creationId xmlns:a16="http://schemas.microsoft.com/office/drawing/2014/main" id="{4BA5753D-DEC2-4FEB-83D9-AA38E3260AD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80112" y="2420714"/>
            <a:ext cx="2880320" cy="3960614"/>
          </a:xfrm>
          <a:prstGeom prst="rect">
            <a:avLst/>
          </a:prstGeom>
        </p:spPr>
      </p:pic>
      <p:pic>
        <p:nvPicPr>
          <p:cNvPr id="15" name="Picture 14">
            <a:extLst>
              <a:ext uri="{FF2B5EF4-FFF2-40B4-BE49-F238E27FC236}">
                <a16:creationId xmlns:a16="http://schemas.microsoft.com/office/drawing/2014/main" id="{C52311C5-226C-4A5C-8AC9-29CE7B57035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1560" y="2317206"/>
            <a:ext cx="3060339" cy="4066264"/>
          </a:xfrm>
          <a:prstGeom prst="rect">
            <a:avLst/>
          </a:prstGeom>
        </p:spPr>
      </p:pic>
    </p:spTree>
    <p:extLst>
      <p:ext uri="{BB962C8B-B14F-4D97-AF65-F5344CB8AC3E}">
        <p14:creationId xmlns:p14="http://schemas.microsoft.com/office/powerpoint/2010/main" val="48220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right)">
                                      <p:cBhvr>
                                        <p:cTn id="24" dur="500"/>
                                        <p:tgtEl>
                                          <p:spTgt spid="11"/>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0" name="Content Placeholder 15">
            <a:extLst>
              <a:ext uri="{FF2B5EF4-FFF2-40B4-BE49-F238E27FC236}">
                <a16:creationId xmlns:a16="http://schemas.microsoft.com/office/drawing/2014/main" id="{1BF5A8E7-E7C3-4B33-AC60-F7065508EAF1}"/>
              </a:ext>
            </a:extLst>
          </p:cNvPr>
          <p:cNvSpPr>
            <a:spLocks noGrp="1"/>
          </p:cNvSpPr>
          <p:nvPr>
            <p:ph idx="1"/>
          </p:nvPr>
        </p:nvSpPr>
        <p:spPr>
          <a:xfrm>
            <a:off x="628650" y="1127760"/>
            <a:ext cx="7886700" cy="1409700"/>
          </a:xfrm>
        </p:spPr>
        <p:txBody>
          <a:bodyPr>
            <a:normAutofit/>
          </a:bodyPr>
          <a:lstStyle/>
          <a:p>
            <a:r>
              <a:rPr lang="en-GB" sz="1600" dirty="0"/>
              <a:t>I can recognise and manage uncomfortable feelings.</a:t>
            </a:r>
          </a:p>
        </p:txBody>
      </p:sp>
      <p:sp>
        <p:nvSpPr>
          <p:cNvPr id="13" name="Content Placeholder 15">
            <a:extLst>
              <a:ext uri="{FF2B5EF4-FFF2-40B4-BE49-F238E27FC236}">
                <a16:creationId xmlns:a16="http://schemas.microsoft.com/office/drawing/2014/main" id="{025873E9-6B43-44B5-9B45-8E9F5D35D028}"/>
              </a:ext>
            </a:extLst>
          </p:cNvPr>
          <p:cNvSpPr txBox="1">
            <a:spLocks/>
          </p:cNvSpPr>
          <p:nvPr/>
        </p:nvSpPr>
        <p:spPr>
          <a:xfrm>
            <a:off x="628650" y="3466802"/>
            <a:ext cx="7886700" cy="2776485"/>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600" dirty="0">
                <a:latin typeface="+mn-lt"/>
              </a:rPr>
              <a:t>I am able to describe and discuss a range of emotions.</a:t>
            </a:r>
          </a:p>
          <a:p>
            <a:pPr>
              <a:lnSpc>
                <a:spcPct val="150000"/>
              </a:lnSpc>
            </a:pPr>
            <a:r>
              <a:rPr lang="en-GB" sz="1600" dirty="0">
                <a:latin typeface="+mn-lt"/>
              </a:rPr>
              <a:t>I understand how our feelings can impact on our thoughts and actions.</a:t>
            </a:r>
          </a:p>
          <a:p>
            <a:pPr>
              <a:lnSpc>
                <a:spcPct val="150000"/>
              </a:lnSpc>
            </a:pPr>
            <a:r>
              <a:rPr lang="en-GB" sz="1600" dirty="0">
                <a:latin typeface="+mn-lt"/>
              </a:rPr>
              <a:t>I can suggest strategies to cope with uncomfortable or unpleasant emotions.</a:t>
            </a:r>
          </a:p>
        </p:txBody>
      </p:sp>
    </p:spTree>
    <p:extLst>
      <p:ext uri="{BB962C8B-B14F-4D97-AF65-F5344CB8AC3E}">
        <p14:creationId xmlns:p14="http://schemas.microsoft.com/office/powerpoint/2010/main" val="5659249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186</TotalTime>
  <Words>1185</Words>
  <Application>Microsoft Office PowerPoint</Application>
  <PresentationFormat>On-screen Show (4:3)</PresentationFormat>
  <Paragraphs>99</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Twinkl</vt:lpstr>
      <vt:lpstr>Sassoon Infant Rg</vt:lpstr>
      <vt:lpstr>Tuffy-TTF</vt:lpstr>
      <vt:lpstr>Tuffy</vt:lpstr>
      <vt:lpstr>Arial</vt:lpstr>
      <vt:lpstr>Times New Roman</vt:lpstr>
      <vt:lpstr>Office Theme</vt:lpstr>
      <vt:lpstr>PowerPoint Presentation</vt:lpstr>
      <vt:lpstr>PowerPoint Presentation</vt:lpstr>
      <vt:lpstr>PowerPoint Presentation</vt:lpstr>
      <vt:lpstr>The Big Questions</vt:lpstr>
      <vt:lpstr>PowerPoint Presentation</vt:lpstr>
      <vt:lpstr>Reconnecting</vt:lpstr>
      <vt:lpstr>When Did You Last Feel…</vt:lpstr>
      <vt:lpstr>When Did You Last Feel…</vt:lpstr>
      <vt:lpstr>Exploring</vt:lpstr>
      <vt:lpstr>What Is Mental Wellbeing?</vt:lpstr>
      <vt:lpstr>What Is Mental Wellbeing?</vt:lpstr>
      <vt:lpstr>What Is Mental Wellbeing?</vt:lpstr>
      <vt:lpstr>Recognising and Describing Our Feelings</vt:lpstr>
      <vt:lpstr>Recognising and Describing Our Feelings</vt:lpstr>
      <vt:lpstr>Recognising and Describing Our Feelings</vt:lpstr>
      <vt:lpstr>Recognising and Describing Our Feelings</vt:lpstr>
      <vt:lpstr>Recognising and Describing Our Feelings</vt:lpstr>
      <vt:lpstr>Understanding the Impact of Our Feelings</vt:lpstr>
      <vt:lpstr>Consolidating</vt:lpstr>
      <vt:lpstr>The Emotional Scale</vt:lpstr>
      <vt:lpstr>Reflecting</vt:lpstr>
      <vt:lpstr>Managing Our Feelings</vt:lpstr>
      <vt:lpstr>Managing Our Feelings</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Webb</dc:creator>
  <cp:lastModifiedBy>ShortC</cp:lastModifiedBy>
  <cp:revision>22</cp:revision>
  <dcterms:created xsi:type="dcterms:W3CDTF">2018-07-30T10:15:11Z</dcterms:created>
  <dcterms:modified xsi:type="dcterms:W3CDTF">2020-06-29T13:39:38Z</dcterms:modified>
</cp:coreProperties>
</file>