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08" r:id="rId2"/>
    <p:sldId id="322" r:id="rId3"/>
    <p:sldId id="323" r:id="rId4"/>
    <p:sldId id="324" r:id="rId5"/>
    <p:sldId id="309" r:id="rId6"/>
    <p:sldId id="325" r:id="rId7"/>
    <p:sldId id="310" r:id="rId8"/>
    <p:sldId id="326" r:id="rId9"/>
    <p:sldId id="327" r:id="rId10"/>
    <p:sldId id="311" r:id="rId11"/>
    <p:sldId id="328" r:id="rId12"/>
    <p:sldId id="330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253746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61" autoAdjust="0"/>
    <p:restoredTop sz="89054" autoAdjust="0"/>
  </p:normalViewPr>
  <p:slideViewPr>
    <p:cSldViewPr snapToGrid="0">
      <p:cViewPr varScale="1">
        <p:scale>
          <a:sx n="99" d="100"/>
          <a:sy n="99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notesSlide" Target="../notesSlides/notesSlide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1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openxmlformats.org/officeDocument/2006/relationships/image" Target="../media/image2.png"/><Relationship Id="rId3" Type="http://schemas.microsoft.com/office/2007/relationships/media" Target="../media/media7.m4a"/><Relationship Id="rId7" Type="http://schemas.microsoft.com/office/2007/relationships/media" Target="../media/media9.m4a"/><Relationship Id="rId12" Type="http://schemas.microsoft.com/office/2007/relationships/hdphoto" Target="../media/hdphoto1.wdp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5.png"/><Relationship Id="rId5" Type="http://schemas.microsoft.com/office/2007/relationships/media" Target="../media/media8.m4a"/><Relationship Id="rId15" Type="http://schemas.openxmlformats.org/officeDocument/2006/relationships/image" Target="../media/image4.png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m4a"/><Relationship Id="rId13" Type="http://schemas.openxmlformats.org/officeDocument/2006/relationships/image" Target="../media/image4.png"/><Relationship Id="rId3" Type="http://schemas.microsoft.com/office/2007/relationships/media" Target="../media/media11.m4a"/><Relationship Id="rId7" Type="http://schemas.microsoft.com/office/2007/relationships/media" Target="../media/media13.m4a"/><Relationship Id="rId12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11" Type="http://schemas.openxmlformats.org/officeDocument/2006/relationships/image" Target="../media/image2.png"/><Relationship Id="rId5" Type="http://schemas.microsoft.com/office/2007/relationships/media" Target="../media/media12.m4a"/><Relationship Id="rId10" Type="http://schemas.openxmlformats.org/officeDocument/2006/relationships/notesSlide" Target="../notesSlides/notesSlide3.xml"/><Relationship Id="rId4" Type="http://schemas.openxmlformats.org/officeDocument/2006/relationships/audio" Target="../media/media11.m4a"/><Relationship Id="rId9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microsoft.com/office/2007/relationships/media" Target="../media/media15.m4a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6.m4a"/><Relationship Id="rId11" Type="http://schemas.openxmlformats.org/officeDocument/2006/relationships/image" Target="../media/image4.png"/><Relationship Id="rId5" Type="http://schemas.microsoft.com/office/2007/relationships/media" Target="../media/media16.m4a"/><Relationship Id="rId10" Type="http://schemas.openxmlformats.org/officeDocument/2006/relationships/image" Target="../media/image3.png"/><Relationship Id="rId4" Type="http://schemas.openxmlformats.org/officeDocument/2006/relationships/audio" Target="../media/media15.m4a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8.m4a"/><Relationship Id="rId7" Type="http://schemas.openxmlformats.org/officeDocument/2006/relationships/image" Target="../media/image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4.png"/><Relationship Id="rId4" Type="http://schemas.openxmlformats.org/officeDocument/2006/relationships/audio" Target="../media/media18.m4a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microsoft.com/office/2007/relationships/media" Target="../media/media20.m4a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audio" Target="../media/media21.m4a"/><Relationship Id="rId11" Type="http://schemas.openxmlformats.org/officeDocument/2006/relationships/image" Target="../media/image4.png"/><Relationship Id="rId5" Type="http://schemas.microsoft.com/office/2007/relationships/media" Target="../media/media21.m4a"/><Relationship Id="rId10" Type="http://schemas.openxmlformats.org/officeDocument/2006/relationships/image" Target="../media/image3.png"/><Relationship Id="rId4" Type="http://schemas.openxmlformats.org/officeDocument/2006/relationships/audio" Target="../media/media20.m4a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3.m4a"/><Relationship Id="rId7" Type="http://schemas.openxmlformats.org/officeDocument/2006/relationships/image" Target="../media/image6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23.m4a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media" Target="../media/media25.m4a"/><Relationship Id="rId7" Type="http://schemas.openxmlformats.org/officeDocument/2006/relationships/image" Target="../media/image5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25.m4a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m4a"/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4.png"/><Relationship Id="rId3" Type="http://schemas.microsoft.com/office/2007/relationships/media" Target="../media/media27.m4a"/><Relationship Id="rId7" Type="http://schemas.microsoft.com/office/2007/relationships/media" Target="../media/media29.m4a"/><Relationship Id="rId12" Type="http://schemas.openxmlformats.org/officeDocument/2006/relationships/audio" Target="../media/media31.m4a"/><Relationship Id="rId17" Type="http://schemas.openxmlformats.org/officeDocument/2006/relationships/image" Target="../media/image7.png"/><Relationship Id="rId2" Type="http://schemas.openxmlformats.org/officeDocument/2006/relationships/audio" Target="../media/media26.m4a"/><Relationship Id="rId16" Type="http://schemas.openxmlformats.org/officeDocument/2006/relationships/image" Target="../media/image3.png"/><Relationship Id="rId1" Type="http://schemas.microsoft.com/office/2007/relationships/media" Target="../media/media26.m4a"/><Relationship Id="rId6" Type="http://schemas.openxmlformats.org/officeDocument/2006/relationships/audio" Target="../media/media28.m4a"/><Relationship Id="rId11" Type="http://schemas.microsoft.com/office/2007/relationships/media" Target="../media/media31.m4a"/><Relationship Id="rId5" Type="http://schemas.microsoft.com/office/2007/relationships/media" Target="../media/media28.m4a"/><Relationship Id="rId15" Type="http://schemas.openxmlformats.org/officeDocument/2006/relationships/image" Target="../media/image2.png"/><Relationship Id="rId10" Type="http://schemas.openxmlformats.org/officeDocument/2006/relationships/audio" Target="../media/media30.m4a"/><Relationship Id="rId4" Type="http://schemas.openxmlformats.org/officeDocument/2006/relationships/audio" Target="../media/media27.m4a"/><Relationship Id="rId9" Type="http://schemas.microsoft.com/office/2007/relationships/media" Target="../media/media30.m4a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3" Type="http://schemas.microsoft.com/office/2007/relationships/media" Target="../media/media33.m4a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4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audio" Target="../media/media34.m4a"/><Relationship Id="rId11" Type="http://schemas.openxmlformats.org/officeDocument/2006/relationships/image" Target="../media/image6.png"/><Relationship Id="rId5" Type="http://schemas.microsoft.com/office/2007/relationships/media" Target="../media/media34.m4a"/><Relationship Id="rId10" Type="http://schemas.microsoft.com/office/2007/relationships/hdphoto" Target="../media/hdphoto1.wdp"/><Relationship Id="rId4" Type="http://schemas.openxmlformats.org/officeDocument/2006/relationships/audio" Target="../media/media33.m4a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6.m4a"/><Relationship Id="rId7" Type="http://schemas.openxmlformats.org/officeDocument/2006/relationships/image" Target="../media/image2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36.m4a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1.m4a"/><Relationship Id="rId13" Type="http://schemas.openxmlformats.org/officeDocument/2006/relationships/image" Target="../media/image2.png"/><Relationship Id="rId3" Type="http://schemas.microsoft.com/office/2007/relationships/media" Target="../media/media39.m4a"/><Relationship Id="rId7" Type="http://schemas.microsoft.com/office/2007/relationships/media" Target="../media/media41.m4a"/><Relationship Id="rId12" Type="http://schemas.openxmlformats.org/officeDocument/2006/relationships/notesSlide" Target="../notesSlides/notesSlide13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audio" Target="../media/media40.m4a"/><Relationship Id="rId11" Type="http://schemas.openxmlformats.org/officeDocument/2006/relationships/slideLayout" Target="../slideLayouts/slideLayout12.xml"/><Relationship Id="rId5" Type="http://schemas.microsoft.com/office/2007/relationships/media" Target="../media/media40.m4a"/><Relationship Id="rId15" Type="http://schemas.openxmlformats.org/officeDocument/2006/relationships/image" Target="../media/image4.png"/><Relationship Id="rId10" Type="http://schemas.openxmlformats.org/officeDocument/2006/relationships/audio" Target="../media/media42.m4a"/><Relationship Id="rId4" Type="http://schemas.openxmlformats.org/officeDocument/2006/relationships/audio" Target="../media/media39.m4a"/><Relationship Id="rId9" Type="http://schemas.microsoft.com/office/2007/relationships/media" Target="../media/media42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960850" y="1361740"/>
            <a:ext cx="6085876" cy="3281299"/>
            <a:chOff x="659674" y="406446"/>
            <a:chExt cx="8358923" cy="48387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03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86109" y="114238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3632392" y="1385724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2721" y="204542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402462" y="376184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5967619" y="680011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1616633" y="132550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091623" y="390259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039705" y="1408730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94395" y="2413969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4904870" y="2935772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3502437" y="356819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5197920" y="146894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872202" y="3303642"/>
            <a:ext cx="3111587" cy="2176635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I am going to give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half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these bananas away and keep the rest.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9F21EDE-C8ED-AE4B-9C41-7874D63216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54288" y="13864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763CA18-36B7-7640-85A9-0D7E1E079D0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54288" y="1096918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AF49A51-8297-1448-B97E-0FCF231E654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7846" y="197724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094FA4D-0AC6-654A-B3A3-B20A0E468B9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3917" y="2967292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F5DE369-81A2-3F4B-8071-4A12E0A01CB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3917" y="39573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5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23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16681" y="538755"/>
            <a:ext cx="3111587" cy="2176635"/>
          </a:xfrm>
          <a:prstGeom prst="cloudCallout">
            <a:avLst>
              <a:gd name="adj1" fmla="val 36816"/>
              <a:gd name="adj2" fmla="val 8941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fraction tells us what to do with this amount.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20022" y="4849939"/>
            <a:ext cx="11112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baseline="30000" dirty="0">
                <a:latin typeface="Myriad Pro Light"/>
              </a:rPr>
              <a:t>1</a:t>
            </a:r>
            <a:r>
              <a:rPr lang="en-GB" sz="6000" b="1" dirty="0">
                <a:latin typeface="Myriad Pro Light"/>
              </a:rPr>
              <a:t>/</a:t>
            </a:r>
            <a:r>
              <a:rPr lang="en-GB" sz="6000" b="1" baseline="-25000" dirty="0">
                <a:latin typeface="Myriad Pro Light"/>
              </a:rPr>
              <a:t>2 </a:t>
            </a:r>
            <a:endParaRPr lang="en-GB" sz="6000" b="1" dirty="0">
              <a:latin typeface="Myriad Pro Light"/>
            </a:endParaRP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 flipH="1">
            <a:off x="4888276" y="4987962"/>
            <a:ext cx="3290082" cy="1206893"/>
          </a:xfrm>
          <a:prstGeom prst="homePlate">
            <a:avLst>
              <a:gd name="adj" fmla="val 55550"/>
            </a:avLst>
          </a:prstGeom>
          <a:blipFill dpi="0"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2 tells us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to share the whole amount between two.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543023" y="4496375"/>
            <a:ext cx="3290082" cy="1303960"/>
          </a:xfrm>
          <a:prstGeom prst="homePlate">
            <a:avLst>
              <a:gd name="adj" fmla="val 55550"/>
            </a:avLst>
          </a:prstGeom>
          <a:blipFill dpi="0"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1 tells us that we just want to know what is in one of those groups.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2960850" y="1361740"/>
            <a:ext cx="6085876" cy="3281299"/>
            <a:chOff x="659674" y="406446"/>
            <a:chExt cx="8358923" cy="48387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86109" y="114238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3632392" y="1385724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2721" y="204542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402462" y="376184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5967619" y="680011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1616633" y="132550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091623" y="390259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039705" y="1408730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94395" y="2413969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4904870" y="2935772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3502437" y="356819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5197920" y="146894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79C89C4-338B-2047-9BBC-6D742E96E4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75554" y="435510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5F8B7BD-A9D5-6B42-A6A1-30446A3791F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7846" y="131512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6C00FC8-8891-074C-9E10-BFED404AEA5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4494" y="227200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2707069-6DFA-6144-8032-7C13FC82A70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75318" y="31981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7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0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2802027" y="183411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5165546" y="199913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786" y="247319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7870068" y="363715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6865753" y="152056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3657583" y="1984985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6956037" y="3705906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7646306" y="2014732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1739" y="272311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6051647" y="3076962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4503626" y="1216066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265008" y="208225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433DFAA-BF49-8A42-854D-B7BCE35DAB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03145" y="1357074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C5FA5AC-40A5-7346-AD54-896CD588BB3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87846" y="218930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5C52307-CB7F-B746-9D11-D6422D8DC64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89767" y="3085574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0682518-0502-344A-9228-8DEB73A1C29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87846" y="4219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03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8.21189E-7 L -0.27795 0.273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13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54846E-6 L 2.77778E-7 0.2266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3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0449E-6 L -0.25504 0.250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9.43789E-7 L -0.04288 0.3247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16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9.76174E-7 L -0.48247 0.36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2" y="18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9669E-6 L 8.33333E-7 0.3393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9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45362E-6 L -0.3066 0.328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164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60398E-6 L 0.05816 0.3659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8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62873E-6 L -0.3099 0.548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3" y="27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79898E-6 L 0.00434 0.122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6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02706E-6 L -0.73177 0.1445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97" y="7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4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68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6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3" name="Rectangle 2"/>
          <p:cNvSpPr/>
          <p:nvPr/>
        </p:nvSpPr>
        <p:spPr>
          <a:xfrm>
            <a:off x="5001708" y="4548489"/>
            <a:ext cx="370325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½ of 12 = 6</a:t>
            </a:r>
            <a:endParaRPr lang="en-GB" sz="8000" b="1" dirty="0">
              <a:latin typeface="Myriad Pro Light"/>
            </a:endParaRPr>
          </a:p>
        </p:txBody>
      </p:sp>
      <p:sp>
        <p:nvSpPr>
          <p:cNvPr id="39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16681" y="1312469"/>
            <a:ext cx="3002258" cy="1821598"/>
          </a:xfrm>
          <a:prstGeom prst="cloudCallout">
            <a:avLst>
              <a:gd name="adj1" fmla="val -40663"/>
              <a:gd name="adj2" fmla="val 9051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also use number facts to split the bananas…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60849" y="1057244"/>
            <a:ext cx="6085877" cy="3585796"/>
            <a:chOff x="2960849" y="1057244"/>
            <a:chExt cx="6085877" cy="35857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2802027" y="183411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5165546" y="1999131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6" y="247319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870068" y="363715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6865753" y="152056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3657583" y="1984985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956037" y="370590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646306" y="201473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81739" y="272311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6051647" y="3076962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4503626" y="121606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6265008" y="2082259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8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534852" y="2973372"/>
            <a:ext cx="3002258" cy="1821598"/>
          </a:xfrm>
          <a:prstGeom prst="cloudCallout">
            <a:avLst>
              <a:gd name="adj1" fmla="val 79157"/>
              <a:gd name="adj2" fmla="val 48590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… we know that half of 12 is 6 (because double 6 is 12).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CA70D80-EE31-004E-AACF-09AC0B6925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624997" y="330884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D9CC647-6A39-4046-9B8F-863494D4526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606724" y="141240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26D604A-255D-B841-9391-A269C3C8695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77533" y="2209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4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8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60849" y="1057244"/>
            <a:ext cx="6085877" cy="3585796"/>
            <a:chOff x="2960849" y="1057244"/>
            <a:chExt cx="6085877" cy="35857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6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2802027" y="183411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5165546" y="1999131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6" y="247319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870068" y="363715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6865753" y="152056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3657583" y="1984985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956037" y="370590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646306" y="201473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81739" y="272311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6051647" y="3076962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4503626" y="121606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6265008" y="2082259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283157" y="684276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could we find ¼ of the bananas?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23" name="Rectangle 22"/>
          <p:cNvSpPr/>
          <p:nvPr/>
        </p:nvSpPr>
        <p:spPr>
          <a:xfrm>
            <a:off x="4638595" y="4548489"/>
            <a:ext cx="40767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¼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sp>
        <p:nvSpPr>
          <p:cNvPr id="25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283157" y="2339563"/>
            <a:ext cx="2801678" cy="1569186"/>
          </a:xfrm>
          <a:prstGeom prst="cloudCallout">
            <a:avLst>
              <a:gd name="adj1" fmla="val 77624"/>
              <a:gd name="adj2" fmla="val 5078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could halve each half.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0C3810A-B108-B548-B1E8-26FE6CD4CF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45675" y="-15419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3EE0734-A41A-4F44-BE92-37679FFFE96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45675" y="63416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5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6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6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93431" y="4687845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1075875" y="521091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48" y="4570084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12393" y="5300634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6606919" y="388595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47293" y="35893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308962" y="5209668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7934102" y="39846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81755" y="493816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217356" y="365228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1002960" y="3720902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5462825" y="4312246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2407861" y="2635803"/>
            <a:ext cx="42210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¼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3</a:t>
            </a:r>
            <a:endParaRPr lang="en-GB" sz="8000" b="1" dirty="0">
              <a:latin typeface="Myriad Pro Light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BE1A8C8-F9DE-2945-BAD1-78DC676BC6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467957" y="302260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4A696C9-BD86-CE43-9CCB-944A00C32CF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33023" y="207630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7F61FAD-54A9-CE4A-B856-16BCDD89357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418084" y="90672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0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42424E-6 L -0.00226 -0.312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561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40042E-7 L -0.01094 -0.357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-1788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9438E-7 L -0.03837 -0.343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-1716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4113E-6 L -0.02639 -0.443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2220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7247E-6 L -0.03299 -0.44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" y="-224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08027E-6 L -0.03402 -0.3941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-197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2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7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7861" y="2786618"/>
            <a:ext cx="383630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¾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594656" y="90920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should we do to solve this?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9570C3C-A045-3141-BB29-B5381AEA90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98837" y="72774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9CB70F8-23D3-6244-A335-085CF74E989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98837" y="154054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7861" y="2786618"/>
            <a:ext cx="383630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¾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sp>
        <p:nvSpPr>
          <p:cNvPr id="7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594656" y="909208"/>
            <a:ext cx="2801678" cy="1569186"/>
          </a:xfrm>
          <a:prstGeom prst="cloudCallout">
            <a:avLst>
              <a:gd name="adj1" fmla="val -53644"/>
              <a:gd name="adj2" fmla="val 6871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see what the fraction tells us to do.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71781" y="4763674"/>
            <a:ext cx="123944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baseline="30000" dirty="0">
                <a:latin typeface="Myriad Pro Light"/>
              </a:rPr>
              <a:t>3</a:t>
            </a:r>
            <a:r>
              <a:rPr lang="en-GB" sz="6000" b="1" dirty="0">
                <a:latin typeface="Myriad Pro Light"/>
              </a:rPr>
              <a:t>/</a:t>
            </a:r>
            <a:r>
              <a:rPr lang="en-GB" sz="6000" b="1" baseline="-25000" dirty="0">
                <a:latin typeface="Myriad Pro Light"/>
              </a:rPr>
              <a:t>4</a:t>
            </a:r>
            <a:endParaRPr lang="en-GB" sz="6000" b="1" dirty="0">
              <a:latin typeface="Myriad Pro Light"/>
            </a:endParaRP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 flipH="1">
            <a:off x="4940035" y="4936203"/>
            <a:ext cx="3290082" cy="1206893"/>
          </a:xfrm>
          <a:prstGeom prst="homePlate">
            <a:avLst>
              <a:gd name="adj" fmla="val 55550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4 tells us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to share the whole amount between four.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525770" y="4565387"/>
            <a:ext cx="3290082" cy="1303960"/>
          </a:xfrm>
          <a:prstGeom prst="homePlate">
            <a:avLst>
              <a:gd name="adj" fmla="val 55550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3 tells us that we want to know what is in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three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those groups.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091309" y="668090"/>
            <a:ext cx="25202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baseline="-25000" dirty="0">
                <a:latin typeface="Myriad Pro Light"/>
              </a:rPr>
              <a:t>¾</a:t>
            </a:r>
            <a:r>
              <a:rPr lang="en-GB" sz="4800" b="1" dirty="0">
                <a:latin typeface="Myriad Pro Light"/>
              </a:rPr>
              <a:t> </a:t>
            </a:r>
            <a:r>
              <a:rPr lang="en-GB" sz="4800" b="1" baseline="-25000" dirty="0">
                <a:latin typeface="Myriad Pro Light"/>
              </a:rPr>
              <a:t>of 12 = ?</a:t>
            </a:r>
            <a:endParaRPr lang="en-GB" sz="4800" b="1" dirty="0">
              <a:latin typeface="Myriad Pro Light"/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A0C9F38-459E-F740-B077-6D954A33B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84902" y="1287401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A2B3748-2AAA-014E-BE1A-47848A6572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84902" y="23131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9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8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9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14" grpId="0"/>
      <p:bldP spid="15" grpId="0" animBg="1"/>
      <p:bldP spid="16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9187" y="3168455"/>
            <a:ext cx="8919429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000" b="1" baseline="-25000" dirty="0">
                <a:latin typeface="Myriad Pro Light"/>
              </a:rPr>
              <a:t>¾</a:t>
            </a:r>
            <a:r>
              <a:rPr lang="en-GB" sz="7000" b="1" dirty="0">
                <a:latin typeface="Myriad Pro Light"/>
              </a:rPr>
              <a:t> </a:t>
            </a:r>
            <a:r>
              <a:rPr lang="en-GB" sz="7000" b="1" baseline="-25000" dirty="0">
                <a:latin typeface="Myriad Pro Light"/>
              </a:rPr>
              <a:t>of 12 = 3 lots of 3 bananas</a:t>
            </a:r>
            <a:endParaRPr lang="en-GB" sz="7000" b="1" dirty="0">
              <a:latin typeface="Myriad Pro Ligh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6114" y="3168455"/>
            <a:ext cx="343876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b="1" baseline="-25000" dirty="0">
                <a:latin typeface="Myriad Pro Light"/>
              </a:rPr>
              <a:t>¾</a:t>
            </a:r>
            <a:r>
              <a:rPr lang="en-GB" sz="7200" b="1" dirty="0">
                <a:latin typeface="Myriad Pro Light"/>
              </a:rPr>
              <a:t> </a:t>
            </a:r>
            <a:r>
              <a:rPr lang="en-GB" sz="7200" b="1" baseline="-25000" dirty="0">
                <a:latin typeface="Myriad Pro Light"/>
              </a:rPr>
              <a:t>of 12 = 9</a:t>
            </a:r>
            <a:endParaRPr lang="en-GB" sz="7200" b="1" dirty="0">
              <a:latin typeface="Myriad Pro Ligh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41409" y="979654"/>
            <a:ext cx="1692800" cy="2062899"/>
            <a:chOff x="247293" y="3562080"/>
            <a:chExt cx="1692800" cy="206289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93431" y="4687845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 rot="2857079">
            <a:off x="3471011" y="1071616"/>
            <a:ext cx="1692800" cy="1996733"/>
            <a:chOff x="247293" y="3562080"/>
            <a:chExt cx="1692800" cy="199673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01127" y="4648828"/>
              <a:ext cx="1095956" cy="724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Group 23"/>
          <p:cNvGrpSpPr/>
          <p:nvPr/>
        </p:nvGrpSpPr>
        <p:grpSpPr>
          <a:xfrm rot="651126" flipH="1">
            <a:off x="6585056" y="1107678"/>
            <a:ext cx="1692800" cy="1825650"/>
            <a:chOff x="247293" y="3562080"/>
            <a:chExt cx="1692800" cy="18256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5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98972" flipH="1">
              <a:off x="638265" y="4609419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9FE534B-DFE2-1A4E-8A76-A191098E79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501257" y="338700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2D8C60A-A25F-2A42-B068-BFC6C0E1FA5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77903" y="152763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55BE553-CB4C-FB42-996F-C3885967AC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07465" y="2554596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4EA4F7C-8E22-4E47-A0B2-F9B5545A21F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27937" y="3429000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EFAD60-F09D-AC42-B29A-9D55D6BDABA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80307" y="4300279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64BDFBF-D70A-7946-B7F4-9A64FD4E1BE2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53942" y="53241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7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8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4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654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10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841577" y="2595966"/>
            <a:ext cx="54641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600" b="1" baseline="30000" dirty="0">
                <a:latin typeface="Myriad Pro Light"/>
              </a:rPr>
              <a:t>1</a:t>
            </a:r>
            <a:r>
              <a:rPr lang="en-GB" sz="6600" b="1" dirty="0">
                <a:latin typeface="Myriad Pro Light"/>
              </a:rPr>
              <a:t>/</a:t>
            </a:r>
            <a:r>
              <a:rPr lang="en-GB" sz="6600" b="1" baseline="-25000" dirty="0">
                <a:latin typeface="Myriad Pro Light"/>
              </a:rPr>
              <a:t>3</a:t>
            </a:r>
            <a:r>
              <a:rPr lang="en-GB" sz="6600" b="1" dirty="0">
                <a:latin typeface="Myriad Pro Light"/>
              </a:rPr>
              <a:t> of 12 = ?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1139624" y="2638834"/>
            <a:ext cx="3290082" cy="746211"/>
          </a:xfrm>
          <a:prstGeom prst="homePlate">
            <a:avLst>
              <a:gd name="adj" fmla="val 55550"/>
            </a:avLst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This says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one third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sp>
        <p:nvSpPr>
          <p:cNvPr id="7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845237" y="3703961"/>
            <a:ext cx="3532710" cy="1974198"/>
          </a:xfrm>
          <a:prstGeom prst="cloudCallout">
            <a:avLst>
              <a:gd name="adj1" fmla="val -53644"/>
              <a:gd name="adj2" fmla="val 6871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 third tells us that we share the whole lot of bananas three ways.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5383456" y="741260"/>
            <a:ext cx="3568716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about this one? How can we solve it?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98961" y="4287950"/>
              <a:ext cx="336043" cy="849534"/>
            </a:xfrm>
            <a:prstGeom prst="rect">
              <a:avLst/>
            </a:prstGeom>
          </p:spPr>
        </p:pic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0A43362-48BD-8D43-81AB-280AFD4326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407451" y="695679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00B56AD-AE16-1244-BCFA-8E60501211F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407451" y="1525853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EBA0E29-D22B-564D-8AA9-ADB90AB22FC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366876" y="245907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157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3259834" y="2975095"/>
            <a:ext cx="4212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baseline="30000" dirty="0">
                <a:latin typeface="Myriad Pro Light"/>
              </a:rPr>
              <a:t>1</a:t>
            </a:r>
            <a:r>
              <a:rPr lang="en-GB" sz="5400" b="1" dirty="0">
                <a:latin typeface="Myriad Pro Light"/>
              </a:rPr>
              <a:t>/</a:t>
            </a:r>
            <a:r>
              <a:rPr lang="en-GB" sz="5400" b="1" baseline="-25000" dirty="0">
                <a:latin typeface="Myriad Pro Light"/>
              </a:rPr>
              <a:t>3</a:t>
            </a:r>
            <a:r>
              <a:rPr lang="en-GB" sz="5400" b="1" dirty="0">
                <a:latin typeface="Myriad Pro Light"/>
              </a:rPr>
              <a:t> of 12 = 4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F34DF22-AF29-2946-9048-F9434FAEFD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13777" y="170608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00528A5-C93B-4D44-9582-1109BDFD72E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13777" y="37739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4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904E-7 L -0.2099 0.105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52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3634E-6 L -0.29114 0.381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190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6199E-6 L 0.22309 -0.0587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293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95929E-6 L 0.15052 0.004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17" y="20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6176E-6 L 0.03403 -0.1716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" y="-858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3567E-6 L 0.24843 -0.0721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6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6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73" y="3345747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426772" y="759623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2702" y="2572900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235364" y="748875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7805330" y="3414505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67335" y="3609206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312830" y="4308088"/>
            <a:ext cx="2801678" cy="1331774"/>
          </a:xfrm>
          <a:prstGeom prst="wedgeEllipseCallout">
            <a:avLst>
              <a:gd name="adj1" fmla="val 65995"/>
              <a:gd name="adj2" fmla="val 61400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This time we have 18 bananas.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D651CA5-7176-554A-AD01-77F309AC3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35885" y="4500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0" y="5074483"/>
            <a:ext cx="39290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5600" b="1" baseline="30000" dirty="0">
                <a:latin typeface="Myriad Pro Light"/>
              </a:rPr>
              <a:t>1</a:t>
            </a:r>
            <a:r>
              <a:rPr lang="en-GB" sz="5600" b="1" dirty="0">
                <a:latin typeface="Myriad Pro Light"/>
              </a:rPr>
              <a:t>/</a:t>
            </a:r>
            <a:r>
              <a:rPr lang="en-GB" sz="5600" b="1" baseline="-25000" dirty="0">
                <a:latin typeface="Myriad Pro Light"/>
              </a:rPr>
              <a:t>3</a:t>
            </a:r>
            <a:r>
              <a:rPr lang="en-GB" sz="5600" b="1" dirty="0">
                <a:latin typeface="Myriad Pro Light"/>
              </a:rPr>
              <a:t> of 18 = </a:t>
            </a:r>
          </a:p>
        </p:txBody>
      </p:sp>
      <p:pic>
        <p:nvPicPr>
          <p:cNvPr id="24" name="Picture 23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717" y="297731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426772" y="75962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2702" y="257290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235364" y="748875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7805330" y="3414505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0624" flipH="1">
            <a:off x="3758040" y="3516932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4056013" y="5074483"/>
            <a:ext cx="56938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0" b="1" dirty="0">
                <a:latin typeface="Myriad Pro Light"/>
              </a:rPr>
              <a:t>6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010326" y="5074482"/>
            <a:ext cx="4924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0" b="1" dirty="0">
                <a:latin typeface="Myriad Pro Light"/>
              </a:rPr>
              <a:t>?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62089E2-B0C8-394E-87B8-A8C465F9F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53875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A9F4D71-B9C9-2B48-B240-017AF67C1F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144912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C045942-9403-7C43-82B9-E3F477E7350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229787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3D49465-3B59-6A4F-859E-930A43D87DD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3156637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84CC384-14F8-6349-8F56-6146B2970DA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40154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7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00313 0.18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900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904E-7 L -0.2099 0.1050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52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3634E-6 L -0.29114 0.3816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1908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6199E-6 L 0.22309 -0.058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293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95929E-6 L 0.15052 0.0041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17" y="20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6176E-6 L 0.03403 -0.1716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" y="-85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3567E-6 L 0.24843 -0.0721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6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1039E-6 L -0.02865 0.173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869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3687E-6 L 0.07257 -0.0296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-148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58941E-6 L 0.23403 -0.04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208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18855 0.2682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4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7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71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0" grpId="0"/>
      <p:bldP spid="31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3719</TotalTime>
  <Words>432</Words>
  <Application>Microsoft Office PowerPoint</Application>
  <PresentationFormat>On-screen Show (4:3)</PresentationFormat>
  <Paragraphs>85</Paragraphs>
  <Slides>13</Slides>
  <Notes>13</Notes>
  <HiddenSlides>0</HiddenSlides>
  <MMClips>42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fergusons@tesco.net</cp:lastModifiedBy>
  <cp:revision>255</cp:revision>
  <dcterms:created xsi:type="dcterms:W3CDTF">2018-09-13T11:08:58Z</dcterms:created>
  <dcterms:modified xsi:type="dcterms:W3CDTF">2020-06-11T10:56:24Z</dcterms:modified>
</cp:coreProperties>
</file>