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19" r:id="rId2"/>
    <p:sldId id="331" r:id="rId3"/>
    <p:sldId id="338" r:id="rId4"/>
    <p:sldId id="339" r:id="rId5"/>
    <p:sldId id="337" r:id="rId6"/>
    <p:sldId id="340" r:id="rId7"/>
    <p:sldId id="336" r:id="rId8"/>
    <p:sldId id="341" r:id="rId9"/>
    <p:sldId id="342" r:id="rId10"/>
    <p:sldId id="317" r:id="rId11"/>
    <p:sldId id="334" r:id="rId12"/>
    <p:sldId id="296" r:id="rId13"/>
    <p:sldId id="344" r:id="rId14"/>
    <p:sldId id="318" r:id="rId15"/>
    <p:sldId id="343" r:id="rId16"/>
    <p:sldId id="316" r:id="rId17"/>
    <p:sldId id="345" r:id="rId18"/>
    <p:sldId id="303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8309" autoAdjust="0"/>
    <p:restoredTop sz="94660"/>
  </p:normalViewPr>
  <p:slideViewPr>
    <p:cSldViewPr snapToGrid="0">
      <p:cViewPr varScale="1">
        <p:scale>
          <a:sx n="73" d="100"/>
          <a:sy n="73" d="100"/>
        </p:scale>
        <p:origin x="7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00502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09254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54880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16898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63454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34811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92108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46843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12991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06034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7586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CB7A16-D978-4A92-88F3-6767DC8797D1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57968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6588919"/>
              </p:ext>
            </p:extLst>
          </p:nvPr>
        </p:nvGraphicFramePr>
        <p:xfrm>
          <a:off x="806972" y="661181"/>
          <a:ext cx="10281384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81384"/>
              </a:tblGrid>
              <a:tr h="5584873">
                <a:tc>
                  <a:txBody>
                    <a:bodyPr/>
                    <a:lstStyle/>
                    <a:p>
                      <a:r>
                        <a:rPr lang="en-GB" sz="40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  To be able to read sentences and write words containing </a:t>
                      </a:r>
                      <a:r>
                        <a:rPr lang="en-GB" sz="40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oe</a:t>
                      </a:r>
                      <a:r>
                        <a:rPr lang="en-GB" sz="4000" b="1" kern="1200" baseline="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4000" b="1" kern="1200" baseline="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o_e</a:t>
                      </a:r>
                      <a:endParaRPr lang="en-GB" sz="40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40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SC: I can read and write using</a:t>
                      </a:r>
                      <a:r>
                        <a:rPr lang="en-GB" sz="4000" b="1" kern="1200" baseline="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4000" b="1" kern="1200" baseline="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oe</a:t>
                      </a:r>
                      <a:r>
                        <a:rPr lang="en-GB" sz="4000" b="1" kern="1200" baseline="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 </a:t>
                      </a:r>
                      <a:r>
                        <a:rPr lang="en-GB" sz="4000" b="1" kern="1200" baseline="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o_e</a:t>
                      </a:r>
                      <a:endParaRPr lang="en-GB" sz="40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endParaRPr lang="en-GB" sz="40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40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LO: To be able to match the letter to the sound heard</a:t>
                      </a:r>
                    </a:p>
                    <a:p>
                      <a:r>
                        <a:rPr lang="en-GB" sz="40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 SC: I can match the letter to the sound heard.</a:t>
                      </a:r>
                    </a:p>
                    <a:p>
                      <a:endParaRPr lang="en-GB" sz="36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4901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677886" y="2403566"/>
            <a:ext cx="347472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b="1" dirty="0" err="1">
                <a:latin typeface="Comic Sans MS" panose="030F0702030302020204" pitchFamily="66" charset="0"/>
              </a:rPr>
              <a:t>o</a:t>
            </a:r>
            <a:r>
              <a:rPr lang="en-GB" sz="9600" b="1" dirty="0" err="1" smtClean="0">
                <a:latin typeface="Comic Sans MS" panose="030F0702030302020204" pitchFamily="66" charset="0"/>
              </a:rPr>
              <a:t>e</a:t>
            </a:r>
            <a:r>
              <a:rPr lang="en-GB" sz="9600" b="1" dirty="0" smtClean="0">
                <a:latin typeface="Comic Sans MS" panose="030F0702030302020204" pitchFamily="66" charset="0"/>
              </a:rPr>
              <a:t>  </a:t>
            </a:r>
            <a:r>
              <a:rPr lang="en-GB" sz="9600" b="1" dirty="0" err="1" smtClean="0">
                <a:latin typeface="Comic Sans MS" panose="030F0702030302020204" pitchFamily="66" charset="0"/>
              </a:rPr>
              <a:t>o_e</a:t>
            </a:r>
            <a:endParaRPr lang="en-GB" sz="9600" b="1" dirty="0" smtClean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9376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5617580"/>
              </p:ext>
            </p:extLst>
          </p:nvPr>
        </p:nvGraphicFramePr>
        <p:xfrm>
          <a:off x="846161" y="844061"/>
          <a:ext cx="10281384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81384"/>
              </a:tblGrid>
              <a:tr h="5584873">
                <a:tc>
                  <a:txBody>
                    <a:bodyPr/>
                    <a:lstStyle/>
                    <a:p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4400" b="1" kern="1200" baseline="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toe   doe   vote   rope  hope   home</a:t>
                      </a:r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48219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4533090"/>
              </p:ext>
            </p:extLst>
          </p:nvPr>
        </p:nvGraphicFramePr>
        <p:xfrm>
          <a:off x="846161" y="844061"/>
          <a:ext cx="10281384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81384"/>
              </a:tblGrid>
              <a:tr h="5584873">
                <a:tc>
                  <a:txBody>
                    <a:bodyPr/>
                    <a:lstStyle/>
                    <a:p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The</a:t>
                      </a:r>
                      <a:r>
                        <a:rPr lang="en-GB" sz="4400" b="1" kern="1200" baseline="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rope is on my toe.</a:t>
                      </a:r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My</a:t>
                      </a:r>
                      <a:r>
                        <a:rPr lang="en-GB" sz="4400" b="1" kern="1200" baseline="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home is on a stone.</a:t>
                      </a:r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endParaRPr lang="en-GB" sz="4400" b="1" kern="1200" baseline="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77891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235" y="1399841"/>
            <a:ext cx="4586748" cy="3664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0085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2865604"/>
              </p:ext>
            </p:extLst>
          </p:nvPr>
        </p:nvGraphicFramePr>
        <p:xfrm>
          <a:off x="778837" y="274320"/>
          <a:ext cx="10281384" cy="658368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81384"/>
              </a:tblGrid>
              <a:tr h="5584873">
                <a:tc>
                  <a:txBody>
                    <a:bodyPr/>
                    <a:lstStyle/>
                    <a:p>
                      <a:r>
                        <a:rPr lang="en-GB" sz="48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  To be able to read sentences and write words containing </a:t>
                      </a:r>
                      <a:r>
                        <a:rPr lang="en-GB" sz="48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i_e</a:t>
                      </a:r>
                      <a:r>
                        <a:rPr lang="en-GB" sz="48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and </a:t>
                      </a:r>
                      <a:r>
                        <a:rPr lang="en-GB" sz="48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ie</a:t>
                      </a:r>
                      <a:endParaRPr lang="en-GB" sz="48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48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SC: I can read and write using </a:t>
                      </a:r>
                      <a:r>
                        <a:rPr lang="en-GB" sz="48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i_e</a:t>
                      </a:r>
                      <a:r>
                        <a:rPr lang="en-GB" sz="48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and </a:t>
                      </a:r>
                      <a:r>
                        <a:rPr lang="en-GB" sz="48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ie</a:t>
                      </a:r>
                      <a:endParaRPr lang="en-GB" sz="48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48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LI: To be able identify</a:t>
                      </a:r>
                      <a:r>
                        <a:rPr lang="en-GB" sz="4800" b="1" kern="1200" baseline="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4800" b="1" kern="1200" baseline="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ch</a:t>
                      </a:r>
                      <a:r>
                        <a:rPr lang="en-GB" sz="4800" b="1" kern="1200" baseline="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4800" b="1" kern="1200" baseline="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sh</a:t>
                      </a:r>
                      <a:r>
                        <a:rPr lang="en-GB" sz="4800" b="1" kern="1200" baseline="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4800" b="1" kern="1200" baseline="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th</a:t>
                      </a:r>
                      <a:r>
                        <a:rPr lang="en-GB" sz="4800" b="1" kern="1200" baseline="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4800" b="1" kern="1200" baseline="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ng</a:t>
                      </a:r>
                      <a:r>
                        <a:rPr lang="en-GB" sz="4800" b="1" kern="1200" baseline="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and write words</a:t>
                      </a:r>
                      <a:endParaRPr lang="en-GB" sz="48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48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SC: I can</a:t>
                      </a:r>
                      <a:r>
                        <a:rPr lang="en-GB" sz="4800" b="1" kern="1200" baseline="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identify </a:t>
                      </a:r>
                      <a:r>
                        <a:rPr lang="en-GB" sz="4800" b="1" kern="1200" baseline="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ch</a:t>
                      </a:r>
                      <a:r>
                        <a:rPr lang="en-GB" sz="4800" b="1" kern="1200" baseline="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4800" b="1" kern="1200" baseline="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sh</a:t>
                      </a:r>
                      <a:r>
                        <a:rPr lang="en-GB" sz="4800" b="1" kern="1200" baseline="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4800" b="1" kern="1200" baseline="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th</a:t>
                      </a:r>
                      <a:r>
                        <a:rPr lang="en-GB" sz="4800" b="1" kern="1200" baseline="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4800" b="1" kern="1200" baseline="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ng</a:t>
                      </a:r>
                      <a:r>
                        <a:rPr lang="en-GB" sz="4800" b="1" kern="1200" baseline="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and write words.</a:t>
                      </a:r>
                      <a:endParaRPr lang="en-GB" sz="48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75012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49531" y="2037806"/>
            <a:ext cx="497694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b="1" dirty="0" err="1" smtClean="0">
                <a:latin typeface="Comic Sans MS" panose="030F0702030302020204" pitchFamily="66" charset="0"/>
              </a:rPr>
              <a:t>i_e</a:t>
            </a:r>
            <a:r>
              <a:rPr lang="en-GB" sz="9600" b="1" dirty="0" smtClean="0">
                <a:latin typeface="Comic Sans MS" panose="030F0702030302020204" pitchFamily="66" charset="0"/>
              </a:rPr>
              <a:t>  </a:t>
            </a:r>
            <a:r>
              <a:rPr lang="en-GB" sz="9600" b="1" dirty="0" err="1" smtClean="0">
                <a:latin typeface="Comic Sans MS" panose="030F0702030302020204" pitchFamily="66" charset="0"/>
              </a:rPr>
              <a:t>ie</a:t>
            </a:r>
            <a:endParaRPr lang="en-GB" sz="96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3915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4395048"/>
              </p:ext>
            </p:extLst>
          </p:nvPr>
        </p:nvGraphicFramePr>
        <p:xfrm>
          <a:off x="846161" y="844061"/>
          <a:ext cx="10281384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81384"/>
              </a:tblGrid>
              <a:tr h="5584873">
                <a:tc>
                  <a:txBody>
                    <a:bodyPr/>
                    <a:lstStyle/>
                    <a:p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4400" b="1" kern="1200" baseline="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tie  pie   dine    shine    line   dive</a:t>
                      </a:r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61576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6288562"/>
              </p:ext>
            </p:extLst>
          </p:nvPr>
        </p:nvGraphicFramePr>
        <p:xfrm>
          <a:off x="846161" y="844061"/>
          <a:ext cx="10281384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81384"/>
              </a:tblGrid>
              <a:tr h="5584873">
                <a:tc>
                  <a:txBody>
                    <a:bodyPr/>
                    <a:lstStyle/>
                    <a:p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4400" b="1" kern="1200" baseline="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I put my tie in the pie.</a:t>
                      </a:r>
                    </a:p>
                    <a:p>
                      <a:endParaRPr lang="en-GB" sz="4400" b="1" kern="1200" baseline="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4400" b="1" kern="1200" baseline="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I like to shine.</a:t>
                      </a:r>
                    </a:p>
                    <a:p>
                      <a:endParaRPr lang="en-GB" sz="4400" b="1" kern="1200" baseline="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endParaRPr lang="en-GB" sz="4400" b="1" kern="1200" baseline="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9386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235" y="1399841"/>
            <a:ext cx="4586748" cy="3664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1602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0094864"/>
              </p:ext>
            </p:extLst>
          </p:nvPr>
        </p:nvGraphicFramePr>
        <p:xfrm>
          <a:off x="846161" y="844061"/>
          <a:ext cx="10281384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81384"/>
              </a:tblGrid>
              <a:tr h="5584873">
                <a:tc>
                  <a:txBody>
                    <a:bodyPr/>
                    <a:lstStyle/>
                    <a:p>
                      <a:r>
                        <a:rPr lang="en-GB" sz="28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LI: To be able to read phase 3 tricky words and learn phase 5</a:t>
                      </a:r>
                    </a:p>
                    <a:p>
                      <a:r>
                        <a:rPr lang="en-GB" sz="28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28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SC: I know all of phase 3 tricky words and can read some of phase 5</a:t>
                      </a:r>
                    </a:p>
                    <a:p>
                      <a:endParaRPr lang="en-GB" sz="28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28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LI: To be able to read phase 2 tricky words and learn phase 3</a:t>
                      </a:r>
                    </a:p>
                    <a:p>
                      <a:r>
                        <a:rPr lang="en-GB" sz="28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28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SC: I know all of phase 2 tricky words and can read some of phase 3</a:t>
                      </a: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82029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4197177"/>
              </p:ext>
            </p:extLst>
          </p:nvPr>
        </p:nvGraphicFramePr>
        <p:xfrm>
          <a:off x="846161" y="844061"/>
          <a:ext cx="10281384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81384"/>
              </a:tblGrid>
              <a:tr h="5584873">
                <a:tc>
                  <a:txBody>
                    <a:bodyPr/>
                    <a:lstStyle/>
                    <a:p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36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I  no  go  to  into  the</a:t>
                      </a:r>
                    </a:p>
                    <a:p>
                      <a:pPr algn="ctr"/>
                      <a:endParaRPr lang="en-GB" sz="36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36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he  she  we  be  </a:t>
                      </a:r>
                      <a:r>
                        <a:rPr lang="en-GB" sz="3600" b="0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me </a:t>
                      </a:r>
                      <a:r>
                        <a:rPr lang="en-GB" sz="36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was  you  they  all  are  my  her</a:t>
                      </a:r>
                    </a:p>
                    <a:p>
                      <a:pPr algn="ctr"/>
                      <a:endParaRPr lang="en-GB" sz="36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36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people</a:t>
                      </a:r>
                      <a:r>
                        <a:rPr lang="en-GB" sz="3600" b="1" kern="1200" baseline="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  looked   asked   called   could  oh their</a:t>
                      </a:r>
                      <a:endParaRPr lang="en-GB" sz="36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endParaRPr lang="en-GB" sz="44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31092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6339132"/>
              </p:ext>
            </p:extLst>
          </p:nvPr>
        </p:nvGraphicFramePr>
        <p:xfrm>
          <a:off x="846161" y="844061"/>
          <a:ext cx="10281384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81384"/>
              </a:tblGrid>
              <a:tr h="5584873">
                <a:tc>
                  <a:txBody>
                    <a:bodyPr/>
                    <a:lstStyle/>
                    <a:p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9600" dirty="0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</a:t>
                      </a:r>
                    </a:p>
                    <a:p>
                      <a:r>
                        <a:rPr lang="en-GB" sz="9600" dirty="0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Bingo</a:t>
                      </a:r>
                      <a:endParaRPr lang="en-GB" sz="96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69776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235" y="1399841"/>
            <a:ext cx="4586748" cy="3664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5332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9629017"/>
              </p:ext>
            </p:extLst>
          </p:nvPr>
        </p:nvGraphicFramePr>
        <p:xfrm>
          <a:off x="846161" y="844061"/>
          <a:ext cx="10281384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81384"/>
              </a:tblGrid>
              <a:tr h="5584873">
                <a:tc>
                  <a:txBody>
                    <a:bodyPr/>
                    <a:lstStyle/>
                    <a:p>
                      <a:r>
                        <a:rPr lang="en-GB" sz="28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LI: to be able to read words with </a:t>
                      </a:r>
                      <a:r>
                        <a:rPr lang="en-GB" sz="28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ccvc</a:t>
                      </a:r>
                      <a:r>
                        <a:rPr lang="en-GB" sz="28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 sounds and decide which is real and which is pseudo </a:t>
                      </a:r>
                    </a:p>
                    <a:p>
                      <a:r>
                        <a:rPr lang="en-GB" sz="28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SC:I can read </a:t>
                      </a:r>
                      <a:r>
                        <a:rPr lang="en-GB" sz="28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ccvc</a:t>
                      </a:r>
                      <a:r>
                        <a:rPr lang="en-GB" sz="28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words and say which is real and which is pseudo.</a:t>
                      </a:r>
                    </a:p>
                    <a:p>
                      <a:endParaRPr lang="en-GB" sz="28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28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LI: to be able to read </a:t>
                      </a:r>
                      <a:r>
                        <a:rPr lang="en-GB" sz="28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cvc</a:t>
                      </a:r>
                      <a:r>
                        <a:rPr lang="en-GB" sz="28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words and decide which is real and which is pseudo </a:t>
                      </a:r>
                    </a:p>
                    <a:p>
                      <a:r>
                        <a:rPr lang="en-GB" sz="28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SC: I can read </a:t>
                      </a:r>
                      <a:r>
                        <a:rPr lang="en-GB" sz="28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cvc</a:t>
                      </a:r>
                      <a:r>
                        <a:rPr lang="en-GB" sz="28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words and say which is real and which is pseudo</a:t>
                      </a:r>
                    </a:p>
                    <a:p>
                      <a:endParaRPr lang="en-GB" sz="36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endParaRPr lang="en-GB" sz="44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9811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Picnic-on-Pluto-300x174.png (300×174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8443" y="1346126"/>
            <a:ext cx="7550728" cy="4379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4611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235" y="1399841"/>
            <a:ext cx="4586748" cy="3664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6466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95505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654</TotalTime>
  <Words>242</Words>
  <Application>Microsoft Office PowerPoint</Application>
  <PresentationFormat>Widescreen</PresentationFormat>
  <Paragraphs>49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4" baseType="lpstr">
      <vt:lpstr>Arial</vt:lpstr>
      <vt:lpstr>Calibri</vt:lpstr>
      <vt:lpstr>Calibri Light</vt:lpstr>
      <vt:lpstr>Comic Sans MS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Waters</dc:creator>
  <cp:lastModifiedBy>Jane Waters</cp:lastModifiedBy>
  <cp:revision>61</cp:revision>
  <dcterms:created xsi:type="dcterms:W3CDTF">2016-09-24T16:43:04Z</dcterms:created>
  <dcterms:modified xsi:type="dcterms:W3CDTF">2020-05-15T13:15:15Z</dcterms:modified>
</cp:coreProperties>
</file>