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72" r:id="rId1"/>
  </p:sldMasterIdLst>
  <p:notesMasterIdLst>
    <p:notesMasterId r:id="rId13"/>
  </p:notesMasterIdLst>
  <p:sldIdLst>
    <p:sldId id="261" r:id="rId2"/>
    <p:sldId id="328" r:id="rId3"/>
    <p:sldId id="330" r:id="rId4"/>
    <p:sldId id="331" r:id="rId5"/>
    <p:sldId id="332" r:id="rId6"/>
    <p:sldId id="333" r:id="rId7"/>
    <p:sldId id="334" r:id="rId8"/>
    <p:sldId id="335" r:id="rId9"/>
    <p:sldId id="336" r:id="rId10"/>
    <p:sldId id="337" r:id="rId11"/>
    <p:sldId id="338" r:id="rId12"/>
  </p:sldIdLst>
  <p:sldSz cx="9144000" cy="6858000" type="screen4x3"/>
  <p:notesSz cx="6858000" cy="9144000"/>
  <p:embeddedFontLst>
    <p:embeddedFont>
      <p:font typeface="Tuffy" panose="020B0603060100000000" charset="0"/>
      <p:regular r:id="rId14"/>
      <p:bold r:id="rId15"/>
      <p:italic r:id="rId16"/>
      <p:boldItalic r:id="rId17"/>
    </p:embeddedFont>
    <p:embeddedFont>
      <p:font typeface="Calibri" panose="020F0502020204030204" pitchFamily="34" charset="0"/>
      <p:regular r:id="rId18"/>
      <p:bold r:id="rId19"/>
      <p:italic r:id="rId20"/>
      <p:boldItalic r:id="rId21"/>
    </p:embeddedFont>
    <p:embeddedFont>
      <p:font typeface="Twinkl" panose="020B0604020202020204" charset="0"/>
      <p:regular r:id="rId22"/>
      <p:bold r:id="rId23"/>
    </p:embeddedFont>
    <p:embeddedFont>
      <p:font typeface="Twinkl SemiBold" charset="0"/>
      <p:bold r:id="rId24"/>
    </p:embeddedFont>
    <p:embeddedFont>
      <p:font typeface="Sassoon Infant Md" panose="02000603050000020003" charset="0"/>
      <p:regular r:id="rId25"/>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1956" userDrawn="1">
          <p15:clr>
            <a:srgbClr val="A4A3A4"/>
          </p15:clr>
        </p15:guide>
        <p15:guide id="2" pos="2880">
          <p15:clr>
            <a:srgbClr val="A4A3A4"/>
          </p15:clr>
        </p15:guide>
        <p15:guide id="3" pos="317">
          <p15:clr>
            <a:srgbClr val="A4A3A4"/>
          </p15:clr>
        </p15:guide>
        <p15:guide id="4" pos="476">
          <p15:clr>
            <a:srgbClr val="A4A3A4"/>
          </p15:clr>
        </p15:guide>
        <p15:guide id="6" pos="5284" userDrawn="1">
          <p15:clr>
            <a:srgbClr val="A4A3A4"/>
          </p15:clr>
        </p15:guide>
        <p15:guide id="7" orient="horz" pos="323">
          <p15:clr>
            <a:srgbClr val="A4A3A4"/>
          </p15:clr>
        </p15:guide>
        <p15:guide id="8" orient="horz" pos="482">
          <p15:clr>
            <a:srgbClr val="A4A3A4"/>
          </p15:clr>
        </p15:guide>
        <p15:guide id="9" orient="horz" pos="3997">
          <p15:clr>
            <a:srgbClr val="A4A3A4"/>
          </p15:clr>
        </p15:guide>
        <p15:guide id="10" orient="horz" pos="3838">
          <p15:clr>
            <a:srgbClr val="A4A3A4"/>
          </p15:clr>
        </p15:guide>
      </p15:sldGuideLst>
    </p:ext>
    <p:ext uri="http://customooxmlschemas.google.com/">
      <go:slidesCustomData xmlns="" xmlns:p15="http://schemas.microsoft.com/office/powerpoint/2012/main" xmlns:go="http://customooxmlschemas.google.com/" roundtripDataSignature="AMtx7mh1sR7eclvO7lEpgs2gueFEnok7Cw==" r:id="rId59"/>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rah Beard" initials=""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99327"/>
    <a:srgbClr val="F6FCFE"/>
    <a:srgbClr val="F1FBFE"/>
    <a:srgbClr val="FAB001"/>
    <a:srgbClr val="F08214"/>
    <a:srgbClr val="32B7BC"/>
    <a:srgbClr val="A4A3A4"/>
    <a:srgbClr val="009541"/>
    <a:srgbClr val="134428"/>
    <a:srgbClr val="FDEED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31" autoAdjust="0"/>
    <p:restoredTop sz="53450" autoAdjust="0"/>
  </p:normalViewPr>
  <p:slideViewPr>
    <p:cSldViewPr snapToGrid="0" showGuides="1">
      <p:cViewPr varScale="1">
        <p:scale>
          <a:sx n="73" d="100"/>
          <a:sy n="73" d="100"/>
        </p:scale>
        <p:origin x="432" y="60"/>
      </p:cViewPr>
      <p:guideLst>
        <p:guide orient="horz" pos="1956"/>
        <p:guide pos="2880"/>
        <p:guide pos="317"/>
        <p:guide pos="476"/>
        <p:guide pos="5284"/>
        <p:guide orient="horz" pos="323"/>
        <p:guide orient="horz" pos="482"/>
        <p:guide orient="horz" pos="3997"/>
        <p:guide orient="horz" pos="3838"/>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font" Target="fonts/font8.fntdata"/><Relationship Id="rId63"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font" Target="fonts/font12.fntdata"/><Relationship Id="rId59" Type="http://customschemas.google.com/relationships/presentationmetadata" Target="meta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6.fntdata"/><Relationship Id="rId60"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6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D490201-2D6A-447F-8133-6050DC24E45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2B62346A-A9AD-4DEA-AA61-89D35DE86355}"/>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B349C461-137E-4DFA-B6D5-44B266E9A41E}" type="datetimeFigureOut">
              <a:rPr lang="en-GB"/>
              <a:pPr>
                <a:defRPr/>
              </a:pPr>
              <a:t>02/02/2022</a:t>
            </a:fld>
            <a:endParaRPr lang="en-GB"/>
          </a:p>
        </p:txBody>
      </p:sp>
      <p:sp>
        <p:nvSpPr>
          <p:cNvPr id="4" name="Slide Image Placeholder 3">
            <a:extLst>
              <a:ext uri="{FF2B5EF4-FFF2-40B4-BE49-F238E27FC236}">
                <a16:creationId xmlns:a16="http://schemas.microsoft.com/office/drawing/2014/main" id="{999A3B39-85EE-4E97-AC52-B3E5236037E4}"/>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2C9FAD57-6D33-46F3-99B4-81D6E76348BF}"/>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0C4F8068-6DAC-4C04-8A3E-7A2A29E78D88}"/>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71387A6B-A7F8-4D12-B786-2D069DF6EDC3}"/>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34068D38-E911-427C-81CA-CB00DB9126F3}"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EBBD0D4B-1178-4220-8CA7-94AC0DABF11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Twinkl" pitchFamily="2"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Twinkl" pitchFamily="2"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3542968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66AAF980-A732-4E59-A4FC-4E44220D4523}"/>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spTree>
    <p:extLst>
      <p:ext uri="{BB962C8B-B14F-4D97-AF65-F5344CB8AC3E}">
        <p14:creationId xmlns:p14="http://schemas.microsoft.com/office/powerpoint/2010/main" val="8429996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hole Class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21BB6B2D-3611-448C-94AC-04E3810CA02F}"/>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3" name="Whole Class">
            <a:extLst>
              <a:ext uri="{FF2B5EF4-FFF2-40B4-BE49-F238E27FC236}">
                <a16:creationId xmlns:a16="http://schemas.microsoft.com/office/drawing/2014/main" id="{E8C57714-10A4-4679-B900-B4247FBC364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559012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ndividual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1641C136-A9B9-44D0-8E85-3C37DA969C6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3" name="Individual Work">
            <a:extLst>
              <a:ext uri="{FF2B5EF4-FFF2-40B4-BE49-F238E27FC236}">
                <a16:creationId xmlns:a16="http://schemas.microsoft.com/office/drawing/2014/main" id="{77F04F67-6B29-4C1D-A4B0-A954BFC8BBF2}"/>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633485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airs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730BD0FB-DB2C-4094-B326-146B0C9C8C3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3" name="Pairs">
            <a:extLst>
              <a:ext uri="{FF2B5EF4-FFF2-40B4-BE49-F238E27FC236}">
                <a16:creationId xmlns:a16="http://schemas.microsoft.com/office/drawing/2014/main" id="{AE77F4E2-6648-4355-B09D-8E8F7CA769E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02184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lking Partners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6EAA91EB-BD1D-477A-916A-71477921CC4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3" name="Talking Partners">
            <a:extLst>
              <a:ext uri="{FF2B5EF4-FFF2-40B4-BE49-F238E27FC236}">
                <a16:creationId xmlns:a16="http://schemas.microsoft.com/office/drawing/2014/main" id="{2AC2CB5C-6E58-450C-BBFA-5FB45262C44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48465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Groups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D6D46382-9D0E-4142-9011-BA48683083C2}"/>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3" name="Group Work">
            <a:extLst>
              <a:ext uri="{FF2B5EF4-FFF2-40B4-BE49-F238E27FC236}">
                <a16:creationId xmlns:a16="http://schemas.microsoft.com/office/drawing/2014/main" id="{5BE7BC0F-F9C0-49D4-A5CA-DE01DE8F82C2}"/>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1223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ental and Oral Starter Icon">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666AE4DC-4273-4E1B-B5BC-DCB6A164CF58}"/>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3" name="Picture 12">
            <a:extLst>
              <a:ext uri="{FF2B5EF4-FFF2-40B4-BE49-F238E27FC236}">
                <a16:creationId xmlns:a16="http://schemas.microsoft.com/office/drawing/2014/main" id="{5FF389E5-D268-4D0B-B059-D1327A63B512}"/>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040292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ssesment Icon">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D8344CC3-9257-4D90-8F94-689BF197F5AC}"/>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pic>
        <p:nvPicPr>
          <p:cNvPr id="5" name="Picture 4">
            <a:extLst>
              <a:ext uri="{FF2B5EF4-FFF2-40B4-BE49-F238E27FC236}">
                <a16:creationId xmlns:a16="http://schemas.microsoft.com/office/drawing/2014/main" id="{13860A52-44ED-4DA9-9556-8198B0ABA04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a:spLocks noGrp="1"/>
          </p:cNvSpPr>
          <p:nvPr>
            <p:ph idx="1"/>
          </p:nvPr>
        </p:nvSpPr>
        <p:spPr>
          <a:xfrm>
            <a:off x="457197" y="2153354"/>
            <a:ext cx="8220075" cy="4242683"/>
          </a:xfrm>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itle 1"/>
          <p:cNvSpPr>
            <a:spLocks noGrp="1"/>
          </p:cNvSpPr>
          <p:nvPr>
            <p:ph type="title"/>
          </p:nvPr>
        </p:nvSpPr>
        <p:spPr>
          <a:xfrm>
            <a:off x="457198" y="485773"/>
            <a:ext cx="8220075" cy="1595581"/>
          </a:xfrm>
        </p:spPr>
        <p:txBody>
          <a:bodyPr>
            <a:normAutofit/>
          </a:bodyPr>
          <a:lstStyle>
            <a:lvl1pPr>
              <a:defRPr sz="3600" b="0">
                <a:latin typeface="Twinkl" pitchFamily="2" charset="0"/>
              </a:defRPr>
            </a:lvl1pPr>
          </a:lstStyle>
          <a:p>
            <a:r>
              <a:rPr lang="en-US" dirty="0"/>
              <a:t>Click to edit Master title style</a:t>
            </a:r>
          </a:p>
        </p:txBody>
      </p:sp>
    </p:spTree>
    <p:extLst>
      <p:ext uri="{BB962C8B-B14F-4D97-AF65-F5344CB8AC3E}">
        <p14:creationId xmlns:p14="http://schemas.microsoft.com/office/powerpoint/2010/main" val="17264435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Twinkl" pitchFamily="2"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Twinkl" pitchFamily="2" charset="0"/>
                <a:ea typeface="Sassoon Infant Rg" panose="02000503030000020003" pitchFamily="50" charset="0"/>
              </a:defRPr>
            </a:lvl1pPr>
            <a:lvl2pPr>
              <a:defRPr sz="1600">
                <a:latin typeface="Twinkl" pitchFamily="2" charset="0"/>
                <a:ea typeface="Sassoon Infant Rg" panose="02000503030000020003" pitchFamily="50" charset="0"/>
              </a:defRPr>
            </a:lvl2pPr>
            <a:lvl3pPr>
              <a:defRPr sz="1400">
                <a:latin typeface="Twinkl" pitchFamily="2" charset="0"/>
                <a:ea typeface="Sassoon Infant Rg" panose="02000503030000020003" pitchFamily="50" charset="0"/>
              </a:defRPr>
            </a:lvl3pPr>
            <a:lvl4pPr>
              <a:defRPr sz="1400">
                <a:latin typeface="Twinkl" pitchFamily="2" charset="0"/>
                <a:ea typeface="Sassoon Infant Rg" panose="02000503030000020003" pitchFamily="50" charset="0"/>
              </a:defRPr>
            </a:lvl4pPr>
            <a:lvl5pPr>
              <a:defRPr sz="1400">
                <a:latin typeface="Twinkl" pitchFamily="2" charset="0"/>
                <a:ea typeface="Sassoon Infant Rg" panose="02000503030000020003" pitchFamily="50"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7895604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a:t>Edit Master text styles</a:t>
            </a:r>
          </a:p>
        </p:txBody>
      </p:sp>
    </p:spTree>
    <p:extLst>
      <p:ext uri="{BB962C8B-B14F-4D97-AF65-F5344CB8AC3E}">
        <p14:creationId xmlns:p14="http://schemas.microsoft.com/office/powerpoint/2010/main" val="18636698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pic>
        <p:nvPicPr>
          <p:cNvPr id="5" name="Picture 4" descr="A close up of a logo&#10;&#10;Description automatically generated">
            <a:extLst>
              <a:ext uri="{FF2B5EF4-FFF2-40B4-BE49-F238E27FC236}">
                <a16:creationId xmlns:a16="http://schemas.microsoft.com/office/drawing/2014/main" id="{480B88DF-6310-42D8-A094-95ACEE75F51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Picture 3">
            <a:extLst>
              <a:ext uri="{FF2B5EF4-FFF2-40B4-BE49-F238E27FC236}">
                <a16:creationId xmlns:a16="http://schemas.microsoft.com/office/drawing/2014/main" id="{C191BC17-D128-4910-AB53-EA0426C9B24F}"/>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46027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4" name="Picture 3" descr="A close up of a logo&#10;&#10;Description automatically generated">
            <a:extLst>
              <a:ext uri="{FF2B5EF4-FFF2-40B4-BE49-F238E27FC236}">
                <a16:creationId xmlns:a16="http://schemas.microsoft.com/office/drawing/2014/main" id="{67DF6618-AB29-47B4-8373-5278912AC40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Picture 3">
            <a:extLst>
              <a:ext uri="{FF2B5EF4-FFF2-40B4-BE49-F238E27FC236}">
                <a16:creationId xmlns:a16="http://schemas.microsoft.com/office/drawing/2014/main" id="{88212D8D-4D4A-47E9-95AC-5FF6237C54D6}"/>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701987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2F4B830-47A6-4AC4-8584-7C0AFEB5D5BC}"/>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dirty="0"/>
              <a:t>Click to edit Master title style</a:t>
            </a:r>
          </a:p>
        </p:txBody>
      </p:sp>
      <p:sp>
        <p:nvSpPr>
          <p:cNvPr id="1027" name="Text Placeholder 2">
            <a:extLst>
              <a:ext uri="{FF2B5EF4-FFF2-40B4-BE49-F238E27FC236}">
                <a16:creationId xmlns:a16="http://schemas.microsoft.com/office/drawing/2014/main" id="{B2EB744C-7480-485E-925D-FA3FBBE915EB}"/>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45" r:id="rId10"/>
    <p:sldLayoutId id="2147483746" r:id="rId11"/>
    <p:sldLayoutId id="2147483756" r:id="rId12"/>
    <p:sldLayoutId id="2147483757" r:id="rId13"/>
  </p:sldLayoutIdLst>
  <p:txStyles>
    <p:titleStyle>
      <a:lvl1pPr algn="l" rtl="0" eaLnBrk="0" fontAlgn="base" hangingPunct="0">
        <a:lnSpc>
          <a:spcPct val="90000"/>
        </a:lnSpc>
        <a:spcBef>
          <a:spcPct val="0"/>
        </a:spcBef>
        <a:spcAft>
          <a:spcPct val="0"/>
        </a:spcAft>
        <a:defRPr sz="3600" kern="1200">
          <a:solidFill>
            <a:srgbClr val="1C1C1C"/>
          </a:solidFill>
          <a:latin typeface="Twinkl" pitchFamily="2" charset="0"/>
          <a:ea typeface="+mj-ea"/>
          <a:cs typeface="+mj-cs"/>
        </a:defRPr>
      </a:lvl1pPr>
      <a:lvl2pPr algn="l" rtl="0" eaLnBrk="0" fontAlgn="base" hangingPunct="0">
        <a:lnSpc>
          <a:spcPct val="90000"/>
        </a:lnSpc>
        <a:spcBef>
          <a:spcPct val="0"/>
        </a:spcBef>
        <a:spcAft>
          <a:spcPct val="0"/>
        </a:spcAft>
        <a:defRPr sz="3600">
          <a:solidFill>
            <a:srgbClr val="1C1C1C"/>
          </a:solidFill>
          <a:latin typeface="Twinkl SemiBold" pitchFamily="2" charset="0"/>
        </a:defRPr>
      </a:lvl2pPr>
      <a:lvl3pPr algn="l" rtl="0" eaLnBrk="0" fontAlgn="base" hangingPunct="0">
        <a:lnSpc>
          <a:spcPct val="90000"/>
        </a:lnSpc>
        <a:spcBef>
          <a:spcPct val="0"/>
        </a:spcBef>
        <a:spcAft>
          <a:spcPct val="0"/>
        </a:spcAft>
        <a:defRPr sz="3600">
          <a:solidFill>
            <a:srgbClr val="1C1C1C"/>
          </a:solidFill>
          <a:latin typeface="Twinkl SemiBold" pitchFamily="2" charset="0"/>
        </a:defRPr>
      </a:lvl3pPr>
      <a:lvl4pPr algn="l" rtl="0" eaLnBrk="0" fontAlgn="base" hangingPunct="0">
        <a:lnSpc>
          <a:spcPct val="90000"/>
        </a:lnSpc>
        <a:spcBef>
          <a:spcPct val="0"/>
        </a:spcBef>
        <a:spcAft>
          <a:spcPct val="0"/>
        </a:spcAft>
        <a:defRPr sz="3600">
          <a:solidFill>
            <a:srgbClr val="1C1C1C"/>
          </a:solidFill>
          <a:latin typeface="Twinkl SemiBold" pitchFamily="2" charset="0"/>
        </a:defRPr>
      </a:lvl4pPr>
      <a:lvl5pPr algn="l" rtl="0" eaLnBrk="0" fontAlgn="base" hangingPunct="0">
        <a:lnSpc>
          <a:spcPct val="90000"/>
        </a:lnSpc>
        <a:spcBef>
          <a:spcPct val="0"/>
        </a:spcBef>
        <a:spcAft>
          <a:spcPct val="0"/>
        </a:spcAft>
        <a:defRPr sz="3600">
          <a:solidFill>
            <a:srgbClr val="1C1C1C"/>
          </a:solidFill>
          <a:latin typeface="Twinkl SemiBold" pitchFamily="2" charset="0"/>
        </a:defRPr>
      </a:lvl5pPr>
      <a:lvl6pPr marL="457200" algn="l" rtl="0" eaLnBrk="1" fontAlgn="base" hangingPunct="1">
        <a:lnSpc>
          <a:spcPct val="90000"/>
        </a:lnSpc>
        <a:spcBef>
          <a:spcPct val="0"/>
        </a:spcBef>
        <a:spcAft>
          <a:spcPct val="0"/>
        </a:spcAft>
        <a:defRPr sz="4000">
          <a:solidFill>
            <a:srgbClr val="1C1C1C"/>
          </a:solidFill>
          <a:latin typeface="Sassoon Infant Md" panose="02000603050000020003" pitchFamily="50" charset="0"/>
        </a:defRPr>
      </a:lvl6pPr>
      <a:lvl7pPr marL="914400" algn="l" rtl="0" eaLnBrk="1" fontAlgn="base" hangingPunct="1">
        <a:lnSpc>
          <a:spcPct val="90000"/>
        </a:lnSpc>
        <a:spcBef>
          <a:spcPct val="0"/>
        </a:spcBef>
        <a:spcAft>
          <a:spcPct val="0"/>
        </a:spcAft>
        <a:defRPr sz="4000">
          <a:solidFill>
            <a:srgbClr val="1C1C1C"/>
          </a:solidFill>
          <a:latin typeface="Sassoon Infant Md" panose="02000603050000020003" pitchFamily="50" charset="0"/>
        </a:defRPr>
      </a:lvl7pPr>
      <a:lvl8pPr marL="1371600" algn="l" rtl="0" eaLnBrk="1" fontAlgn="base" hangingPunct="1">
        <a:lnSpc>
          <a:spcPct val="90000"/>
        </a:lnSpc>
        <a:spcBef>
          <a:spcPct val="0"/>
        </a:spcBef>
        <a:spcAft>
          <a:spcPct val="0"/>
        </a:spcAft>
        <a:defRPr sz="4000">
          <a:solidFill>
            <a:srgbClr val="1C1C1C"/>
          </a:solidFill>
          <a:latin typeface="Sassoon Infant Md" panose="02000603050000020003" pitchFamily="50" charset="0"/>
        </a:defRPr>
      </a:lvl8pPr>
      <a:lvl9pPr marL="1828800" algn="l" rtl="0" eaLnBrk="1" fontAlgn="base" hangingPunct="1">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2" charset="0"/>
          <a:ea typeface="Sassoon Infant Rg" panose="02000503030000020003" pitchFamily="50" charset="0"/>
          <a:cs typeface="Twinkl" pitchFamily="2"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2" charset="0"/>
          <a:ea typeface="Sassoon Infant Rg" panose="02000503030000020003" pitchFamily="50" charset="0"/>
          <a:cs typeface="Twinkl" pitchFamily="2"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Twinkl" pitchFamily="2"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Twinkl" pitchFamily="2"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twinkl.co.uk/resources/planit-maths-primary-teaching-resources-year-5/planit-maths-primary-teaching-resources-year-5-number---number-and-place-value/planit-maths-primary-teaching-resources-year-5-number---number-and-place-value-round-any-number-up-to-1000000-to-the-nearest-10-100-1000-10000-and-100000" TargetMode="External"/><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Oval 1">
            <a:hlinkClick r:id="rId3"/>
            <a:extLst>
              <a:ext uri="{FF2B5EF4-FFF2-40B4-BE49-F238E27FC236}">
                <a16:creationId xmlns:a16="http://schemas.microsoft.com/office/drawing/2014/main" id="{1923A48E-61DE-4A2D-8D35-E6E4AF961E7F}"/>
              </a:ext>
            </a:extLst>
          </p:cNvPr>
          <p:cNvSpPr/>
          <p:nvPr/>
        </p:nvSpPr>
        <p:spPr>
          <a:xfrm>
            <a:off x="4194495" y="5578679"/>
            <a:ext cx="755010" cy="514146"/>
          </a:xfrm>
          <a:prstGeom prst="ellipse">
            <a:avLst/>
          </a:prstGeom>
          <a:solidFill>
            <a:schemeClr val="accent2">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0709EEE-1859-40DD-928E-6EEB3BD4E666}"/>
              </a:ext>
            </a:extLst>
          </p:cNvPr>
          <p:cNvSpPr/>
          <p:nvPr/>
        </p:nvSpPr>
        <p:spPr>
          <a:xfrm>
            <a:off x="503236" y="1937856"/>
            <a:ext cx="8137525" cy="4328719"/>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205F1DFD-8640-4624-BD78-197835859987}"/>
              </a:ext>
            </a:extLst>
          </p:cNvPr>
          <p:cNvSpPr/>
          <p:nvPr/>
        </p:nvSpPr>
        <p:spPr>
          <a:xfrm>
            <a:off x="755650" y="696913"/>
            <a:ext cx="7632700" cy="553998"/>
          </a:xfrm>
          <a:prstGeom prst="rect">
            <a:avLst/>
          </a:prstGeom>
        </p:spPr>
        <p:txBody>
          <a:bodyPr lIns="0" tIns="0" rIns="0" bIns="0">
            <a:spAutoFit/>
          </a:bodyPr>
          <a:lstStyle/>
          <a:p>
            <a:pPr algn="ctr" eaLnBrk="1" fontAlgn="auto" hangingPunct="1">
              <a:spcBef>
                <a:spcPts val="0"/>
              </a:spcBef>
              <a:spcAft>
                <a:spcPts val="0"/>
              </a:spcAft>
              <a:defRPr/>
            </a:pPr>
            <a:r>
              <a:rPr lang="en-GB" altLang="en-US" sz="3600" b="1" dirty="0"/>
              <a:t>Remember It</a:t>
            </a:r>
            <a:endParaRPr lang="en-GB" sz="3600" b="1" dirty="0"/>
          </a:p>
        </p:txBody>
      </p:sp>
      <p:graphicFrame>
        <p:nvGraphicFramePr>
          <p:cNvPr id="5" name="Table 5">
            <a:extLst>
              <a:ext uri="{FF2B5EF4-FFF2-40B4-BE49-F238E27FC236}">
                <a16:creationId xmlns:a16="http://schemas.microsoft.com/office/drawing/2014/main" id="{28A03AA9-E127-4CB7-BE2F-3C2A4C3A2725}"/>
              </a:ext>
            </a:extLst>
          </p:cNvPr>
          <p:cNvGraphicFramePr>
            <a:graphicFrameLocks noGrp="1"/>
          </p:cNvGraphicFramePr>
          <p:nvPr>
            <p:extLst>
              <p:ext uri="{D42A27DB-BD31-4B8C-83A1-F6EECF244321}">
                <p14:modId xmlns:p14="http://schemas.microsoft.com/office/powerpoint/2010/main" val="3225540839"/>
              </p:ext>
            </p:extLst>
          </p:nvPr>
        </p:nvGraphicFramePr>
        <p:xfrm>
          <a:off x="640360" y="1843395"/>
          <a:ext cx="7863280" cy="4299196"/>
        </p:xfrm>
        <a:graphic>
          <a:graphicData uri="http://schemas.openxmlformats.org/drawingml/2006/table">
            <a:tbl>
              <a:tblPr firstRow="1" bandRow="1">
                <a:tableStyleId>{5940675A-B579-460E-94D1-54222C63F5DA}</a:tableStyleId>
              </a:tblPr>
              <a:tblGrid>
                <a:gridCol w="1965820">
                  <a:extLst>
                    <a:ext uri="{9D8B030D-6E8A-4147-A177-3AD203B41FA5}">
                      <a16:colId xmlns:a16="http://schemas.microsoft.com/office/drawing/2014/main" val="779318647"/>
                    </a:ext>
                  </a:extLst>
                </a:gridCol>
                <a:gridCol w="1965820">
                  <a:extLst>
                    <a:ext uri="{9D8B030D-6E8A-4147-A177-3AD203B41FA5}">
                      <a16:colId xmlns:a16="http://schemas.microsoft.com/office/drawing/2014/main" val="1008939681"/>
                    </a:ext>
                  </a:extLst>
                </a:gridCol>
                <a:gridCol w="1965820">
                  <a:extLst>
                    <a:ext uri="{9D8B030D-6E8A-4147-A177-3AD203B41FA5}">
                      <a16:colId xmlns:a16="http://schemas.microsoft.com/office/drawing/2014/main" val="3905633659"/>
                    </a:ext>
                  </a:extLst>
                </a:gridCol>
                <a:gridCol w="1965820">
                  <a:extLst>
                    <a:ext uri="{9D8B030D-6E8A-4147-A177-3AD203B41FA5}">
                      <a16:colId xmlns:a16="http://schemas.microsoft.com/office/drawing/2014/main" val="161197994"/>
                    </a:ext>
                  </a:extLst>
                </a:gridCol>
              </a:tblGrid>
              <a:tr h="1059196">
                <a:tc>
                  <a:txBody>
                    <a:bodyPr/>
                    <a:lstStyle/>
                    <a:p>
                      <a:pPr algn="ctr"/>
                      <a:r>
                        <a:rPr lang="en-GB" dirty="0"/>
                        <a:t>Number</a:t>
                      </a:r>
                    </a:p>
                  </a:txBody>
                  <a:tcPr marT="288000" marB="0" anchor="ctr">
                    <a:solidFill>
                      <a:schemeClr val="bg1"/>
                    </a:solidFill>
                  </a:tcPr>
                </a:tc>
                <a:tc>
                  <a:txBody>
                    <a:bodyPr/>
                    <a:lstStyle/>
                    <a:p>
                      <a:pPr algn="ctr"/>
                      <a:r>
                        <a:rPr lang="en-GB" dirty="0"/>
                        <a:t>Rounded to Nearest 10</a:t>
                      </a:r>
                    </a:p>
                  </a:txBody>
                  <a:tcPr marT="288000" marB="0" anchor="ctr">
                    <a:solidFill>
                      <a:schemeClr val="bg1"/>
                    </a:solidFill>
                  </a:tcPr>
                </a:tc>
                <a:tc>
                  <a:txBody>
                    <a:bodyPr/>
                    <a:lstStyle/>
                    <a:p>
                      <a:pPr algn="ctr"/>
                      <a:r>
                        <a:rPr lang="en-GB" dirty="0"/>
                        <a:t>Rounded to Nearest 100</a:t>
                      </a:r>
                    </a:p>
                  </a:txBody>
                  <a:tcPr marT="288000" marB="0" anchor="ctr">
                    <a:solidFill>
                      <a:schemeClr val="bg1"/>
                    </a:solidFill>
                  </a:tcPr>
                </a:tc>
                <a:tc>
                  <a:txBody>
                    <a:bodyPr/>
                    <a:lstStyle/>
                    <a:p>
                      <a:pPr algn="ctr"/>
                      <a:r>
                        <a:rPr lang="en-GB" dirty="0"/>
                        <a:t>Rounded to Nearest 1 000</a:t>
                      </a:r>
                    </a:p>
                  </a:txBody>
                  <a:tcPr marT="288000" marB="0" anchor="ctr">
                    <a:solidFill>
                      <a:schemeClr val="bg1"/>
                    </a:solidFill>
                  </a:tcPr>
                </a:tc>
                <a:extLst>
                  <a:ext uri="{0D108BD9-81ED-4DB2-BD59-A6C34878D82A}">
                    <a16:rowId xmlns:a16="http://schemas.microsoft.com/office/drawing/2014/main" val="3535369384"/>
                  </a:ext>
                </a:extLst>
              </a:tr>
              <a:tr h="648000">
                <a:tc>
                  <a:txBody>
                    <a:bodyPr/>
                    <a:lstStyle/>
                    <a:p>
                      <a:pPr algn="ctr"/>
                      <a:r>
                        <a:rPr lang="en-GB" b="0" dirty="0"/>
                        <a:t>399</a:t>
                      </a:r>
                    </a:p>
                  </a:txBody>
                  <a:tcPr anchor="ctr">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1"/>
                    </a:solidFill>
                  </a:tcPr>
                </a:tc>
                <a:tc>
                  <a:txBody>
                    <a:bodyPr/>
                    <a:lstStyle/>
                    <a:p>
                      <a:pPr algn="ctr"/>
                      <a:endParaRPr lang="en-GB"/>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1"/>
                    </a:solidFill>
                  </a:tcPr>
                </a:tc>
                <a:tc>
                  <a:txBody>
                    <a:bodyPr/>
                    <a:lstStyle/>
                    <a:p>
                      <a:pPr algn="ctr"/>
                      <a:endParaRPr lang="en-GB"/>
                    </a:p>
                  </a:txBody>
                  <a:tcPr anchor="ctr">
                    <a:lnL w="6350" cap="flat" cmpd="sng" algn="ctr">
                      <a:solidFill>
                        <a:schemeClr val="tx1"/>
                      </a:solidFill>
                      <a:prstDash val="solid"/>
                      <a:round/>
                      <a:headEnd type="none" w="med" len="med"/>
                      <a:tailEnd type="none" w="med" len="med"/>
                    </a:lnL>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46881830"/>
                  </a:ext>
                </a:extLst>
              </a:tr>
              <a:tr h="648000">
                <a:tc>
                  <a:txBody>
                    <a:bodyPr/>
                    <a:lstStyle/>
                    <a:p>
                      <a:pPr algn="ctr"/>
                      <a:r>
                        <a:rPr lang="en-GB" b="0" dirty="0"/>
                        <a:t>12 948</a:t>
                      </a:r>
                    </a:p>
                  </a:txBody>
                  <a:tcPr anchor="ctr">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ctr"/>
                      <a:endParaRPr lang="en-GB"/>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ctr"/>
                      <a:endParaRPr lang="en-GB"/>
                    </a:p>
                  </a:txBody>
                  <a:tcPr anchor="ctr">
                    <a:lnL w="635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42186725"/>
                  </a:ext>
                </a:extLst>
              </a:tr>
              <a:tr h="648000">
                <a:tc>
                  <a:txBody>
                    <a:bodyPr/>
                    <a:lstStyle/>
                    <a:p>
                      <a:pPr algn="ctr"/>
                      <a:r>
                        <a:rPr lang="en-GB" b="0" dirty="0"/>
                        <a:t>99 999</a:t>
                      </a:r>
                    </a:p>
                  </a:txBody>
                  <a:tcPr anchor="ctr">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ctr"/>
                      <a:endParaRPr lang="en-GB"/>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ctr"/>
                      <a:endParaRPr lang="en-GB"/>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ctr"/>
                      <a:endParaRPr lang="en-GB"/>
                    </a:p>
                  </a:txBody>
                  <a:tcPr anchor="ctr">
                    <a:lnL w="635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71682563"/>
                  </a:ext>
                </a:extLst>
              </a:tr>
              <a:tr h="648000">
                <a:tc>
                  <a:txBody>
                    <a:bodyPr/>
                    <a:lstStyle/>
                    <a:p>
                      <a:pPr algn="ctr"/>
                      <a:r>
                        <a:rPr lang="en-GB" b="0" dirty="0"/>
                        <a:t>30 008</a:t>
                      </a:r>
                    </a:p>
                  </a:txBody>
                  <a:tcPr anchor="ctr">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ctr"/>
                      <a:endParaRPr lang="en-GB"/>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635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26486100"/>
                  </a:ext>
                </a:extLst>
              </a:tr>
              <a:tr h="648000">
                <a:tc>
                  <a:txBody>
                    <a:bodyPr/>
                    <a:lstStyle/>
                    <a:p>
                      <a:pPr algn="ctr"/>
                      <a:r>
                        <a:rPr lang="en-GB" b="0" dirty="0"/>
                        <a:t>16 294</a:t>
                      </a:r>
                    </a:p>
                  </a:txBody>
                  <a:tcPr anchor="ctr">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solidFill>
                      <a:schemeClr val="bg1"/>
                    </a:solidFill>
                  </a:tcPr>
                </a:tc>
                <a:tc>
                  <a:txBody>
                    <a:bodyPr/>
                    <a:lstStyle/>
                    <a:p>
                      <a:pPr algn="ctr"/>
                      <a:endParaRPr lang="en-GB"/>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solidFill>
                      <a:schemeClr val="bg1"/>
                    </a:solidFill>
                  </a:tcPr>
                </a:tc>
                <a:tc>
                  <a:txBody>
                    <a:bodyPr/>
                    <a:lstStyle/>
                    <a:p>
                      <a:pPr algn="ctr"/>
                      <a:endParaRPr lang="en-GB" dirty="0"/>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solidFill>
                      <a:schemeClr val="bg1"/>
                    </a:solidFill>
                  </a:tcPr>
                </a:tc>
                <a:tc>
                  <a:txBody>
                    <a:bodyPr/>
                    <a:lstStyle/>
                    <a:p>
                      <a:pPr algn="ctr"/>
                      <a:endParaRPr lang="en-GB" dirty="0"/>
                    </a:p>
                  </a:txBody>
                  <a:tcPr anchor="ctr">
                    <a:lnL w="635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val="3172631632"/>
                  </a:ext>
                </a:extLst>
              </a:tr>
            </a:tbl>
          </a:graphicData>
        </a:graphic>
      </p:graphicFrame>
      <p:sp>
        <p:nvSpPr>
          <p:cNvPr id="7" name="TextBox 6">
            <a:extLst>
              <a:ext uri="{FF2B5EF4-FFF2-40B4-BE49-F238E27FC236}">
                <a16:creationId xmlns:a16="http://schemas.microsoft.com/office/drawing/2014/main" id="{53F6EA8F-2DEF-4005-A3C2-2F7AA4AB1EF6}"/>
              </a:ext>
            </a:extLst>
          </p:cNvPr>
          <p:cNvSpPr txBox="1"/>
          <p:nvPr/>
        </p:nvSpPr>
        <p:spPr>
          <a:xfrm>
            <a:off x="2617365" y="3063749"/>
            <a:ext cx="1954635" cy="369332"/>
          </a:xfrm>
          <a:prstGeom prst="rect">
            <a:avLst/>
          </a:prstGeom>
          <a:noFill/>
        </p:spPr>
        <p:txBody>
          <a:bodyPr wrap="square" rtlCol="0">
            <a:spAutoFit/>
          </a:bodyPr>
          <a:lstStyle/>
          <a:p>
            <a:pPr algn="ctr"/>
            <a:r>
              <a:rPr lang="en-GB" b="1" dirty="0">
                <a:solidFill>
                  <a:srgbClr val="699327"/>
                </a:solidFill>
              </a:rPr>
              <a:t>400</a:t>
            </a:r>
          </a:p>
        </p:txBody>
      </p:sp>
      <p:sp>
        <p:nvSpPr>
          <p:cNvPr id="8" name="TextBox 7">
            <a:extLst>
              <a:ext uri="{FF2B5EF4-FFF2-40B4-BE49-F238E27FC236}">
                <a16:creationId xmlns:a16="http://schemas.microsoft.com/office/drawing/2014/main" id="{CDB227F9-885D-4D09-9BAF-5C9EEB7E9A7B}"/>
              </a:ext>
            </a:extLst>
          </p:cNvPr>
          <p:cNvSpPr txBox="1"/>
          <p:nvPr/>
        </p:nvSpPr>
        <p:spPr>
          <a:xfrm>
            <a:off x="4571998" y="3063749"/>
            <a:ext cx="1954635" cy="369332"/>
          </a:xfrm>
          <a:prstGeom prst="rect">
            <a:avLst/>
          </a:prstGeom>
          <a:noFill/>
        </p:spPr>
        <p:txBody>
          <a:bodyPr wrap="square" rtlCol="0">
            <a:spAutoFit/>
          </a:bodyPr>
          <a:lstStyle/>
          <a:p>
            <a:pPr algn="ctr"/>
            <a:r>
              <a:rPr lang="en-GB" b="1" dirty="0">
                <a:solidFill>
                  <a:srgbClr val="699327"/>
                </a:solidFill>
              </a:rPr>
              <a:t>400</a:t>
            </a:r>
          </a:p>
        </p:txBody>
      </p:sp>
      <p:sp>
        <p:nvSpPr>
          <p:cNvPr id="9" name="TextBox 8">
            <a:extLst>
              <a:ext uri="{FF2B5EF4-FFF2-40B4-BE49-F238E27FC236}">
                <a16:creationId xmlns:a16="http://schemas.microsoft.com/office/drawing/2014/main" id="{E0844C42-418B-4ACB-A054-87E62E4FFEF9}"/>
              </a:ext>
            </a:extLst>
          </p:cNvPr>
          <p:cNvSpPr txBox="1"/>
          <p:nvPr/>
        </p:nvSpPr>
        <p:spPr>
          <a:xfrm>
            <a:off x="6537819" y="3063749"/>
            <a:ext cx="1954635" cy="369332"/>
          </a:xfrm>
          <a:prstGeom prst="rect">
            <a:avLst/>
          </a:prstGeom>
          <a:noFill/>
        </p:spPr>
        <p:txBody>
          <a:bodyPr wrap="square" rtlCol="0">
            <a:spAutoFit/>
          </a:bodyPr>
          <a:lstStyle/>
          <a:p>
            <a:pPr algn="ctr"/>
            <a:r>
              <a:rPr lang="en-GB" b="1" dirty="0">
                <a:solidFill>
                  <a:srgbClr val="699327"/>
                </a:solidFill>
              </a:rPr>
              <a:t>0</a:t>
            </a:r>
          </a:p>
        </p:txBody>
      </p:sp>
      <p:sp>
        <p:nvSpPr>
          <p:cNvPr id="10" name="TextBox 9">
            <a:extLst>
              <a:ext uri="{FF2B5EF4-FFF2-40B4-BE49-F238E27FC236}">
                <a16:creationId xmlns:a16="http://schemas.microsoft.com/office/drawing/2014/main" id="{18204557-C2CB-4509-9E1B-4E6F973002D4}"/>
              </a:ext>
            </a:extLst>
          </p:cNvPr>
          <p:cNvSpPr txBox="1"/>
          <p:nvPr/>
        </p:nvSpPr>
        <p:spPr>
          <a:xfrm>
            <a:off x="2617365" y="3692928"/>
            <a:ext cx="1954635" cy="369332"/>
          </a:xfrm>
          <a:prstGeom prst="rect">
            <a:avLst/>
          </a:prstGeom>
          <a:noFill/>
        </p:spPr>
        <p:txBody>
          <a:bodyPr wrap="square" rtlCol="0">
            <a:spAutoFit/>
          </a:bodyPr>
          <a:lstStyle/>
          <a:p>
            <a:pPr algn="ctr"/>
            <a:r>
              <a:rPr lang="en-GB" b="1" dirty="0">
                <a:solidFill>
                  <a:srgbClr val="699327"/>
                </a:solidFill>
              </a:rPr>
              <a:t>12 950</a:t>
            </a:r>
          </a:p>
        </p:txBody>
      </p:sp>
      <p:sp>
        <p:nvSpPr>
          <p:cNvPr id="11" name="TextBox 10">
            <a:extLst>
              <a:ext uri="{FF2B5EF4-FFF2-40B4-BE49-F238E27FC236}">
                <a16:creationId xmlns:a16="http://schemas.microsoft.com/office/drawing/2014/main" id="{19DE6AA6-D95C-4465-895D-B5E8238676B6}"/>
              </a:ext>
            </a:extLst>
          </p:cNvPr>
          <p:cNvSpPr txBox="1"/>
          <p:nvPr/>
        </p:nvSpPr>
        <p:spPr>
          <a:xfrm>
            <a:off x="4571998" y="3692928"/>
            <a:ext cx="1954635" cy="369332"/>
          </a:xfrm>
          <a:prstGeom prst="rect">
            <a:avLst/>
          </a:prstGeom>
          <a:noFill/>
        </p:spPr>
        <p:txBody>
          <a:bodyPr wrap="square" rtlCol="0">
            <a:spAutoFit/>
          </a:bodyPr>
          <a:lstStyle/>
          <a:p>
            <a:pPr algn="ctr"/>
            <a:r>
              <a:rPr lang="en-GB" b="1" dirty="0">
                <a:solidFill>
                  <a:srgbClr val="699327"/>
                </a:solidFill>
              </a:rPr>
              <a:t>12 900</a:t>
            </a:r>
          </a:p>
        </p:txBody>
      </p:sp>
      <p:sp>
        <p:nvSpPr>
          <p:cNvPr id="12" name="TextBox 11">
            <a:extLst>
              <a:ext uri="{FF2B5EF4-FFF2-40B4-BE49-F238E27FC236}">
                <a16:creationId xmlns:a16="http://schemas.microsoft.com/office/drawing/2014/main" id="{BA224C83-FB54-4D83-9169-CE746B0C8F25}"/>
              </a:ext>
            </a:extLst>
          </p:cNvPr>
          <p:cNvSpPr txBox="1"/>
          <p:nvPr/>
        </p:nvSpPr>
        <p:spPr>
          <a:xfrm>
            <a:off x="6537819" y="3692928"/>
            <a:ext cx="1954635" cy="369332"/>
          </a:xfrm>
          <a:prstGeom prst="rect">
            <a:avLst/>
          </a:prstGeom>
          <a:noFill/>
        </p:spPr>
        <p:txBody>
          <a:bodyPr wrap="square" rtlCol="0">
            <a:spAutoFit/>
          </a:bodyPr>
          <a:lstStyle/>
          <a:p>
            <a:pPr algn="ctr"/>
            <a:r>
              <a:rPr lang="en-GB" b="1" dirty="0">
                <a:solidFill>
                  <a:srgbClr val="699327"/>
                </a:solidFill>
              </a:rPr>
              <a:t>13 000</a:t>
            </a:r>
          </a:p>
        </p:txBody>
      </p:sp>
      <p:sp>
        <p:nvSpPr>
          <p:cNvPr id="13" name="TextBox 12">
            <a:extLst>
              <a:ext uri="{FF2B5EF4-FFF2-40B4-BE49-F238E27FC236}">
                <a16:creationId xmlns:a16="http://schemas.microsoft.com/office/drawing/2014/main" id="{CC0BF950-DEB1-4B4A-8731-B18DFB1B6D6B}"/>
              </a:ext>
            </a:extLst>
          </p:cNvPr>
          <p:cNvSpPr txBox="1"/>
          <p:nvPr/>
        </p:nvSpPr>
        <p:spPr>
          <a:xfrm>
            <a:off x="2617365" y="4349476"/>
            <a:ext cx="1954635" cy="369332"/>
          </a:xfrm>
          <a:prstGeom prst="rect">
            <a:avLst/>
          </a:prstGeom>
          <a:noFill/>
        </p:spPr>
        <p:txBody>
          <a:bodyPr wrap="square" rtlCol="0">
            <a:spAutoFit/>
          </a:bodyPr>
          <a:lstStyle/>
          <a:p>
            <a:pPr algn="ctr"/>
            <a:r>
              <a:rPr lang="en-GB" b="1" dirty="0">
                <a:solidFill>
                  <a:srgbClr val="699327"/>
                </a:solidFill>
              </a:rPr>
              <a:t>100 000</a:t>
            </a:r>
          </a:p>
        </p:txBody>
      </p:sp>
      <p:sp>
        <p:nvSpPr>
          <p:cNvPr id="14" name="TextBox 13">
            <a:extLst>
              <a:ext uri="{FF2B5EF4-FFF2-40B4-BE49-F238E27FC236}">
                <a16:creationId xmlns:a16="http://schemas.microsoft.com/office/drawing/2014/main" id="{8CC52C6B-EFF6-4C6A-9399-0AAE23C0E175}"/>
              </a:ext>
            </a:extLst>
          </p:cNvPr>
          <p:cNvSpPr txBox="1"/>
          <p:nvPr/>
        </p:nvSpPr>
        <p:spPr>
          <a:xfrm>
            <a:off x="4571998" y="4349476"/>
            <a:ext cx="1954635" cy="369332"/>
          </a:xfrm>
          <a:prstGeom prst="rect">
            <a:avLst/>
          </a:prstGeom>
          <a:noFill/>
        </p:spPr>
        <p:txBody>
          <a:bodyPr wrap="square" rtlCol="0">
            <a:spAutoFit/>
          </a:bodyPr>
          <a:lstStyle/>
          <a:p>
            <a:pPr algn="ctr"/>
            <a:r>
              <a:rPr lang="en-GB" b="1" dirty="0">
                <a:solidFill>
                  <a:srgbClr val="699327"/>
                </a:solidFill>
              </a:rPr>
              <a:t>100 000</a:t>
            </a:r>
          </a:p>
        </p:txBody>
      </p:sp>
      <p:sp>
        <p:nvSpPr>
          <p:cNvPr id="15" name="TextBox 14">
            <a:extLst>
              <a:ext uri="{FF2B5EF4-FFF2-40B4-BE49-F238E27FC236}">
                <a16:creationId xmlns:a16="http://schemas.microsoft.com/office/drawing/2014/main" id="{22063762-BCCC-4934-BB9E-E7E6C7528D46}"/>
              </a:ext>
            </a:extLst>
          </p:cNvPr>
          <p:cNvSpPr txBox="1"/>
          <p:nvPr/>
        </p:nvSpPr>
        <p:spPr>
          <a:xfrm>
            <a:off x="6537819" y="4349476"/>
            <a:ext cx="1954635" cy="369332"/>
          </a:xfrm>
          <a:prstGeom prst="rect">
            <a:avLst/>
          </a:prstGeom>
          <a:noFill/>
        </p:spPr>
        <p:txBody>
          <a:bodyPr wrap="square" rtlCol="0">
            <a:spAutoFit/>
          </a:bodyPr>
          <a:lstStyle/>
          <a:p>
            <a:pPr algn="ctr"/>
            <a:r>
              <a:rPr lang="en-GB" b="1" dirty="0">
                <a:solidFill>
                  <a:srgbClr val="699327"/>
                </a:solidFill>
              </a:rPr>
              <a:t>100 000</a:t>
            </a:r>
          </a:p>
        </p:txBody>
      </p:sp>
      <p:sp>
        <p:nvSpPr>
          <p:cNvPr id="16" name="TextBox 15">
            <a:extLst>
              <a:ext uri="{FF2B5EF4-FFF2-40B4-BE49-F238E27FC236}">
                <a16:creationId xmlns:a16="http://schemas.microsoft.com/office/drawing/2014/main" id="{48602475-0FE9-477F-86E5-6EB85838FC48}"/>
              </a:ext>
            </a:extLst>
          </p:cNvPr>
          <p:cNvSpPr txBox="1"/>
          <p:nvPr/>
        </p:nvSpPr>
        <p:spPr>
          <a:xfrm>
            <a:off x="2617365" y="4989246"/>
            <a:ext cx="1954635" cy="369332"/>
          </a:xfrm>
          <a:prstGeom prst="rect">
            <a:avLst/>
          </a:prstGeom>
          <a:noFill/>
        </p:spPr>
        <p:txBody>
          <a:bodyPr wrap="square" rtlCol="0">
            <a:spAutoFit/>
          </a:bodyPr>
          <a:lstStyle/>
          <a:p>
            <a:pPr algn="ctr"/>
            <a:r>
              <a:rPr lang="en-GB" b="1" dirty="0">
                <a:solidFill>
                  <a:srgbClr val="699327"/>
                </a:solidFill>
              </a:rPr>
              <a:t>30 010</a:t>
            </a:r>
          </a:p>
        </p:txBody>
      </p:sp>
      <p:sp>
        <p:nvSpPr>
          <p:cNvPr id="17" name="TextBox 16">
            <a:extLst>
              <a:ext uri="{FF2B5EF4-FFF2-40B4-BE49-F238E27FC236}">
                <a16:creationId xmlns:a16="http://schemas.microsoft.com/office/drawing/2014/main" id="{8861F1EC-7F56-48AC-B780-1D01617603E9}"/>
              </a:ext>
            </a:extLst>
          </p:cNvPr>
          <p:cNvSpPr txBox="1"/>
          <p:nvPr/>
        </p:nvSpPr>
        <p:spPr>
          <a:xfrm>
            <a:off x="4571998" y="4989246"/>
            <a:ext cx="1954635" cy="369332"/>
          </a:xfrm>
          <a:prstGeom prst="rect">
            <a:avLst/>
          </a:prstGeom>
          <a:noFill/>
        </p:spPr>
        <p:txBody>
          <a:bodyPr wrap="square" rtlCol="0">
            <a:spAutoFit/>
          </a:bodyPr>
          <a:lstStyle/>
          <a:p>
            <a:pPr algn="ctr"/>
            <a:r>
              <a:rPr lang="en-GB" b="1" dirty="0">
                <a:solidFill>
                  <a:srgbClr val="699327"/>
                </a:solidFill>
              </a:rPr>
              <a:t>30 000</a:t>
            </a:r>
          </a:p>
        </p:txBody>
      </p:sp>
      <p:sp>
        <p:nvSpPr>
          <p:cNvPr id="18" name="TextBox 17">
            <a:extLst>
              <a:ext uri="{FF2B5EF4-FFF2-40B4-BE49-F238E27FC236}">
                <a16:creationId xmlns:a16="http://schemas.microsoft.com/office/drawing/2014/main" id="{934D977B-FDE1-4E69-A71E-2371DD36E8F6}"/>
              </a:ext>
            </a:extLst>
          </p:cNvPr>
          <p:cNvSpPr txBox="1"/>
          <p:nvPr/>
        </p:nvSpPr>
        <p:spPr>
          <a:xfrm>
            <a:off x="6537819" y="4989246"/>
            <a:ext cx="1954635" cy="369332"/>
          </a:xfrm>
          <a:prstGeom prst="rect">
            <a:avLst/>
          </a:prstGeom>
          <a:noFill/>
        </p:spPr>
        <p:txBody>
          <a:bodyPr wrap="square" rtlCol="0">
            <a:spAutoFit/>
          </a:bodyPr>
          <a:lstStyle/>
          <a:p>
            <a:pPr algn="ctr"/>
            <a:r>
              <a:rPr lang="en-GB" b="1" dirty="0">
                <a:solidFill>
                  <a:srgbClr val="699327"/>
                </a:solidFill>
              </a:rPr>
              <a:t>30 000</a:t>
            </a:r>
          </a:p>
        </p:txBody>
      </p:sp>
      <p:sp>
        <p:nvSpPr>
          <p:cNvPr id="19" name="TextBox 18">
            <a:extLst>
              <a:ext uri="{FF2B5EF4-FFF2-40B4-BE49-F238E27FC236}">
                <a16:creationId xmlns:a16="http://schemas.microsoft.com/office/drawing/2014/main" id="{1B058EDA-284E-4AD9-A408-BF718E5AC1D9}"/>
              </a:ext>
            </a:extLst>
          </p:cNvPr>
          <p:cNvSpPr txBox="1"/>
          <p:nvPr/>
        </p:nvSpPr>
        <p:spPr>
          <a:xfrm>
            <a:off x="2617365" y="5635201"/>
            <a:ext cx="1954635" cy="369332"/>
          </a:xfrm>
          <a:prstGeom prst="rect">
            <a:avLst/>
          </a:prstGeom>
          <a:noFill/>
        </p:spPr>
        <p:txBody>
          <a:bodyPr wrap="square" rtlCol="0">
            <a:spAutoFit/>
          </a:bodyPr>
          <a:lstStyle/>
          <a:p>
            <a:pPr algn="ctr"/>
            <a:r>
              <a:rPr lang="en-GB" b="1" dirty="0">
                <a:solidFill>
                  <a:srgbClr val="699327"/>
                </a:solidFill>
              </a:rPr>
              <a:t>16 290</a:t>
            </a:r>
          </a:p>
        </p:txBody>
      </p:sp>
      <p:sp>
        <p:nvSpPr>
          <p:cNvPr id="20" name="TextBox 19">
            <a:extLst>
              <a:ext uri="{FF2B5EF4-FFF2-40B4-BE49-F238E27FC236}">
                <a16:creationId xmlns:a16="http://schemas.microsoft.com/office/drawing/2014/main" id="{BCB81EA9-4EBD-4B7A-A1E0-DD366F730285}"/>
              </a:ext>
            </a:extLst>
          </p:cNvPr>
          <p:cNvSpPr txBox="1"/>
          <p:nvPr/>
        </p:nvSpPr>
        <p:spPr>
          <a:xfrm>
            <a:off x="4571998" y="5635201"/>
            <a:ext cx="1954635" cy="369332"/>
          </a:xfrm>
          <a:prstGeom prst="rect">
            <a:avLst/>
          </a:prstGeom>
          <a:noFill/>
        </p:spPr>
        <p:txBody>
          <a:bodyPr wrap="square" rtlCol="0">
            <a:spAutoFit/>
          </a:bodyPr>
          <a:lstStyle/>
          <a:p>
            <a:pPr algn="ctr"/>
            <a:r>
              <a:rPr lang="en-GB" b="1" dirty="0">
                <a:solidFill>
                  <a:srgbClr val="699327"/>
                </a:solidFill>
              </a:rPr>
              <a:t>16 300</a:t>
            </a:r>
          </a:p>
        </p:txBody>
      </p:sp>
      <p:sp>
        <p:nvSpPr>
          <p:cNvPr id="21" name="TextBox 20">
            <a:extLst>
              <a:ext uri="{FF2B5EF4-FFF2-40B4-BE49-F238E27FC236}">
                <a16:creationId xmlns:a16="http://schemas.microsoft.com/office/drawing/2014/main" id="{C78944A5-0CD4-469E-888B-BC440F039C73}"/>
              </a:ext>
            </a:extLst>
          </p:cNvPr>
          <p:cNvSpPr txBox="1"/>
          <p:nvPr/>
        </p:nvSpPr>
        <p:spPr>
          <a:xfrm>
            <a:off x="6537819" y="5635201"/>
            <a:ext cx="1954635" cy="369332"/>
          </a:xfrm>
          <a:prstGeom prst="rect">
            <a:avLst/>
          </a:prstGeom>
          <a:noFill/>
        </p:spPr>
        <p:txBody>
          <a:bodyPr wrap="square" rtlCol="0">
            <a:spAutoFit/>
          </a:bodyPr>
          <a:lstStyle/>
          <a:p>
            <a:pPr algn="ctr"/>
            <a:r>
              <a:rPr lang="en-GB" b="1" dirty="0">
                <a:solidFill>
                  <a:srgbClr val="699327"/>
                </a:solidFill>
              </a:rPr>
              <a:t>16 000</a:t>
            </a:r>
          </a:p>
        </p:txBody>
      </p:sp>
      <p:grpSp>
        <p:nvGrpSpPr>
          <p:cNvPr id="28" name="Group 27">
            <a:extLst>
              <a:ext uri="{FF2B5EF4-FFF2-40B4-BE49-F238E27FC236}">
                <a16:creationId xmlns:a16="http://schemas.microsoft.com/office/drawing/2014/main" id="{5E4D6AB8-23FE-4070-A9B5-C749F584CF2F}"/>
              </a:ext>
            </a:extLst>
          </p:cNvPr>
          <p:cNvGrpSpPr/>
          <p:nvPr/>
        </p:nvGrpSpPr>
        <p:grpSpPr>
          <a:xfrm>
            <a:off x="503236" y="1522601"/>
            <a:ext cx="8137525" cy="624981"/>
            <a:chOff x="503236" y="1522601"/>
            <a:chExt cx="8137525" cy="624981"/>
          </a:xfrm>
        </p:grpSpPr>
        <p:sp>
          <p:nvSpPr>
            <p:cNvPr id="4" name="Arrow: Pentagon 3">
              <a:extLst>
                <a:ext uri="{FF2B5EF4-FFF2-40B4-BE49-F238E27FC236}">
                  <a16:creationId xmlns:a16="http://schemas.microsoft.com/office/drawing/2014/main" id="{027D7F3F-B755-4129-AB41-BFEDCA0263EE}"/>
                </a:ext>
              </a:extLst>
            </p:cNvPr>
            <p:cNvSpPr/>
            <p:nvPr/>
          </p:nvSpPr>
          <p:spPr>
            <a:xfrm rot="5400000">
              <a:off x="4259508" y="-2233671"/>
              <a:ext cx="624981" cy="8137525"/>
            </a:xfrm>
            <a:prstGeom prst="homePlate">
              <a:avLst>
                <a:gd name="adj" fmla="val 28523"/>
              </a:avLst>
            </a:prstGeom>
            <a:solidFill>
              <a:srgbClr val="32B7BC"/>
            </a:solidFill>
            <a:ln>
              <a:noFill/>
            </a:ln>
            <a:effectLst>
              <a:outerShdw blurRad="25400" dist="38100" dir="5400000" algn="ctr" rotWithShape="0">
                <a:srgbClr val="000000">
                  <a:alpha val="1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01666E71-A26D-4119-AF34-7C5932CA7DFA}"/>
                </a:ext>
              </a:extLst>
            </p:cNvPr>
            <p:cNvSpPr txBox="1"/>
            <p:nvPr/>
          </p:nvSpPr>
          <p:spPr>
            <a:xfrm>
              <a:off x="2277037" y="1594459"/>
              <a:ext cx="4572000" cy="369332"/>
            </a:xfrm>
            <a:prstGeom prst="rect">
              <a:avLst/>
            </a:prstGeom>
            <a:noFill/>
          </p:spPr>
          <p:txBody>
            <a:bodyPr wrap="square">
              <a:spAutoFit/>
            </a:bodyPr>
            <a:lstStyle/>
            <a:p>
              <a:pPr algn="ctr"/>
              <a:r>
                <a:rPr lang="en-GB" dirty="0">
                  <a:solidFill>
                    <a:schemeClr val="bg1"/>
                  </a:solidFill>
                </a:rPr>
                <a:t>Complete the table.</a:t>
              </a:r>
            </a:p>
          </p:txBody>
        </p:sp>
      </p:grpSp>
    </p:spTree>
    <p:extLst>
      <p:ext uri="{BB962C8B-B14F-4D97-AF65-F5344CB8AC3E}">
        <p14:creationId xmlns:p14="http://schemas.microsoft.com/office/powerpoint/2010/main" val="961976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500"/>
                                        <p:tgtEl>
                                          <p:spTgt spid="15"/>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500"/>
                                        <p:tgtEl>
                                          <p:spTgt spid="16"/>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500"/>
                                        <p:tgtEl>
                                          <p:spTgt spid="17"/>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fade">
                                      <p:cBhvr>
                                        <p:cTn id="62" dur="500"/>
                                        <p:tgtEl>
                                          <p:spTgt spid="18"/>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fade">
                                      <p:cBhvr>
                                        <p:cTn id="67" dur="500"/>
                                        <p:tgtEl>
                                          <p:spTgt spid="19"/>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20"/>
                                        </p:tgtEl>
                                        <p:attrNameLst>
                                          <p:attrName>style.visibility</p:attrName>
                                        </p:attrNameLst>
                                      </p:cBhvr>
                                      <p:to>
                                        <p:strVal val="visible"/>
                                      </p:to>
                                    </p:set>
                                    <p:animEffect transition="in" filter="fade">
                                      <p:cBhvr>
                                        <p:cTn id="72" dur="500"/>
                                        <p:tgtEl>
                                          <p:spTgt spid="20"/>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21"/>
                                        </p:tgtEl>
                                        <p:attrNameLst>
                                          <p:attrName>style.visibility</p:attrName>
                                        </p:attrNameLst>
                                      </p:cBhvr>
                                      <p:to>
                                        <p:strVal val="visible"/>
                                      </p:to>
                                    </p:set>
                                    <p:animEffect transition="in" filter="fade">
                                      <p:cBhvr>
                                        <p:cTn id="7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42225BCD-0ABC-4C47-A87E-E2A79DBCAA09}"/>
              </a:ext>
            </a:extLst>
          </p:cNvPr>
          <p:cNvGrpSpPr/>
          <p:nvPr/>
        </p:nvGrpSpPr>
        <p:grpSpPr>
          <a:xfrm>
            <a:off x="503234" y="2142565"/>
            <a:ext cx="8137525" cy="1537447"/>
            <a:chOff x="503234" y="1522601"/>
            <a:chExt cx="8137525" cy="996481"/>
          </a:xfrm>
        </p:grpSpPr>
        <p:sp>
          <p:nvSpPr>
            <p:cNvPr id="8" name="Arrow: Pentagon 7">
              <a:extLst>
                <a:ext uri="{FF2B5EF4-FFF2-40B4-BE49-F238E27FC236}">
                  <a16:creationId xmlns:a16="http://schemas.microsoft.com/office/drawing/2014/main" id="{DC8A9A08-E054-4444-B548-571FC13FA2D6}"/>
                </a:ext>
              </a:extLst>
            </p:cNvPr>
            <p:cNvSpPr/>
            <p:nvPr/>
          </p:nvSpPr>
          <p:spPr>
            <a:xfrm rot="5400000">
              <a:off x="4073756" y="-2047921"/>
              <a:ext cx="996481" cy="8137525"/>
            </a:xfrm>
            <a:prstGeom prst="homePlate">
              <a:avLst>
                <a:gd name="adj" fmla="val 15560"/>
              </a:avLst>
            </a:prstGeom>
            <a:solidFill>
              <a:srgbClr val="FAB001"/>
            </a:solidFill>
            <a:ln>
              <a:noFill/>
            </a:ln>
            <a:effectLst>
              <a:outerShdw blurRad="25400" dist="38100" dir="5400000" algn="ctr" rotWithShape="0">
                <a:srgbClr val="000000">
                  <a:alpha val="1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B88E80CF-D93D-440B-8B9D-96566C6437A3}"/>
                </a:ext>
              </a:extLst>
            </p:cNvPr>
            <p:cNvSpPr txBox="1"/>
            <p:nvPr/>
          </p:nvSpPr>
          <p:spPr>
            <a:xfrm>
              <a:off x="649381" y="1900808"/>
              <a:ext cx="7808259" cy="418913"/>
            </a:xfrm>
            <a:prstGeom prst="rect">
              <a:avLst/>
            </a:prstGeom>
            <a:noFill/>
          </p:spPr>
          <p:txBody>
            <a:bodyPr wrap="square">
              <a:spAutoFit/>
            </a:bodyPr>
            <a:lstStyle/>
            <a:p>
              <a:pPr algn="ctr"/>
              <a:r>
                <a:rPr lang="en-GB" dirty="0"/>
                <a:t>In this example, the number line that shows </a:t>
              </a:r>
              <a:br>
                <a:rPr lang="en-GB" dirty="0"/>
              </a:br>
              <a:r>
                <a:rPr lang="en-GB" dirty="0"/>
                <a:t>5 623 is nearer to 5 620 than 5 630.</a:t>
              </a:r>
            </a:p>
          </p:txBody>
        </p:sp>
      </p:grpSp>
      <p:sp>
        <p:nvSpPr>
          <p:cNvPr id="3" name="Rectangle 2">
            <a:extLst>
              <a:ext uri="{FF2B5EF4-FFF2-40B4-BE49-F238E27FC236}">
                <a16:creationId xmlns:a16="http://schemas.microsoft.com/office/drawing/2014/main" id="{EE38991E-16FB-4489-8DD8-F8D83EB90D23}"/>
              </a:ext>
            </a:extLst>
          </p:cNvPr>
          <p:cNvSpPr/>
          <p:nvPr/>
        </p:nvSpPr>
        <p:spPr>
          <a:xfrm>
            <a:off x="755650" y="696913"/>
            <a:ext cx="7178115" cy="553998"/>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3600" b="1" dirty="0"/>
              <a:t>Rounding with Number Lines</a:t>
            </a:r>
            <a:endParaRPr lang="en-GB" sz="3600" b="1" dirty="0"/>
          </a:p>
        </p:txBody>
      </p:sp>
      <p:grpSp>
        <p:nvGrpSpPr>
          <p:cNvPr id="4" name="Group 3">
            <a:extLst>
              <a:ext uri="{FF2B5EF4-FFF2-40B4-BE49-F238E27FC236}">
                <a16:creationId xmlns:a16="http://schemas.microsoft.com/office/drawing/2014/main" id="{62F834FC-BA6A-4CA4-9A89-8A4D7F301B78}"/>
              </a:ext>
            </a:extLst>
          </p:cNvPr>
          <p:cNvGrpSpPr/>
          <p:nvPr/>
        </p:nvGrpSpPr>
        <p:grpSpPr>
          <a:xfrm>
            <a:off x="503234" y="1522601"/>
            <a:ext cx="8137525" cy="996481"/>
            <a:chOff x="503234" y="1522601"/>
            <a:chExt cx="8137525" cy="996481"/>
          </a:xfrm>
        </p:grpSpPr>
        <p:sp>
          <p:nvSpPr>
            <p:cNvPr id="5" name="Arrow: Pentagon 4">
              <a:extLst>
                <a:ext uri="{FF2B5EF4-FFF2-40B4-BE49-F238E27FC236}">
                  <a16:creationId xmlns:a16="http://schemas.microsoft.com/office/drawing/2014/main" id="{A889760F-1A4B-4569-AB53-51AFDE59C843}"/>
                </a:ext>
              </a:extLst>
            </p:cNvPr>
            <p:cNvSpPr/>
            <p:nvPr/>
          </p:nvSpPr>
          <p:spPr>
            <a:xfrm rot="5400000">
              <a:off x="4073756" y="-2047921"/>
              <a:ext cx="996481" cy="8137525"/>
            </a:xfrm>
            <a:prstGeom prst="homePlate">
              <a:avLst>
                <a:gd name="adj" fmla="val 21974"/>
              </a:avLst>
            </a:prstGeom>
            <a:solidFill>
              <a:srgbClr val="32B7BC"/>
            </a:solidFill>
            <a:ln>
              <a:noFill/>
            </a:ln>
            <a:effectLst>
              <a:outerShdw blurRad="25400" dist="38100" dir="5400000" algn="ctr" rotWithShape="0">
                <a:srgbClr val="000000">
                  <a:alpha val="1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D2AA97E4-3B94-4B99-85F8-DFB476EBC771}"/>
                </a:ext>
              </a:extLst>
            </p:cNvPr>
            <p:cNvSpPr txBox="1"/>
            <p:nvPr/>
          </p:nvSpPr>
          <p:spPr>
            <a:xfrm>
              <a:off x="658906" y="1612389"/>
              <a:ext cx="7808259" cy="646331"/>
            </a:xfrm>
            <a:prstGeom prst="rect">
              <a:avLst/>
            </a:prstGeom>
            <a:noFill/>
          </p:spPr>
          <p:txBody>
            <a:bodyPr wrap="square">
              <a:spAutoFit/>
            </a:bodyPr>
            <a:lstStyle/>
            <a:p>
              <a:pPr algn="ctr"/>
              <a:r>
                <a:rPr lang="en-GB" dirty="0">
                  <a:solidFill>
                    <a:schemeClr val="bg1"/>
                  </a:solidFill>
                </a:rPr>
                <a:t>Previously, we used number lines to round </a:t>
              </a:r>
              <a:br>
                <a:rPr lang="en-GB" dirty="0">
                  <a:solidFill>
                    <a:schemeClr val="bg1"/>
                  </a:solidFill>
                </a:rPr>
              </a:br>
              <a:r>
                <a:rPr lang="en-GB" dirty="0">
                  <a:solidFill>
                    <a:schemeClr val="bg1"/>
                  </a:solidFill>
                </a:rPr>
                <a:t>numbers to the nearest 10.</a:t>
              </a:r>
            </a:p>
          </p:txBody>
        </p:sp>
      </p:grpSp>
      <p:graphicFrame>
        <p:nvGraphicFramePr>
          <p:cNvPr id="10" name="Table 10">
            <a:extLst>
              <a:ext uri="{FF2B5EF4-FFF2-40B4-BE49-F238E27FC236}">
                <a16:creationId xmlns:a16="http://schemas.microsoft.com/office/drawing/2014/main" id="{44400D87-B4F3-45C6-9DEF-DAD3FC8D1307}"/>
              </a:ext>
            </a:extLst>
          </p:cNvPr>
          <p:cNvGraphicFramePr>
            <a:graphicFrameLocks noGrp="1"/>
          </p:cNvGraphicFramePr>
          <p:nvPr>
            <p:extLst>
              <p:ext uri="{D42A27DB-BD31-4B8C-83A1-F6EECF244321}">
                <p14:modId xmlns:p14="http://schemas.microsoft.com/office/powerpoint/2010/main" val="2728701270"/>
              </p:ext>
            </p:extLst>
          </p:nvPr>
        </p:nvGraphicFramePr>
        <p:xfrm>
          <a:off x="945775" y="4965958"/>
          <a:ext cx="7252450" cy="370840"/>
        </p:xfrm>
        <a:graphic>
          <a:graphicData uri="http://schemas.openxmlformats.org/drawingml/2006/table">
            <a:tbl>
              <a:tblPr firstRow="1" bandRow="1">
                <a:tableStyleId>{5940675A-B579-460E-94D1-54222C63F5DA}</a:tableStyleId>
              </a:tblPr>
              <a:tblGrid>
                <a:gridCol w="725245">
                  <a:extLst>
                    <a:ext uri="{9D8B030D-6E8A-4147-A177-3AD203B41FA5}">
                      <a16:colId xmlns:a16="http://schemas.microsoft.com/office/drawing/2014/main" val="3905931786"/>
                    </a:ext>
                  </a:extLst>
                </a:gridCol>
                <a:gridCol w="725245">
                  <a:extLst>
                    <a:ext uri="{9D8B030D-6E8A-4147-A177-3AD203B41FA5}">
                      <a16:colId xmlns:a16="http://schemas.microsoft.com/office/drawing/2014/main" val="4025527856"/>
                    </a:ext>
                  </a:extLst>
                </a:gridCol>
                <a:gridCol w="725245">
                  <a:extLst>
                    <a:ext uri="{9D8B030D-6E8A-4147-A177-3AD203B41FA5}">
                      <a16:colId xmlns:a16="http://schemas.microsoft.com/office/drawing/2014/main" val="2691158828"/>
                    </a:ext>
                  </a:extLst>
                </a:gridCol>
                <a:gridCol w="725245">
                  <a:extLst>
                    <a:ext uri="{9D8B030D-6E8A-4147-A177-3AD203B41FA5}">
                      <a16:colId xmlns:a16="http://schemas.microsoft.com/office/drawing/2014/main" val="402502981"/>
                    </a:ext>
                  </a:extLst>
                </a:gridCol>
                <a:gridCol w="725245">
                  <a:extLst>
                    <a:ext uri="{9D8B030D-6E8A-4147-A177-3AD203B41FA5}">
                      <a16:colId xmlns:a16="http://schemas.microsoft.com/office/drawing/2014/main" val="3792544649"/>
                    </a:ext>
                  </a:extLst>
                </a:gridCol>
                <a:gridCol w="725245">
                  <a:extLst>
                    <a:ext uri="{9D8B030D-6E8A-4147-A177-3AD203B41FA5}">
                      <a16:colId xmlns:a16="http://schemas.microsoft.com/office/drawing/2014/main" val="264098804"/>
                    </a:ext>
                  </a:extLst>
                </a:gridCol>
                <a:gridCol w="725245">
                  <a:extLst>
                    <a:ext uri="{9D8B030D-6E8A-4147-A177-3AD203B41FA5}">
                      <a16:colId xmlns:a16="http://schemas.microsoft.com/office/drawing/2014/main" val="961699694"/>
                    </a:ext>
                  </a:extLst>
                </a:gridCol>
                <a:gridCol w="725245">
                  <a:extLst>
                    <a:ext uri="{9D8B030D-6E8A-4147-A177-3AD203B41FA5}">
                      <a16:colId xmlns:a16="http://schemas.microsoft.com/office/drawing/2014/main" val="3498490398"/>
                    </a:ext>
                  </a:extLst>
                </a:gridCol>
                <a:gridCol w="725245">
                  <a:extLst>
                    <a:ext uri="{9D8B030D-6E8A-4147-A177-3AD203B41FA5}">
                      <a16:colId xmlns:a16="http://schemas.microsoft.com/office/drawing/2014/main" val="2283584623"/>
                    </a:ext>
                  </a:extLst>
                </a:gridCol>
                <a:gridCol w="725245">
                  <a:extLst>
                    <a:ext uri="{9D8B030D-6E8A-4147-A177-3AD203B41FA5}">
                      <a16:colId xmlns:a16="http://schemas.microsoft.com/office/drawing/2014/main" val="3636637830"/>
                    </a:ext>
                  </a:extLst>
                </a:gridCol>
              </a:tblGrid>
              <a:tr h="185420">
                <a:tc>
                  <a:txBody>
                    <a:bodyPr/>
                    <a:lstStyle/>
                    <a:p>
                      <a:endParaRPr lang="en-GB" sz="100" dirty="0"/>
                    </a:p>
                  </a:txBody>
                  <a:tcPr>
                    <a:lnL w="28575" cap="flat" cmpd="sng" algn="ctr">
                      <a:solidFill>
                        <a:schemeClr val="tx1"/>
                      </a:solidFill>
                      <a:prstDash val="solid"/>
                      <a:round/>
                      <a:headEnd type="none" w="med" len="med"/>
                      <a:tailEnd type="none" w="med" len="med"/>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28575" cap="flat" cmpd="sng" algn="ctr">
                      <a:solidFill>
                        <a:schemeClr val="tx1"/>
                      </a:solidFill>
                      <a:prstDash val="solid"/>
                      <a:round/>
                      <a:headEnd type="none" w="med" len="med"/>
                      <a:tailEnd type="none" w="med" len="med"/>
                    </a:lnR>
                    <a:lnT w="12700" cmpd="sng">
                      <a:noFill/>
                    </a:lnT>
                    <a:lnB w="12700" cmpd="sng">
                      <a:noFill/>
                    </a:lnB>
                  </a:tcPr>
                </a:tc>
                <a:tc>
                  <a:txBody>
                    <a:bodyPr/>
                    <a:lstStyle/>
                    <a:p>
                      <a:endParaRPr lang="en-GB" sz="100" dirty="0"/>
                    </a:p>
                  </a:txBody>
                  <a:tcPr>
                    <a:lnL w="28575" cap="flat" cmpd="sng" algn="ctr">
                      <a:solidFill>
                        <a:schemeClr val="tx1"/>
                      </a:solidFill>
                      <a:prstDash val="solid"/>
                      <a:round/>
                      <a:headEnd type="none" w="med" len="med"/>
                      <a:tailEnd type="none" w="med" len="med"/>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28575" cap="flat" cmpd="sng" algn="ctr">
                      <a:solidFill>
                        <a:schemeClr val="tx1"/>
                      </a:solidFill>
                      <a:prstDash val="solid"/>
                      <a:round/>
                      <a:headEnd type="none" w="med" len="med"/>
                      <a:tailEnd type="none" w="med" len="med"/>
                    </a:lnR>
                    <a:lnT w="12700" cmpd="sng">
                      <a:noFill/>
                    </a:lnT>
                    <a:lnB w="12700" cmpd="sng">
                      <a:noFill/>
                    </a:lnB>
                  </a:tcPr>
                </a:tc>
                <a:extLst>
                  <a:ext uri="{0D108BD9-81ED-4DB2-BD59-A6C34878D82A}">
                    <a16:rowId xmlns:a16="http://schemas.microsoft.com/office/drawing/2014/main" val="4171720136"/>
                  </a:ext>
                </a:extLst>
              </a:tr>
              <a:tr h="185420">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97536841"/>
                  </a:ext>
                </a:extLst>
              </a:tr>
            </a:tbl>
          </a:graphicData>
        </a:graphic>
      </p:graphicFrame>
      <p:cxnSp>
        <p:nvCxnSpPr>
          <p:cNvPr id="12" name="Straight Arrow Connector 11">
            <a:extLst>
              <a:ext uri="{FF2B5EF4-FFF2-40B4-BE49-F238E27FC236}">
                <a16:creationId xmlns:a16="http://schemas.microsoft.com/office/drawing/2014/main" id="{D3A884A6-A192-4EB4-B460-827A0145A75A}"/>
              </a:ext>
            </a:extLst>
          </p:cNvPr>
          <p:cNvCxnSpPr/>
          <p:nvPr/>
        </p:nvCxnSpPr>
        <p:spPr>
          <a:xfrm flipH="1">
            <a:off x="945775" y="5495365"/>
            <a:ext cx="7252450" cy="0"/>
          </a:xfrm>
          <a:prstGeom prst="straightConnector1">
            <a:avLst/>
          </a:prstGeom>
          <a:ln w="19050">
            <a:solidFill>
              <a:srgbClr val="F08214"/>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AAD467F6-184B-43F9-8A42-D228EA4C938A}"/>
              </a:ext>
            </a:extLst>
          </p:cNvPr>
          <p:cNvSpPr txBox="1"/>
          <p:nvPr/>
        </p:nvSpPr>
        <p:spPr>
          <a:xfrm>
            <a:off x="515469" y="4658369"/>
            <a:ext cx="860612" cy="369332"/>
          </a:xfrm>
          <a:prstGeom prst="rect">
            <a:avLst/>
          </a:prstGeom>
          <a:noFill/>
        </p:spPr>
        <p:txBody>
          <a:bodyPr wrap="square" rtlCol="0">
            <a:spAutoFit/>
          </a:bodyPr>
          <a:lstStyle/>
          <a:p>
            <a:pPr algn="ctr"/>
            <a:r>
              <a:rPr lang="en-GB" dirty="0"/>
              <a:t>5620</a:t>
            </a:r>
          </a:p>
        </p:txBody>
      </p:sp>
      <p:sp>
        <p:nvSpPr>
          <p:cNvPr id="14" name="TextBox 13">
            <a:extLst>
              <a:ext uri="{FF2B5EF4-FFF2-40B4-BE49-F238E27FC236}">
                <a16:creationId xmlns:a16="http://schemas.microsoft.com/office/drawing/2014/main" id="{CBBBF717-6AC8-48D9-9A38-C729F4C51880}"/>
              </a:ext>
            </a:extLst>
          </p:cNvPr>
          <p:cNvSpPr txBox="1"/>
          <p:nvPr/>
        </p:nvSpPr>
        <p:spPr>
          <a:xfrm>
            <a:off x="7767919" y="4658369"/>
            <a:ext cx="860612" cy="369332"/>
          </a:xfrm>
          <a:prstGeom prst="rect">
            <a:avLst/>
          </a:prstGeom>
          <a:noFill/>
        </p:spPr>
        <p:txBody>
          <a:bodyPr wrap="square" rtlCol="0">
            <a:spAutoFit/>
          </a:bodyPr>
          <a:lstStyle/>
          <a:p>
            <a:pPr algn="ctr"/>
            <a:r>
              <a:rPr lang="en-GB" dirty="0"/>
              <a:t>5630</a:t>
            </a:r>
          </a:p>
        </p:txBody>
      </p:sp>
      <p:sp>
        <p:nvSpPr>
          <p:cNvPr id="15" name="TextBox 14">
            <a:extLst>
              <a:ext uri="{FF2B5EF4-FFF2-40B4-BE49-F238E27FC236}">
                <a16:creationId xmlns:a16="http://schemas.microsoft.com/office/drawing/2014/main" id="{668128FD-DDC1-4F26-A870-FBAF049A55A8}"/>
              </a:ext>
            </a:extLst>
          </p:cNvPr>
          <p:cNvSpPr txBox="1"/>
          <p:nvPr/>
        </p:nvSpPr>
        <p:spPr>
          <a:xfrm>
            <a:off x="2675964" y="4774791"/>
            <a:ext cx="860612" cy="369332"/>
          </a:xfrm>
          <a:prstGeom prst="rect">
            <a:avLst/>
          </a:prstGeom>
          <a:noFill/>
        </p:spPr>
        <p:txBody>
          <a:bodyPr wrap="square" rtlCol="0">
            <a:spAutoFit/>
          </a:bodyPr>
          <a:lstStyle/>
          <a:p>
            <a:pPr algn="ctr"/>
            <a:r>
              <a:rPr lang="en-GB" dirty="0"/>
              <a:t>562</a:t>
            </a:r>
            <a:r>
              <a:rPr lang="en-GB" b="1" dirty="0"/>
              <a:t>3</a:t>
            </a:r>
          </a:p>
        </p:txBody>
      </p:sp>
      <p:sp>
        <p:nvSpPr>
          <p:cNvPr id="16" name="Oval 15">
            <a:extLst>
              <a:ext uri="{FF2B5EF4-FFF2-40B4-BE49-F238E27FC236}">
                <a16:creationId xmlns:a16="http://schemas.microsoft.com/office/drawing/2014/main" id="{C19F222B-CA99-4FE6-B613-C7A35FC11CC2}"/>
              </a:ext>
            </a:extLst>
          </p:cNvPr>
          <p:cNvSpPr/>
          <p:nvPr/>
        </p:nvSpPr>
        <p:spPr>
          <a:xfrm>
            <a:off x="2736743" y="4580965"/>
            <a:ext cx="739056" cy="739054"/>
          </a:xfrm>
          <a:prstGeom prst="ellipse">
            <a:avLst/>
          </a:prstGeom>
          <a:noFill/>
          <a:ln w="38100">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19897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750"/>
                                        <p:tgtEl>
                                          <p:spTgt spid="7"/>
                                        </p:tgtEl>
                                        <p:attrNameLst>
                                          <p:attrName>ppt_y</p:attrName>
                                        </p:attrNameLst>
                                      </p:cBhvr>
                                      <p:tavLst>
                                        <p:tav tm="0">
                                          <p:val>
                                            <p:strVal val="#ppt_y-#ppt_h*1.125000"/>
                                          </p:val>
                                        </p:tav>
                                        <p:tav tm="100000">
                                          <p:val>
                                            <p:strVal val="#ppt_y"/>
                                          </p:val>
                                        </p:tav>
                                      </p:tavLst>
                                    </p:anim>
                                    <p:animEffect transition="in" filter="wipe(down)">
                                      <p:cBhvr>
                                        <p:cTn id="8" dur="750"/>
                                        <p:tgtEl>
                                          <p:spTgt spid="7"/>
                                        </p:tgtEl>
                                      </p:cBhvr>
                                    </p:animEffect>
                                  </p:childTnLst>
                                </p:cTn>
                              </p:par>
                            </p:childTnLst>
                          </p:cTn>
                        </p:par>
                        <p:par>
                          <p:cTn id="9" fill="hold">
                            <p:stCondLst>
                              <p:cond delay="750"/>
                            </p:stCondLst>
                            <p:childTnLst>
                              <p:par>
                                <p:cTn id="10" presetID="10" presetClass="entr" presetSubtype="0"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par>
                                <p:cTn id="13" presetID="10"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10" presetClass="entr" presetSubtype="0"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9D4691F-BF08-4DAB-971A-5A5558283892}"/>
              </a:ext>
            </a:extLst>
          </p:cNvPr>
          <p:cNvSpPr/>
          <p:nvPr/>
        </p:nvSpPr>
        <p:spPr>
          <a:xfrm>
            <a:off x="755650" y="696913"/>
            <a:ext cx="7178115" cy="553998"/>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3600" b="1" dirty="0"/>
              <a:t>Rounding with Number Lines</a:t>
            </a:r>
            <a:endParaRPr lang="en-GB" sz="3600" b="1" dirty="0"/>
          </a:p>
        </p:txBody>
      </p:sp>
      <p:grpSp>
        <p:nvGrpSpPr>
          <p:cNvPr id="4" name="Group 3">
            <a:extLst>
              <a:ext uri="{FF2B5EF4-FFF2-40B4-BE49-F238E27FC236}">
                <a16:creationId xmlns:a16="http://schemas.microsoft.com/office/drawing/2014/main" id="{890F23DA-C45C-4DB3-B71B-1D74064E1A27}"/>
              </a:ext>
            </a:extLst>
          </p:cNvPr>
          <p:cNvGrpSpPr/>
          <p:nvPr/>
        </p:nvGrpSpPr>
        <p:grpSpPr>
          <a:xfrm>
            <a:off x="503234" y="1845610"/>
            <a:ext cx="8137525" cy="1286435"/>
            <a:chOff x="503234" y="1452929"/>
            <a:chExt cx="8137525" cy="996481"/>
          </a:xfrm>
        </p:grpSpPr>
        <p:sp>
          <p:nvSpPr>
            <p:cNvPr id="5" name="Arrow: Pentagon 4">
              <a:extLst>
                <a:ext uri="{FF2B5EF4-FFF2-40B4-BE49-F238E27FC236}">
                  <a16:creationId xmlns:a16="http://schemas.microsoft.com/office/drawing/2014/main" id="{39447029-F68C-4D9E-8CF3-71912A174481}"/>
                </a:ext>
              </a:extLst>
            </p:cNvPr>
            <p:cNvSpPr/>
            <p:nvPr/>
          </p:nvSpPr>
          <p:spPr>
            <a:xfrm rot="5400000">
              <a:off x="4073756" y="-2117593"/>
              <a:ext cx="996481" cy="8137525"/>
            </a:xfrm>
            <a:prstGeom prst="homePlate">
              <a:avLst>
                <a:gd name="adj" fmla="val 14863"/>
              </a:avLst>
            </a:prstGeom>
            <a:solidFill>
              <a:srgbClr val="FAB001"/>
            </a:solidFill>
            <a:ln>
              <a:noFill/>
            </a:ln>
            <a:effectLst>
              <a:outerShdw blurRad="25400" dist="38100" dir="5400000" algn="ctr" rotWithShape="0">
                <a:srgbClr val="000000">
                  <a:alpha val="1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DAB75E29-BD06-4A82-A70D-95BCEE7546BD}"/>
                </a:ext>
              </a:extLst>
            </p:cNvPr>
            <p:cNvSpPr txBox="1"/>
            <p:nvPr/>
          </p:nvSpPr>
          <p:spPr>
            <a:xfrm>
              <a:off x="667866" y="1974716"/>
              <a:ext cx="7808259" cy="239379"/>
            </a:xfrm>
            <a:prstGeom prst="rect">
              <a:avLst/>
            </a:prstGeom>
            <a:noFill/>
          </p:spPr>
          <p:txBody>
            <a:bodyPr wrap="square">
              <a:spAutoFit/>
            </a:bodyPr>
            <a:lstStyle/>
            <a:p>
              <a:pPr algn="ctr"/>
              <a:r>
                <a:rPr lang="en-GB" dirty="0"/>
                <a:t>What is 63 906 rounded to the nearest 10 000?</a:t>
              </a:r>
            </a:p>
          </p:txBody>
        </p:sp>
      </p:grpSp>
      <p:grpSp>
        <p:nvGrpSpPr>
          <p:cNvPr id="7" name="Group 6">
            <a:extLst>
              <a:ext uri="{FF2B5EF4-FFF2-40B4-BE49-F238E27FC236}">
                <a16:creationId xmlns:a16="http://schemas.microsoft.com/office/drawing/2014/main" id="{A0BDC553-895B-497D-8819-8534D9A733B6}"/>
              </a:ext>
            </a:extLst>
          </p:cNvPr>
          <p:cNvGrpSpPr/>
          <p:nvPr/>
        </p:nvGrpSpPr>
        <p:grpSpPr>
          <a:xfrm>
            <a:off x="503233" y="1522602"/>
            <a:ext cx="8137525" cy="906834"/>
            <a:chOff x="503233" y="1522602"/>
            <a:chExt cx="8137525" cy="906834"/>
          </a:xfrm>
        </p:grpSpPr>
        <p:sp>
          <p:nvSpPr>
            <p:cNvPr id="8" name="Arrow: Pentagon 7">
              <a:extLst>
                <a:ext uri="{FF2B5EF4-FFF2-40B4-BE49-F238E27FC236}">
                  <a16:creationId xmlns:a16="http://schemas.microsoft.com/office/drawing/2014/main" id="{0A9CF8D1-5A35-4B54-9F09-7E7BA33F22C1}"/>
                </a:ext>
              </a:extLst>
            </p:cNvPr>
            <p:cNvSpPr/>
            <p:nvPr/>
          </p:nvSpPr>
          <p:spPr>
            <a:xfrm rot="5400000">
              <a:off x="4118579" y="-2092744"/>
              <a:ext cx="906834" cy="8137525"/>
            </a:xfrm>
            <a:prstGeom prst="homePlate">
              <a:avLst>
                <a:gd name="adj" fmla="val 12978"/>
              </a:avLst>
            </a:prstGeom>
            <a:solidFill>
              <a:srgbClr val="32B7BC"/>
            </a:solidFill>
            <a:ln>
              <a:noFill/>
            </a:ln>
            <a:effectLst>
              <a:outerShdw blurRad="25400" dist="38100" dir="5400000" algn="ctr" rotWithShape="0">
                <a:srgbClr val="000000">
                  <a:alpha val="1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09EDF86A-3C38-40FB-AAD9-506A5C317540}"/>
                </a:ext>
              </a:extLst>
            </p:cNvPr>
            <p:cNvSpPr txBox="1"/>
            <p:nvPr/>
          </p:nvSpPr>
          <p:spPr>
            <a:xfrm>
              <a:off x="649381" y="1612389"/>
              <a:ext cx="7808259" cy="646331"/>
            </a:xfrm>
            <a:prstGeom prst="rect">
              <a:avLst/>
            </a:prstGeom>
            <a:noFill/>
          </p:spPr>
          <p:txBody>
            <a:bodyPr wrap="square">
              <a:spAutoFit/>
            </a:bodyPr>
            <a:lstStyle/>
            <a:p>
              <a:pPr algn="ctr"/>
              <a:r>
                <a:rPr lang="en-GB" dirty="0">
                  <a:solidFill>
                    <a:schemeClr val="bg1"/>
                  </a:solidFill>
                </a:rPr>
                <a:t>Number lines can also be used when rounding numbers </a:t>
              </a:r>
              <a:br>
                <a:rPr lang="en-GB" dirty="0">
                  <a:solidFill>
                    <a:schemeClr val="bg1"/>
                  </a:solidFill>
                </a:rPr>
              </a:br>
              <a:r>
                <a:rPr lang="en-GB" dirty="0">
                  <a:solidFill>
                    <a:schemeClr val="bg1"/>
                  </a:solidFill>
                </a:rPr>
                <a:t>to the nearest 10 000 or 100 000.</a:t>
              </a:r>
            </a:p>
          </p:txBody>
        </p:sp>
      </p:grpSp>
      <p:graphicFrame>
        <p:nvGraphicFramePr>
          <p:cNvPr id="10" name="Table 10">
            <a:extLst>
              <a:ext uri="{FF2B5EF4-FFF2-40B4-BE49-F238E27FC236}">
                <a16:creationId xmlns:a16="http://schemas.microsoft.com/office/drawing/2014/main" id="{3056F845-6894-4B50-BE2A-43AB06966C17}"/>
              </a:ext>
            </a:extLst>
          </p:cNvPr>
          <p:cNvGraphicFramePr>
            <a:graphicFrameLocks noGrp="1"/>
          </p:cNvGraphicFramePr>
          <p:nvPr>
            <p:extLst>
              <p:ext uri="{D42A27DB-BD31-4B8C-83A1-F6EECF244321}">
                <p14:modId xmlns:p14="http://schemas.microsoft.com/office/powerpoint/2010/main" val="3814353938"/>
              </p:ext>
            </p:extLst>
          </p:nvPr>
        </p:nvGraphicFramePr>
        <p:xfrm>
          <a:off x="945775" y="5271611"/>
          <a:ext cx="7252450" cy="370840"/>
        </p:xfrm>
        <a:graphic>
          <a:graphicData uri="http://schemas.openxmlformats.org/drawingml/2006/table">
            <a:tbl>
              <a:tblPr firstRow="1" bandRow="1">
                <a:tableStyleId>{5940675A-B579-460E-94D1-54222C63F5DA}</a:tableStyleId>
              </a:tblPr>
              <a:tblGrid>
                <a:gridCol w="725245">
                  <a:extLst>
                    <a:ext uri="{9D8B030D-6E8A-4147-A177-3AD203B41FA5}">
                      <a16:colId xmlns:a16="http://schemas.microsoft.com/office/drawing/2014/main" val="3905931786"/>
                    </a:ext>
                  </a:extLst>
                </a:gridCol>
                <a:gridCol w="725245">
                  <a:extLst>
                    <a:ext uri="{9D8B030D-6E8A-4147-A177-3AD203B41FA5}">
                      <a16:colId xmlns:a16="http://schemas.microsoft.com/office/drawing/2014/main" val="4025527856"/>
                    </a:ext>
                  </a:extLst>
                </a:gridCol>
                <a:gridCol w="725245">
                  <a:extLst>
                    <a:ext uri="{9D8B030D-6E8A-4147-A177-3AD203B41FA5}">
                      <a16:colId xmlns:a16="http://schemas.microsoft.com/office/drawing/2014/main" val="2691158828"/>
                    </a:ext>
                  </a:extLst>
                </a:gridCol>
                <a:gridCol w="725245">
                  <a:extLst>
                    <a:ext uri="{9D8B030D-6E8A-4147-A177-3AD203B41FA5}">
                      <a16:colId xmlns:a16="http://schemas.microsoft.com/office/drawing/2014/main" val="402502981"/>
                    </a:ext>
                  </a:extLst>
                </a:gridCol>
                <a:gridCol w="725245">
                  <a:extLst>
                    <a:ext uri="{9D8B030D-6E8A-4147-A177-3AD203B41FA5}">
                      <a16:colId xmlns:a16="http://schemas.microsoft.com/office/drawing/2014/main" val="3792544649"/>
                    </a:ext>
                  </a:extLst>
                </a:gridCol>
                <a:gridCol w="725245">
                  <a:extLst>
                    <a:ext uri="{9D8B030D-6E8A-4147-A177-3AD203B41FA5}">
                      <a16:colId xmlns:a16="http://schemas.microsoft.com/office/drawing/2014/main" val="264098804"/>
                    </a:ext>
                  </a:extLst>
                </a:gridCol>
                <a:gridCol w="725245">
                  <a:extLst>
                    <a:ext uri="{9D8B030D-6E8A-4147-A177-3AD203B41FA5}">
                      <a16:colId xmlns:a16="http://schemas.microsoft.com/office/drawing/2014/main" val="961699694"/>
                    </a:ext>
                  </a:extLst>
                </a:gridCol>
                <a:gridCol w="725245">
                  <a:extLst>
                    <a:ext uri="{9D8B030D-6E8A-4147-A177-3AD203B41FA5}">
                      <a16:colId xmlns:a16="http://schemas.microsoft.com/office/drawing/2014/main" val="3498490398"/>
                    </a:ext>
                  </a:extLst>
                </a:gridCol>
                <a:gridCol w="725245">
                  <a:extLst>
                    <a:ext uri="{9D8B030D-6E8A-4147-A177-3AD203B41FA5}">
                      <a16:colId xmlns:a16="http://schemas.microsoft.com/office/drawing/2014/main" val="2283584623"/>
                    </a:ext>
                  </a:extLst>
                </a:gridCol>
                <a:gridCol w="725245">
                  <a:extLst>
                    <a:ext uri="{9D8B030D-6E8A-4147-A177-3AD203B41FA5}">
                      <a16:colId xmlns:a16="http://schemas.microsoft.com/office/drawing/2014/main" val="3636637830"/>
                    </a:ext>
                  </a:extLst>
                </a:gridCol>
              </a:tblGrid>
              <a:tr h="185420">
                <a:tc>
                  <a:txBody>
                    <a:bodyPr/>
                    <a:lstStyle/>
                    <a:p>
                      <a:endParaRPr lang="en-GB" sz="100" dirty="0"/>
                    </a:p>
                  </a:txBody>
                  <a:tcPr>
                    <a:lnL w="28575" cap="flat" cmpd="sng" algn="ctr">
                      <a:solidFill>
                        <a:schemeClr val="tx1"/>
                      </a:solidFill>
                      <a:prstDash val="solid"/>
                      <a:round/>
                      <a:headEnd type="none" w="med" len="med"/>
                      <a:tailEnd type="none" w="med" len="med"/>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28575" cap="flat" cmpd="sng" algn="ctr">
                      <a:noFill/>
                      <a:prstDash val="solid"/>
                      <a:round/>
                      <a:headEnd type="none" w="med" len="med"/>
                      <a:tailEnd type="none" w="med" len="med"/>
                    </a:lnR>
                    <a:lnT w="12700" cmpd="sng">
                      <a:noFill/>
                    </a:lnT>
                    <a:lnB w="12700" cmpd="sng">
                      <a:noFill/>
                    </a:lnB>
                  </a:tcPr>
                </a:tc>
                <a:tc>
                  <a:txBody>
                    <a:bodyPr/>
                    <a:lstStyle/>
                    <a:p>
                      <a:endParaRPr lang="en-GB" sz="100" dirty="0"/>
                    </a:p>
                  </a:txBody>
                  <a:tcPr>
                    <a:lnL w="28575" cap="flat" cmpd="sng" algn="ctr">
                      <a:noFill/>
                      <a:prstDash val="solid"/>
                      <a:round/>
                      <a:headEnd type="none" w="med" len="med"/>
                      <a:tailEnd type="none" w="med" len="med"/>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28575" cap="flat" cmpd="sng" algn="ctr">
                      <a:solidFill>
                        <a:schemeClr val="tx1"/>
                      </a:solidFill>
                      <a:prstDash val="solid"/>
                      <a:round/>
                      <a:headEnd type="none" w="med" len="med"/>
                      <a:tailEnd type="none" w="med" len="med"/>
                    </a:lnR>
                    <a:lnT w="12700" cmpd="sng">
                      <a:noFill/>
                    </a:lnT>
                    <a:lnB w="12700" cmpd="sng">
                      <a:noFill/>
                    </a:lnB>
                  </a:tcPr>
                </a:tc>
                <a:extLst>
                  <a:ext uri="{0D108BD9-81ED-4DB2-BD59-A6C34878D82A}">
                    <a16:rowId xmlns:a16="http://schemas.microsoft.com/office/drawing/2014/main" val="4171720136"/>
                  </a:ext>
                </a:extLst>
              </a:tr>
              <a:tr h="185420">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97536841"/>
                  </a:ext>
                </a:extLst>
              </a:tr>
            </a:tbl>
          </a:graphicData>
        </a:graphic>
      </p:graphicFrame>
      <p:sp>
        <p:nvSpPr>
          <p:cNvPr id="11" name="TextBox 10">
            <a:extLst>
              <a:ext uri="{FF2B5EF4-FFF2-40B4-BE49-F238E27FC236}">
                <a16:creationId xmlns:a16="http://schemas.microsoft.com/office/drawing/2014/main" id="{9297637B-7E1C-4A3D-A872-4323BD8AE047}"/>
              </a:ext>
            </a:extLst>
          </p:cNvPr>
          <p:cNvSpPr txBox="1"/>
          <p:nvPr/>
        </p:nvSpPr>
        <p:spPr>
          <a:xfrm>
            <a:off x="437027" y="4946295"/>
            <a:ext cx="1017496" cy="369332"/>
          </a:xfrm>
          <a:prstGeom prst="rect">
            <a:avLst/>
          </a:prstGeom>
          <a:noFill/>
        </p:spPr>
        <p:txBody>
          <a:bodyPr wrap="square" rtlCol="0">
            <a:spAutoFit/>
          </a:bodyPr>
          <a:lstStyle/>
          <a:p>
            <a:pPr algn="ctr"/>
            <a:r>
              <a:rPr lang="en-GB" dirty="0"/>
              <a:t>60 000</a:t>
            </a:r>
          </a:p>
        </p:txBody>
      </p:sp>
      <p:sp>
        <p:nvSpPr>
          <p:cNvPr id="12" name="TextBox 11">
            <a:extLst>
              <a:ext uri="{FF2B5EF4-FFF2-40B4-BE49-F238E27FC236}">
                <a16:creationId xmlns:a16="http://schemas.microsoft.com/office/drawing/2014/main" id="{3D009691-4D7B-4A2E-8592-EDE74FB98760}"/>
              </a:ext>
            </a:extLst>
          </p:cNvPr>
          <p:cNvSpPr txBox="1"/>
          <p:nvPr/>
        </p:nvSpPr>
        <p:spPr>
          <a:xfrm>
            <a:off x="7680512" y="4946295"/>
            <a:ext cx="1017496" cy="369332"/>
          </a:xfrm>
          <a:prstGeom prst="rect">
            <a:avLst/>
          </a:prstGeom>
          <a:noFill/>
        </p:spPr>
        <p:txBody>
          <a:bodyPr wrap="square" rtlCol="0">
            <a:spAutoFit/>
          </a:bodyPr>
          <a:lstStyle/>
          <a:p>
            <a:pPr algn="ctr"/>
            <a:r>
              <a:rPr lang="en-GB" dirty="0"/>
              <a:t>70 000</a:t>
            </a:r>
          </a:p>
        </p:txBody>
      </p:sp>
      <p:sp>
        <p:nvSpPr>
          <p:cNvPr id="13" name="TextBox 12">
            <a:extLst>
              <a:ext uri="{FF2B5EF4-FFF2-40B4-BE49-F238E27FC236}">
                <a16:creationId xmlns:a16="http://schemas.microsoft.com/office/drawing/2014/main" id="{CD5629FB-F59F-4A7F-B182-A3D78628CFF3}"/>
              </a:ext>
            </a:extLst>
          </p:cNvPr>
          <p:cNvSpPr txBox="1"/>
          <p:nvPr/>
        </p:nvSpPr>
        <p:spPr>
          <a:xfrm>
            <a:off x="4063252" y="5086945"/>
            <a:ext cx="1017496" cy="369332"/>
          </a:xfrm>
          <a:prstGeom prst="rect">
            <a:avLst/>
          </a:prstGeom>
          <a:noFill/>
        </p:spPr>
        <p:txBody>
          <a:bodyPr wrap="square" rtlCol="0">
            <a:spAutoFit/>
          </a:bodyPr>
          <a:lstStyle/>
          <a:p>
            <a:pPr algn="ctr"/>
            <a:r>
              <a:rPr lang="en-GB" b="1" dirty="0">
                <a:solidFill>
                  <a:srgbClr val="F08214"/>
                </a:solidFill>
              </a:rPr>
              <a:t>65 000</a:t>
            </a:r>
          </a:p>
        </p:txBody>
      </p:sp>
      <p:cxnSp>
        <p:nvCxnSpPr>
          <p:cNvPr id="17" name="Straight Arrow Connector 16">
            <a:extLst>
              <a:ext uri="{FF2B5EF4-FFF2-40B4-BE49-F238E27FC236}">
                <a16:creationId xmlns:a16="http://schemas.microsoft.com/office/drawing/2014/main" id="{8C889D18-E869-4656-B475-EE888EAF9CFD}"/>
              </a:ext>
            </a:extLst>
          </p:cNvPr>
          <p:cNvCxnSpPr>
            <a:cxnSpLocks/>
            <a:stCxn id="18" idx="2"/>
          </p:cNvCxnSpPr>
          <p:nvPr/>
        </p:nvCxnSpPr>
        <p:spPr>
          <a:xfrm>
            <a:off x="3110753" y="5228353"/>
            <a:ext cx="0" cy="358456"/>
          </a:xfrm>
          <a:prstGeom prst="straightConnector1">
            <a:avLst/>
          </a:prstGeom>
          <a:ln w="38100" cap="rnd">
            <a:solidFill>
              <a:srgbClr val="699327"/>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E6F18249-973A-4779-8E23-C633630EE4B5}"/>
              </a:ext>
            </a:extLst>
          </p:cNvPr>
          <p:cNvSpPr txBox="1"/>
          <p:nvPr/>
        </p:nvSpPr>
        <p:spPr>
          <a:xfrm>
            <a:off x="2602005" y="4859021"/>
            <a:ext cx="1017496" cy="369332"/>
          </a:xfrm>
          <a:prstGeom prst="rect">
            <a:avLst/>
          </a:prstGeom>
          <a:noFill/>
        </p:spPr>
        <p:txBody>
          <a:bodyPr wrap="square" rtlCol="0">
            <a:spAutoFit/>
          </a:bodyPr>
          <a:lstStyle/>
          <a:p>
            <a:pPr algn="ctr"/>
            <a:r>
              <a:rPr lang="en-GB" b="1" dirty="0">
                <a:solidFill>
                  <a:srgbClr val="699327"/>
                </a:solidFill>
              </a:rPr>
              <a:t>63 906</a:t>
            </a:r>
          </a:p>
        </p:txBody>
      </p:sp>
      <p:grpSp>
        <p:nvGrpSpPr>
          <p:cNvPr id="35" name="Group 34">
            <a:extLst>
              <a:ext uri="{FF2B5EF4-FFF2-40B4-BE49-F238E27FC236}">
                <a16:creationId xmlns:a16="http://schemas.microsoft.com/office/drawing/2014/main" id="{9FF4D17C-5DEB-4168-BD88-886B175DE3D1}"/>
              </a:ext>
            </a:extLst>
          </p:cNvPr>
          <p:cNvGrpSpPr/>
          <p:nvPr/>
        </p:nvGrpSpPr>
        <p:grpSpPr>
          <a:xfrm>
            <a:off x="1048134" y="3201340"/>
            <a:ext cx="6070629" cy="2450866"/>
            <a:chOff x="1048134" y="3201340"/>
            <a:chExt cx="6070629" cy="2450866"/>
          </a:xfrm>
        </p:grpSpPr>
        <p:grpSp>
          <p:nvGrpSpPr>
            <p:cNvPr id="30" name="Group 29">
              <a:extLst>
                <a:ext uri="{FF2B5EF4-FFF2-40B4-BE49-F238E27FC236}">
                  <a16:creationId xmlns:a16="http://schemas.microsoft.com/office/drawing/2014/main" id="{748FD6D4-E72E-414D-9060-9E832A8AA5E8}"/>
                </a:ext>
              </a:extLst>
            </p:cNvPr>
            <p:cNvGrpSpPr/>
            <p:nvPr/>
          </p:nvGrpSpPr>
          <p:grpSpPr>
            <a:xfrm>
              <a:off x="2025226" y="3201340"/>
              <a:ext cx="5093537" cy="1169278"/>
              <a:chOff x="3305175" y="3266324"/>
              <a:chExt cx="5093537" cy="1169278"/>
            </a:xfrm>
          </p:grpSpPr>
          <p:sp>
            <p:nvSpPr>
              <p:cNvPr id="29" name="Rectangle 28">
                <a:extLst>
                  <a:ext uri="{FF2B5EF4-FFF2-40B4-BE49-F238E27FC236}">
                    <a16:creationId xmlns:a16="http://schemas.microsoft.com/office/drawing/2014/main" id="{E39D5E7C-7449-4ED0-A81C-36838F5A5021}"/>
                  </a:ext>
                </a:extLst>
              </p:cNvPr>
              <p:cNvSpPr/>
              <p:nvPr/>
            </p:nvSpPr>
            <p:spPr>
              <a:xfrm>
                <a:off x="3305175" y="3266324"/>
                <a:ext cx="5093537" cy="1169278"/>
              </a:xfrm>
              <a:prstGeom prst="rect">
                <a:avLst/>
              </a:prstGeom>
              <a:solidFill>
                <a:schemeClr val="bg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2B2B8297-0616-4491-A70B-DFBBE7FABC42}"/>
                  </a:ext>
                </a:extLst>
              </p:cNvPr>
              <p:cNvSpPr txBox="1"/>
              <p:nvPr/>
            </p:nvSpPr>
            <p:spPr>
              <a:xfrm>
                <a:off x="3420031" y="3391743"/>
                <a:ext cx="4866719" cy="923330"/>
              </a:xfrm>
              <a:prstGeom prst="rect">
                <a:avLst/>
              </a:prstGeom>
              <a:noFill/>
            </p:spPr>
            <p:txBody>
              <a:bodyPr wrap="square">
                <a:spAutoFit/>
              </a:bodyPr>
              <a:lstStyle/>
              <a:p>
                <a:r>
                  <a:rPr lang="en-GB" dirty="0"/>
                  <a:t>The number is closer to 60 000 than 70 000. In this case, 63 906 rounds down to 60 000 when rounding to the nearest 10 000.</a:t>
                </a:r>
              </a:p>
            </p:txBody>
          </p:sp>
        </p:grpSp>
        <p:sp>
          <p:nvSpPr>
            <p:cNvPr id="34" name="Arc 33">
              <a:extLst>
                <a:ext uri="{FF2B5EF4-FFF2-40B4-BE49-F238E27FC236}">
                  <a16:creationId xmlns:a16="http://schemas.microsoft.com/office/drawing/2014/main" id="{0A998944-72F6-4266-A9E0-C6A37DDFC282}"/>
                </a:ext>
              </a:extLst>
            </p:cNvPr>
            <p:cNvSpPr/>
            <p:nvPr/>
          </p:nvSpPr>
          <p:spPr>
            <a:xfrm rot="16200000">
              <a:off x="1048134" y="4065836"/>
              <a:ext cx="1586370" cy="1586370"/>
            </a:xfrm>
            <a:prstGeom prst="arc">
              <a:avLst/>
            </a:prstGeom>
            <a:ln w="38100" cap="rnd">
              <a:solidFill>
                <a:srgbClr val="699327"/>
              </a:solidFill>
              <a:head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33" name="Group 32">
            <a:extLst>
              <a:ext uri="{FF2B5EF4-FFF2-40B4-BE49-F238E27FC236}">
                <a16:creationId xmlns:a16="http://schemas.microsoft.com/office/drawing/2014/main" id="{8C6FE9A9-7307-4FF2-8B6D-982AF8484EE5}"/>
              </a:ext>
            </a:extLst>
          </p:cNvPr>
          <p:cNvGrpSpPr/>
          <p:nvPr/>
        </p:nvGrpSpPr>
        <p:grpSpPr>
          <a:xfrm>
            <a:off x="665528" y="3282182"/>
            <a:ext cx="7789112" cy="1044522"/>
            <a:chOff x="687013" y="5255652"/>
            <a:chExt cx="7789112" cy="1044522"/>
          </a:xfrm>
        </p:grpSpPr>
        <p:sp>
          <p:nvSpPr>
            <p:cNvPr id="32" name="Rectangle 31">
              <a:extLst>
                <a:ext uri="{FF2B5EF4-FFF2-40B4-BE49-F238E27FC236}">
                  <a16:creationId xmlns:a16="http://schemas.microsoft.com/office/drawing/2014/main" id="{5EEB6794-7ECF-48B0-B844-808CC850C48B}"/>
                </a:ext>
              </a:extLst>
            </p:cNvPr>
            <p:cNvSpPr/>
            <p:nvPr/>
          </p:nvSpPr>
          <p:spPr>
            <a:xfrm>
              <a:off x="687013" y="5255652"/>
              <a:ext cx="7789112" cy="1044522"/>
            </a:xfrm>
            <a:prstGeom prst="rect">
              <a:avLst/>
            </a:prstGeom>
            <a:solidFill>
              <a:schemeClr val="bg1"/>
            </a:solidFill>
            <a:ln w="28575">
              <a:solidFill>
                <a:srgbClr val="F0821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a:extLst>
                <a:ext uri="{FF2B5EF4-FFF2-40B4-BE49-F238E27FC236}">
                  <a16:creationId xmlns:a16="http://schemas.microsoft.com/office/drawing/2014/main" id="{1E124BC7-669C-48A1-92B2-0E0A3797C8C5}"/>
                </a:ext>
              </a:extLst>
            </p:cNvPr>
            <p:cNvSpPr txBox="1"/>
            <p:nvPr/>
          </p:nvSpPr>
          <p:spPr>
            <a:xfrm>
              <a:off x="839225" y="5314819"/>
              <a:ext cx="7559487" cy="923330"/>
            </a:xfrm>
            <a:prstGeom prst="rect">
              <a:avLst/>
            </a:prstGeom>
            <a:noFill/>
          </p:spPr>
          <p:txBody>
            <a:bodyPr wrap="square">
              <a:spAutoFit/>
            </a:bodyPr>
            <a:lstStyle/>
            <a:p>
              <a:r>
                <a:rPr lang="en-GB" dirty="0"/>
                <a:t>The previous multiple of 10 000 is 60 000. The next multiple of 10 000 is 70 000. Finding the midpoint helps to position the number on the number line. Halfway between 60 000 and 70 000 is 65 000.</a:t>
              </a:r>
            </a:p>
          </p:txBody>
        </p:sp>
      </p:grpSp>
      <p:cxnSp>
        <p:nvCxnSpPr>
          <p:cNvPr id="36" name="Straight Arrow Connector 35">
            <a:extLst>
              <a:ext uri="{FF2B5EF4-FFF2-40B4-BE49-F238E27FC236}">
                <a16:creationId xmlns:a16="http://schemas.microsoft.com/office/drawing/2014/main" id="{A0731B0B-7753-4622-B629-14BA86EF6EED}"/>
              </a:ext>
            </a:extLst>
          </p:cNvPr>
          <p:cNvCxnSpPr>
            <a:cxnSpLocks/>
          </p:cNvCxnSpPr>
          <p:nvPr/>
        </p:nvCxnSpPr>
        <p:spPr>
          <a:xfrm>
            <a:off x="4577603" y="4461692"/>
            <a:ext cx="0" cy="665578"/>
          </a:xfrm>
          <a:prstGeom prst="straightConnector1">
            <a:avLst/>
          </a:prstGeom>
          <a:ln w="38100" cap="rnd">
            <a:solidFill>
              <a:srgbClr val="F08214"/>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9179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750"/>
                                        <p:tgtEl>
                                          <p:spTgt spid="4"/>
                                        </p:tgtEl>
                                        <p:attrNameLst>
                                          <p:attrName>ppt_y</p:attrName>
                                        </p:attrNameLst>
                                      </p:cBhvr>
                                      <p:tavLst>
                                        <p:tav tm="0">
                                          <p:val>
                                            <p:strVal val="#ppt_y-#ppt_h*1.125000"/>
                                          </p:val>
                                        </p:tav>
                                        <p:tav tm="100000">
                                          <p:val>
                                            <p:strVal val="#ppt_y"/>
                                          </p:val>
                                        </p:tav>
                                      </p:tavLst>
                                    </p:anim>
                                    <p:animEffect transition="in" filter="wipe(down)">
                                      <p:cBhvr>
                                        <p:cTn id="8" dur="750"/>
                                        <p:tgtEl>
                                          <p:spTgt spid="4"/>
                                        </p:tgtEl>
                                      </p:cBhvr>
                                    </p:animEffect>
                                  </p:childTnLst>
                                </p:cTn>
                              </p:par>
                            </p:childTnLst>
                          </p:cTn>
                        </p:par>
                        <p:par>
                          <p:cTn id="9" fill="hold">
                            <p:stCondLst>
                              <p:cond delay="750"/>
                            </p:stCondLst>
                            <p:childTnLst>
                              <p:par>
                                <p:cTn id="10" presetID="10" presetClass="entr" presetSubtype="0"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fade">
                                      <p:cBhvr>
                                        <p:cTn id="23" dur="500"/>
                                        <p:tgtEl>
                                          <p:spTgt spid="36"/>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par>
                                <p:cTn id="27" presetID="10" presetClass="entr" presetSubtype="0" fill="hold"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fade">
                                      <p:cBhvr>
                                        <p:cTn id="29" dur="500"/>
                                        <p:tgtEl>
                                          <p:spTgt spid="33"/>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xit" presetSubtype="0" fill="hold" nodeType="clickEffect">
                                  <p:stCondLst>
                                    <p:cond delay="0"/>
                                  </p:stCondLst>
                                  <p:childTnLst>
                                    <p:animEffect transition="out" filter="fade">
                                      <p:cBhvr>
                                        <p:cTn id="33" dur="500"/>
                                        <p:tgtEl>
                                          <p:spTgt spid="36"/>
                                        </p:tgtEl>
                                      </p:cBhvr>
                                    </p:animEffect>
                                    <p:set>
                                      <p:cBhvr>
                                        <p:cTn id="34" dur="1" fill="hold">
                                          <p:stCondLst>
                                            <p:cond delay="499"/>
                                          </p:stCondLst>
                                        </p:cTn>
                                        <p:tgtEl>
                                          <p:spTgt spid="36"/>
                                        </p:tgtEl>
                                        <p:attrNameLst>
                                          <p:attrName>style.visibility</p:attrName>
                                        </p:attrNameLst>
                                      </p:cBhvr>
                                      <p:to>
                                        <p:strVal val="hidden"/>
                                      </p:to>
                                    </p:set>
                                  </p:childTnLst>
                                </p:cTn>
                              </p:par>
                              <p:par>
                                <p:cTn id="35" presetID="10" presetClass="exit" presetSubtype="0" fill="hold" nodeType="withEffect">
                                  <p:stCondLst>
                                    <p:cond delay="0"/>
                                  </p:stCondLst>
                                  <p:childTnLst>
                                    <p:animEffect transition="out" filter="fade">
                                      <p:cBhvr>
                                        <p:cTn id="36" dur="500"/>
                                        <p:tgtEl>
                                          <p:spTgt spid="33"/>
                                        </p:tgtEl>
                                      </p:cBhvr>
                                    </p:animEffect>
                                    <p:set>
                                      <p:cBhvr>
                                        <p:cTn id="37" dur="1" fill="hold">
                                          <p:stCondLst>
                                            <p:cond delay="499"/>
                                          </p:stCondLst>
                                        </p:cTn>
                                        <p:tgtEl>
                                          <p:spTgt spid="33"/>
                                        </p:tgtEl>
                                        <p:attrNameLst>
                                          <p:attrName>style.visibility</p:attrName>
                                        </p:attrNameLst>
                                      </p:cBhvr>
                                      <p:to>
                                        <p:strVal val="hidden"/>
                                      </p:to>
                                    </p:set>
                                  </p:childTnLst>
                                </p:cTn>
                              </p:par>
                            </p:childTnLst>
                          </p:cTn>
                        </p:par>
                        <p:par>
                          <p:cTn id="38" fill="hold">
                            <p:stCondLst>
                              <p:cond delay="500"/>
                            </p:stCondLst>
                            <p:childTnLst>
                              <p:par>
                                <p:cTn id="39" presetID="10" presetClass="entr" presetSubtype="0" fill="hold"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fade">
                                      <p:cBhvr>
                                        <p:cTn id="41" dur="500"/>
                                        <p:tgtEl>
                                          <p:spTgt spid="3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10" presetClass="entr" presetSubtype="0" fill="hold" nodeType="with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D46C1EE0-2C75-470C-B903-C81B5C2CCE2B}"/>
              </a:ext>
            </a:extLst>
          </p:cNvPr>
          <p:cNvGrpSpPr/>
          <p:nvPr/>
        </p:nvGrpSpPr>
        <p:grpSpPr>
          <a:xfrm>
            <a:off x="503233" y="1522602"/>
            <a:ext cx="8137525" cy="772926"/>
            <a:chOff x="503233" y="1522602"/>
            <a:chExt cx="8137525" cy="772926"/>
          </a:xfrm>
        </p:grpSpPr>
        <p:sp>
          <p:nvSpPr>
            <p:cNvPr id="3" name="Arrow: Pentagon 2">
              <a:extLst>
                <a:ext uri="{FF2B5EF4-FFF2-40B4-BE49-F238E27FC236}">
                  <a16:creationId xmlns:a16="http://schemas.microsoft.com/office/drawing/2014/main" id="{9705350F-CBA6-4F06-8EF9-3254E5822929}"/>
                </a:ext>
              </a:extLst>
            </p:cNvPr>
            <p:cNvSpPr/>
            <p:nvPr/>
          </p:nvSpPr>
          <p:spPr>
            <a:xfrm rot="5400000">
              <a:off x="4185533" y="-2159698"/>
              <a:ext cx="772926" cy="8137525"/>
            </a:xfrm>
            <a:prstGeom prst="homePlate">
              <a:avLst>
                <a:gd name="adj" fmla="val 12978"/>
              </a:avLst>
            </a:prstGeom>
            <a:solidFill>
              <a:srgbClr val="32B7BC"/>
            </a:solidFill>
            <a:ln>
              <a:noFill/>
            </a:ln>
            <a:effectLst>
              <a:outerShdw blurRad="25400" dist="38100" dir="5400000" algn="ctr" rotWithShape="0">
                <a:srgbClr val="000000">
                  <a:alpha val="1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6973E0EB-8062-4C18-935B-D25C862B0185}"/>
                </a:ext>
              </a:extLst>
            </p:cNvPr>
            <p:cNvSpPr txBox="1"/>
            <p:nvPr/>
          </p:nvSpPr>
          <p:spPr>
            <a:xfrm>
              <a:off x="668431" y="1657723"/>
              <a:ext cx="7808259" cy="369332"/>
            </a:xfrm>
            <a:prstGeom prst="rect">
              <a:avLst/>
            </a:prstGeom>
            <a:noFill/>
          </p:spPr>
          <p:txBody>
            <a:bodyPr wrap="square">
              <a:spAutoFit/>
            </a:bodyPr>
            <a:lstStyle/>
            <a:p>
              <a:pPr algn="ctr"/>
              <a:r>
                <a:rPr lang="en-GB" dirty="0">
                  <a:solidFill>
                    <a:schemeClr val="bg1"/>
                  </a:solidFill>
                </a:rPr>
                <a:t>What is 63 906 rounded to the nearest 100 000?</a:t>
              </a:r>
            </a:p>
          </p:txBody>
        </p:sp>
      </p:grpSp>
      <p:sp>
        <p:nvSpPr>
          <p:cNvPr id="6" name="Rectangle 5">
            <a:extLst>
              <a:ext uri="{FF2B5EF4-FFF2-40B4-BE49-F238E27FC236}">
                <a16:creationId xmlns:a16="http://schemas.microsoft.com/office/drawing/2014/main" id="{B6D44B3E-CB39-4231-90B0-9A9FC00BFA95}"/>
              </a:ext>
            </a:extLst>
          </p:cNvPr>
          <p:cNvSpPr/>
          <p:nvPr/>
        </p:nvSpPr>
        <p:spPr>
          <a:xfrm>
            <a:off x="755650" y="696913"/>
            <a:ext cx="7178115" cy="553998"/>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3600" b="1" dirty="0"/>
              <a:t>Rounding with Number Lines</a:t>
            </a:r>
            <a:endParaRPr lang="en-GB" sz="3600" b="1" dirty="0"/>
          </a:p>
        </p:txBody>
      </p:sp>
      <p:graphicFrame>
        <p:nvGraphicFramePr>
          <p:cNvPr id="7" name="Table 10">
            <a:extLst>
              <a:ext uri="{FF2B5EF4-FFF2-40B4-BE49-F238E27FC236}">
                <a16:creationId xmlns:a16="http://schemas.microsoft.com/office/drawing/2014/main" id="{B6665040-080B-4FFF-85A2-73C304044940}"/>
              </a:ext>
            </a:extLst>
          </p:cNvPr>
          <p:cNvGraphicFramePr>
            <a:graphicFrameLocks noGrp="1"/>
          </p:cNvGraphicFramePr>
          <p:nvPr>
            <p:extLst>
              <p:ext uri="{D42A27DB-BD31-4B8C-83A1-F6EECF244321}">
                <p14:modId xmlns:p14="http://schemas.microsoft.com/office/powerpoint/2010/main" val="1161566100"/>
              </p:ext>
            </p:extLst>
          </p:nvPr>
        </p:nvGraphicFramePr>
        <p:xfrm>
          <a:off x="945775" y="4346990"/>
          <a:ext cx="7252450" cy="370840"/>
        </p:xfrm>
        <a:graphic>
          <a:graphicData uri="http://schemas.openxmlformats.org/drawingml/2006/table">
            <a:tbl>
              <a:tblPr firstRow="1" bandRow="1">
                <a:tableStyleId>{5940675A-B579-460E-94D1-54222C63F5DA}</a:tableStyleId>
              </a:tblPr>
              <a:tblGrid>
                <a:gridCol w="725245">
                  <a:extLst>
                    <a:ext uri="{9D8B030D-6E8A-4147-A177-3AD203B41FA5}">
                      <a16:colId xmlns:a16="http://schemas.microsoft.com/office/drawing/2014/main" val="3905931786"/>
                    </a:ext>
                  </a:extLst>
                </a:gridCol>
                <a:gridCol w="725245">
                  <a:extLst>
                    <a:ext uri="{9D8B030D-6E8A-4147-A177-3AD203B41FA5}">
                      <a16:colId xmlns:a16="http://schemas.microsoft.com/office/drawing/2014/main" val="4025527856"/>
                    </a:ext>
                  </a:extLst>
                </a:gridCol>
                <a:gridCol w="725245">
                  <a:extLst>
                    <a:ext uri="{9D8B030D-6E8A-4147-A177-3AD203B41FA5}">
                      <a16:colId xmlns:a16="http://schemas.microsoft.com/office/drawing/2014/main" val="2691158828"/>
                    </a:ext>
                  </a:extLst>
                </a:gridCol>
                <a:gridCol w="725245">
                  <a:extLst>
                    <a:ext uri="{9D8B030D-6E8A-4147-A177-3AD203B41FA5}">
                      <a16:colId xmlns:a16="http://schemas.microsoft.com/office/drawing/2014/main" val="402502981"/>
                    </a:ext>
                  </a:extLst>
                </a:gridCol>
                <a:gridCol w="725245">
                  <a:extLst>
                    <a:ext uri="{9D8B030D-6E8A-4147-A177-3AD203B41FA5}">
                      <a16:colId xmlns:a16="http://schemas.microsoft.com/office/drawing/2014/main" val="3792544649"/>
                    </a:ext>
                  </a:extLst>
                </a:gridCol>
                <a:gridCol w="725245">
                  <a:extLst>
                    <a:ext uri="{9D8B030D-6E8A-4147-A177-3AD203B41FA5}">
                      <a16:colId xmlns:a16="http://schemas.microsoft.com/office/drawing/2014/main" val="264098804"/>
                    </a:ext>
                  </a:extLst>
                </a:gridCol>
                <a:gridCol w="725245">
                  <a:extLst>
                    <a:ext uri="{9D8B030D-6E8A-4147-A177-3AD203B41FA5}">
                      <a16:colId xmlns:a16="http://schemas.microsoft.com/office/drawing/2014/main" val="961699694"/>
                    </a:ext>
                  </a:extLst>
                </a:gridCol>
                <a:gridCol w="725245">
                  <a:extLst>
                    <a:ext uri="{9D8B030D-6E8A-4147-A177-3AD203B41FA5}">
                      <a16:colId xmlns:a16="http://schemas.microsoft.com/office/drawing/2014/main" val="3498490398"/>
                    </a:ext>
                  </a:extLst>
                </a:gridCol>
                <a:gridCol w="725245">
                  <a:extLst>
                    <a:ext uri="{9D8B030D-6E8A-4147-A177-3AD203B41FA5}">
                      <a16:colId xmlns:a16="http://schemas.microsoft.com/office/drawing/2014/main" val="2283584623"/>
                    </a:ext>
                  </a:extLst>
                </a:gridCol>
                <a:gridCol w="725245">
                  <a:extLst>
                    <a:ext uri="{9D8B030D-6E8A-4147-A177-3AD203B41FA5}">
                      <a16:colId xmlns:a16="http://schemas.microsoft.com/office/drawing/2014/main" val="3636637830"/>
                    </a:ext>
                  </a:extLst>
                </a:gridCol>
              </a:tblGrid>
              <a:tr h="185420">
                <a:tc>
                  <a:txBody>
                    <a:bodyPr/>
                    <a:lstStyle/>
                    <a:p>
                      <a:endParaRPr lang="en-GB" sz="100" dirty="0"/>
                    </a:p>
                  </a:txBody>
                  <a:tcPr>
                    <a:lnL w="28575" cap="flat" cmpd="sng" algn="ctr">
                      <a:solidFill>
                        <a:schemeClr val="tx1"/>
                      </a:solidFill>
                      <a:prstDash val="solid"/>
                      <a:round/>
                      <a:headEnd type="none" w="med" len="med"/>
                      <a:tailEnd type="none" w="med" len="med"/>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28575" cap="flat" cmpd="sng" algn="ctr">
                      <a:noFill/>
                      <a:prstDash val="solid"/>
                      <a:round/>
                      <a:headEnd type="none" w="med" len="med"/>
                      <a:tailEnd type="none" w="med" len="med"/>
                    </a:lnR>
                    <a:lnT w="12700" cmpd="sng">
                      <a:noFill/>
                    </a:lnT>
                    <a:lnB w="12700" cmpd="sng">
                      <a:noFill/>
                    </a:lnB>
                  </a:tcPr>
                </a:tc>
                <a:tc>
                  <a:txBody>
                    <a:bodyPr/>
                    <a:lstStyle/>
                    <a:p>
                      <a:endParaRPr lang="en-GB" sz="100" dirty="0"/>
                    </a:p>
                  </a:txBody>
                  <a:tcPr>
                    <a:lnL w="28575" cap="flat" cmpd="sng" algn="ctr">
                      <a:noFill/>
                      <a:prstDash val="solid"/>
                      <a:round/>
                      <a:headEnd type="none" w="med" len="med"/>
                      <a:tailEnd type="none" w="med" len="med"/>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28575" cap="flat" cmpd="sng" algn="ctr">
                      <a:solidFill>
                        <a:schemeClr val="tx1"/>
                      </a:solidFill>
                      <a:prstDash val="solid"/>
                      <a:round/>
                      <a:headEnd type="none" w="med" len="med"/>
                      <a:tailEnd type="none" w="med" len="med"/>
                    </a:lnR>
                    <a:lnT w="12700" cmpd="sng">
                      <a:noFill/>
                    </a:lnT>
                    <a:lnB w="12700" cmpd="sng">
                      <a:noFill/>
                    </a:lnB>
                  </a:tcPr>
                </a:tc>
                <a:extLst>
                  <a:ext uri="{0D108BD9-81ED-4DB2-BD59-A6C34878D82A}">
                    <a16:rowId xmlns:a16="http://schemas.microsoft.com/office/drawing/2014/main" val="4171720136"/>
                  </a:ext>
                </a:extLst>
              </a:tr>
              <a:tr h="185420">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97536841"/>
                  </a:ext>
                </a:extLst>
              </a:tr>
            </a:tbl>
          </a:graphicData>
        </a:graphic>
      </p:graphicFrame>
      <p:sp>
        <p:nvSpPr>
          <p:cNvPr id="8" name="TextBox 7">
            <a:extLst>
              <a:ext uri="{FF2B5EF4-FFF2-40B4-BE49-F238E27FC236}">
                <a16:creationId xmlns:a16="http://schemas.microsoft.com/office/drawing/2014/main" id="{12AD3BEA-C180-4392-A972-5CF462581B6C}"/>
              </a:ext>
            </a:extLst>
          </p:cNvPr>
          <p:cNvSpPr txBox="1"/>
          <p:nvPr/>
        </p:nvSpPr>
        <p:spPr>
          <a:xfrm>
            <a:off x="437027" y="4021674"/>
            <a:ext cx="1017496" cy="369332"/>
          </a:xfrm>
          <a:prstGeom prst="rect">
            <a:avLst/>
          </a:prstGeom>
          <a:noFill/>
        </p:spPr>
        <p:txBody>
          <a:bodyPr wrap="square" rtlCol="0">
            <a:spAutoFit/>
          </a:bodyPr>
          <a:lstStyle/>
          <a:p>
            <a:pPr algn="ctr"/>
            <a:r>
              <a:rPr lang="en-GB" dirty="0"/>
              <a:t>0</a:t>
            </a:r>
          </a:p>
        </p:txBody>
      </p:sp>
      <p:sp>
        <p:nvSpPr>
          <p:cNvPr id="9" name="TextBox 8">
            <a:extLst>
              <a:ext uri="{FF2B5EF4-FFF2-40B4-BE49-F238E27FC236}">
                <a16:creationId xmlns:a16="http://schemas.microsoft.com/office/drawing/2014/main" id="{B5F7A796-34AD-4A52-86C7-82C5121DF915}"/>
              </a:ext>
            </a:extLst>
          </p:cNvPr>
          <p:cNvSpPr txBox="1"/>
          <p:nvPr/>
        </p:nvSpPr>
        <p:spPr>
          <a:xfrm>
            <a:off x="7505700" y="4021674"/>
            <a:ext cx="1367120" cy="369332"/>
          </a:xfrm>
          <a:prstGeom prst="rect">
            <a:avLst/>
          </a:prstGeom>
          <a:noFill/>
        </p:spPr>
        <p:txBody>
          <a:bodyPr wrap="square" rtlCol="0">
            <a:spAutoFit/>
          </a:bodyPr>
          <a:lstStyle/>
          <a:p>
            <a:pPr algn="ctr"/>
            <a:r>
              <a:rPr lang="en-GB" dirty="0"/>
              <a:t>100 000</a:t>
            </a:r>
          </a:p>
        </p:txBody>
      </p:sp>
      <p:sp>
        <p:nvSpPr>
          <p:cNvPr id="10" name="TextBox 9">
            <a:extLst>
              <a:ext uri="{FF2B5EF4-FFF2-40B4-BE49-F238E27FC236}">
                <a16:creationId xmlns:a16="http://schemas.microsoft.com/office/drawing/2014/main" id="{53B3BB13-210E-4F7B-BB0D-7BA9973C9501}"/>
              </a:ext>
            </a:extLst>
          </p:cNvPr>
          <p:cNvSpPr txBox="1"/>
          <p:nvPr/>
        </p:nvSpPr>
        <p:spPr>
          <a:xfrm>
            <a:off x="4063252" y="4162324"/>
            <a:ext cx="1017496" cy="369332"/>
          </a:xfrm>
          <a:prstGeom prst="rect">
            <a:avLst/>
          </a:prstGeom>
          <a:noFill/>
        </p:spPr>
        <p:txBody>
          <a:bodyPr wrap="square" rtlCol="0">
            <a:spAutoFit/>
          </a:bodyPr>
          <a:lstStyle/>
          <a:p>
            <a:pPr algn="ctr"/>
            <a:r>
              <a:rPr lang="en-GB" b="1" dirty="0">
                <a:solidFill>
                  <a:srgbClr val="F08214"/>
                </a:solidFill>
              </a:rPr>
              <a:t>50 000</a:t>
            </a:r>
          </a:p>
        </p:txBody>
      </p:sp>
      <p:cxnSp>
        <p:nvCxnSpPr>
          <p:cNvPr id="11" name="Straight Arrow Connector 10">
            <a:extLst>
              <a:ext uri="{FF2B5EF4-FFF2-40B4-BE49-F238E27FC236}">
                <a16:creationId xmlns:a16="http://schemas.microsoft.com/office/drawing/2014/main" id="{6D0C35BC-0E81-439F-B1E6-73710A6F4D69}"/>
              </a:ext>
            </a:extLst>
          </p:cNvPr>
          <p:cNvCxnSpPr>
            <a:cxnSpLocks/>
            <a:stCxn id="12" idx="2"/>
          </p:cNvCxnSpPr>
          <p:nvPr/>
        </p:nvCxnSpPr>
        <p:spPr>
          <a:xfrm>
            <a:off x="5511053" y="4162324"/>
            <a:ext cx="0" cy="518833"/>
          </a:xfrm>
          <a:prstGeom prst="straightConnector1">
            <a:avLst/>
          </a:prstGeom>
          <a:ln w="38100" cap="rnd">
            <a:solidFill>
              <a:srgbClr val="699327"/>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B2F76AFB-6606-4AD1-89B2-8F3995DB61CC}"/>
              </a:ext>
            </a:extLst>
          </p:cNvPr>
          <p:cNvSpPr txBox="1"/>
          <p:nvPr/>
        </p:nvSpPr>
        <p:spPr>
          <a:xfrm>
            <a:off x="5002305" y="3792992"/>
            <a:ext cx="1017496" cy="369332"/>
          </a:xfrm>
          <a:prstGeom prst="rect">
            <a:avLst/>
          </a:prstGeom>
          <a:noFill/>
        </p:spPr>
        <p:txBody>
          <a:bodyPr wrap="square" rtlCol="0">
            <a:spAutoFit/>
          </a:bodyPr>
          <a:lstStyle/>
          <a:p>
            <a:pPr algn="ctr"/>
            <a:r>
              <a:rPr lang="en-GB" b="1" dirty="0">
                <a:solidFill>
                  <a:srgbClr val="699327"/>
                </a:solidFill>
              </a:rPr>
              <a:t>63 906</a:t>
            </a:r>
          </a:p>
        </p:txBody>
      </p:sp>
      <p:grpSp>
        <p:nvGrpSpPr>
          <p:cNvPr id="14" name="Group 13">
            <a:extLst>
              <a:ext uri="{FF2B5EF4-FFF2-40B4-BE49-F238E27FC236}">
                <a16:creationId xmlns:a16="http://schemas.microsoft.com/office/drawing/2014/main" id="{9520E1E9-226B-48DD-998F-DC3C2A5E0CF3}"/>
              </a:ext>
            </a:extLst>
          </p:cNvPr>
          <p:cNvGrpSpPr/>
          <p:nvPr/>
        </p:nvGrpSpPr>
        <p:grpSpPr>
          <a:xfrm>
            <a:off x="665528" y="5169264"/>
            <a:ext cx="7789112" cy="1044522"/>
            <a:chOff x="687013" y="5255652"/>
            <a:chExt cx="7789112" cy="1044522"/>
          </a:xfrm>
        </p:grpSpPr>
        <p:sp>
          <p:nvSpPr>
            <p:cNvPr id="15" name="Rectangle 14">
              <a:extLst>
                <a:ext uri="{FF2B5EF4-FFF2-40B4-BE49-F238E27FC236}">
                  <a16:creationId xmlns:a16="http://schemas.microsoft.com/office/drawing/2014/main" id="{C6EF5FD3-2F5C-4F68-ACE3-632185E1F28A}"/>
                </a:ext>
              </a:extLst>
            </p:cNvPr>
            <p:cNvSpPr/>
            <p:nvPr/>
          </p:nvSpPr>
          <p:spPr>
            <a:xfrm>
              <a:off x="687013" y="5255652"/>
              <a:ext cx="7789112" cy="1044522"/>
            </a:xfrm>
            <a:prstGeom prst="rect">
              <a:avLst/>
            </a:prstGeom>
            <a:solidFill>
              <a:schemeClr val="bg1"/>
            </a:solidFill>
            <a:ln w="28575">
              <a:solidFill>
                <a:srgbClr val="F0821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5663C260-BE62-410B-9DE3-E7DA72BC65C3}"/>
                </a:ext>
              </a:extLst>
            </p:cNvPr>
            <p:cNvSpPr txBox="1"/>
            <p:nvPr/>
          </p:nvSpPr>
          <p:spPr>
            <a:xfrm>
              <a:off x="839225" y="5314819"/>
              <a:ext cx="7559487" cy="923330"/>
            </a:xfrm>
            <a:prstGeom prst="rect">
              <a:avLst/>
            </a:prstGeom>
            <a:noFill/>
          </p:spPr>
          <p:txBody>
            <a:bodyPr wrap="square">
              <a:spAutoFit/>
            </a:bodyPr>
            <a:lstStyle/>
            <a:p>
              <a:r>
                <a:rPr lang="en-GB" dirty="0"/>
                <a:t>The previous multiple of 100 000 is 0. The next multiple of 100 000 is 100 000. Finding the midpoint helps to position the number on the number line. Halfway between 0 and 100 000 is 50 000.</a:t>
              </a:r>
            </a:p>
          </p:txBody>
        </p:sp>
      </p:grpSp>
      <p:cxnSp>
        <p:nvCxnSpPr>
          <p:cNvPr id="17" name="Straight Arrow Connector 16">
            <a:extLst>
              <a:ext uri="{FF2B5EF4-FFF2-40B4-BE49-F238E27FC236}">
                <a16:creationId xmlns:a16="http://schemas.microsoft.com/office/drawing/2014/main" id="{2FCE684D-0C53-4447-9A1B-468201F9F42B}"/>
              </a:ext>
            </a:extLst>
          </p:cNvPr>
          <p:cNvCxnSpPr>
            <a:cxnSpLocks/>
          </p:cNvCxnSpPr>
          <p:nvPr/>
        </p:nvCxnSpPr>
        <p:spPr>
          <a:xfrm flipV="1">
            <a:off x="4565687" y="4810631"/>
            <a:ext cx="0" cy="304294"/>
          </a:xfrm>
          <a:prstGeom prst="straightConnector1">
            <a:avLst/>
          </a:prstGeom>
          <a:ln w="38100" cap="rnd">
            <a:solidFill>
              <a:srgbClr val="F08214"/>
            </a:solidFill>
            <a:tailEnd type="triangle"/>
          </a:ln>
        </p:spPr>
        <p:style>
          <a:lnRef idx="1">
            <a:schemeClr val="accent1"/>
          </a:lnRef>
          <a:fillRef idx="0">
            <a:schemeClr val="accent1"/>
          </a:fillRef>
          <a:effectRef idx="0">
            <a:schemeClr val="accent1"/>
          </a:effectRef>
          <a:fontRef idx="minor">
            <a:schemeClr val="tx1"/>
          </a:fontRef>
        </p:style>
      </p:cxnSp>
      <p:grpSp>
        <p:nvGrpSpPr>
          <p:cNvPr id="18" name="Group 17">
            <a:extLst>
              <a:ext uri="{FF2B5EF4-FFF2-40B4-BE49-F238E27FC236}">
                <a16:creationId xmlns:a16="http://schemas.microsoft.com/office/drawing/2014/main" id="{F9789E9C-EEEF-472A-9B55-482B62DFF1BA}"/>
              </a:ext>
            </a:extLst>
          </p:cNvPr>
          <p:cNvGrpSpPr/>
          <p:nvPr/>
        </p:nvGrpSpPr>
        <p:grpSpPr>
          <a:xfrm>
            <a:off x="2141942" y="2495452"/>
            <a:ext cx="6005040" cy="2288941"/>
            <a:chOff x="2225251" y="3201340"/>
            <a:chExt cx="6005040" cy="2288941"/>
          </a:xfrm>
        </p:grpSpPr>
        <p:grpSp>
          <p:nvGrpSpPr>
            <p:cNvPr id="19" name="Group 18">
              <a:extLst>
                <a:ext uri="{FF2B5EF4-FFF2-40B4-BE49-F238E27FC236}">
                  <a16:creationId xmlns:a16="http://schemas.microsoft.com/office/drawing/2014/main" id="{3B0D7735-4CF9-4426-ACEF-96E866EEF2DD}"/>
                </a:ext>
              </a:extLst>
            </p:cNvPr>
            <p:cNvGrpSpPr/>
            <p:nvPr/>
          </p:nvGrpSpPr>
          <p:grpSpPr>
            <a:xfrm>
              <a:off x="2225251" y="3201340"/>
              <a:ext cx="5093537" cy="1169278"/>
              <a:chOff x="3505200" y="3266324"/>
              <a:chExt cx="5093537" cy="1169278"/>
            </a:xfrm>
          </p:grpSpPr>
          <p:sp>
            <p:nvSpPr>
              <p:cNvPr id="21" name="Rectangle 20">
                <a:extLst>
                  <a:ext uri="{FF2B5EF4-FFF2-40B4-BE49-F238E27FC236}">
                    <a16:creationId xmlns:a16="http://schemas.microsoft.com/office/drawing/2014/main" id="{9254CEB2-B813-4298-9087-0E9C8EBED0E7}"/>
                  </a:ext>
                </a:extLst>
              </p:cNvPr>
              <p:cNvSpPr/>
              <p:nvPr/>
            </p:nvSpPr>
            <p:spPr>
              <a:xfrm>
                <a:off x="3505200" y="3266324"/>
                <a:ext cx="5093537" cy="1169278"/>
              </a:xfrm>
              <a:prstGeom prst="rect">
                <a:avLst/>
              </a:prstGeom>
              <a:solidFill>
                <a:schemeClr val="bg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4EE90A67-862A-4AD5-863D-E55CFB04A3CC}"/>
                  </a:ext>
                </a:extLst>
              </p:cNvPr>
              <p:cNvSpPr txBox="1"/>
              <p:nvPr/>
            </p:nvSpPr>
            <p:spPr>
              <a:xfrm>
                <a:off x="3620056" y="3391743"/>
                <a:ext cx="4866719" cy="923330"/>
              </a:xfrm>
              <a:prstGeom prst="rect">
                <a:avLst/>
              </a:prstGeom>
              <a:noFill/>
            </p:spPr>
            <p:txBody>
              <a:bodyPr wrap="square">
                <a:spAutoFit/>
              </a:bodyPr>
              <a:lstStyle/>
              <a:p>
                <a:r>
                  <a:rPr lang="en-GB" dirty="0"/>
                  <a:t>The number is closer to 100 000 than it is to zero. In this case, 63 906 rounds up to 100 000 when rounding to the nearest 100 000.</a:t>
                </a:r>
              </a:p>
            </p:txBody>
          </p:sp>
        </p:grpSp>
        <p:sp>
          <p:nvSpPr>
            <p:cNvPr id="20" name="Arc 19">
              <a:extLst>
                <a:ext uri="{FF2B5EF4-FFF2-40B4-BE49-F238E27FC236}">
                  <a16:creationId xmlns:a16="http://schemas.microsoft.com/office/drawing/2014/main" id="{169B0FB4-D7AD-4BEE-A628-E3ACBBAF2B28}"/>
                </a:ext>
              </a:extLst>
            </p:cNvPr>
            <p:cNvSpPr/>
            <p:nvPr/>
          </p:nvSpPr>
          <p:spPr>
            <a:xfrm rot="5400000" flipH="1">
              <a:off x="6643921" y="3903911"/>
              <a:ext cx="1586370" cy="1586370"/>
            </a:xfrm>
            <a:prstGeom prst="arc">
              <a:avLst/>
            </a:prstGeom>
            <a:ln w="38100" cap="rnd">
              <a:solidFill>
                <a:srgbClr val="699327"/>
              </a:solidFill>
              <a:head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Tree>
    <p:extLst>
      <p:ext uri="{BB962C8B-B14F-4D97-AF65-F5344CB8AC3E}">
        <p14:creationId xmlns:p14="http://schemas.microsoft.com/office/powerpoint/2010/main" val="3581831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par>
                                <p:cTn id="22" presetID="10" presetClass="entr" presetSubtype="0"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B08688D-6239-4E9F-B15C-D0AE4E4FCA8C}"/>
              </a:ext>
            </a:extLst>
          </p:cNvPr>
          <p:cNvSpPr/>
          <p:nvPr/>
        </p:nvSpPr>
        <p:spPr>
          <a:xfrm>
            <a:off x="755650" y="696913"/>
            <a:ext cx="7178115" cy="553998"/>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3600" b="1" dirty="0"/>
              <a:t>Rounding with Number Lines</a:t>
            </a:r>
            <a:endParaRPr lang="en-GB" sz="3600" b="1" dirty="0"/>
          </a:p>
        </p:txBody>
      </p:sp>
      <p:grpSp>
        <p:nvGrpSpPr>
          <p:cNvPr id="4" name="Group 3">
            <a:extLst>
              <a:ext uri="{FF2B5EF4-FFF2-40B4-BE49-F238E27FC236}">
                <a16:creationId xmlns:a16="http://schemas.microsoft.com/office/drawing/2014/main" id="{05ED160F-51B6-4F3E-A3C7-DDE9776888DF}"/>
              </a:ext>
            </a:extLst>
          </p:cNvPr>
          <p:cNvGrpSpPr/>
          <p:nvPr/>
        </p:nvGrpSpPr>
        <p:grpSpPr>
          <a:xfrm>
            <a:off x="503233" y="1522601"/>
            <a:ext cx="8137525" cy="772927"/>
            <a:chOff x="503233" y="1522601"/>
            <a:chExt cx="8137525" cy="772927"/>
          </a:xfrm>
        </p:grpSpPr>
        <p:sp>
          <p:nvSpPr>
            <p:cNvPr id="5" name="Arrow: Pentagon 4">
              <a:extLst>
                <a:ext uri="{FF2B5EF4-FFF2-40B4-BE49-F238E27FC236}">
                  <a16:creationId xmlns:a16="http://schemas.microsoft.com/office/drawing/2014/main" id="{4AC43BAD-AC11-4CB1-B782-D72311E7213C}"/>
                </a:ext>
              </a:extLst>
            </p:cNvPr>
            <p:cNvSpPr/>
            <p:nvPr/>
          </p:nvSpPr>
          <p:spPr>
            <a:xfrm rot="5400000">
              <a:off x="4185533" y="-2159698"/>
              <a:ext cx="772926" cy="8137525"/>
            </a:xfrm>
            <a:prstGeom prst="homePlate">
              <a:avLst>
                <a:gd name="adj" fmla="val 12978"/>
              </a:avLst>
            </a:prstGeom>
            <a:solidFill>
              <a:srgbClr val="32B7BC"/>
            </a:solidFill>
            <a:ln>
              <a:noFill/>
            </a:ln>
            <a:effectLst>
              <a:outerShdw blurRad="25400" dist="38100" dir="5400000" algn="ctr" rotWithShape="0">
                <a:srgbClr val="000000">
                  <a:alpha val="1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7D1145BC-7CC2-40EE-BCE9-5D8989F11157}"/>
                </a:ext>
              </a:extLst>
            </p:cNvPr>
            <p:cNvSpPr txBox="1"/>
            <p:nvPr/>
          </p:nvSpPr>
          <p:spPr>
            <a:xfrm>
              <a:off x="668431" y="1522601"/>
              <a:ext cx="7808259" cy="646331"/>
            </a:xfrm>
            <a:prstGeom prst="rect">
              <a:avLst/>
            </a:prstGeom>
            <a:noFill/>
          </p:spPr>
          <p:txBody>
            <a:bodyPr wrap="square">
              <a:spAutoFit/>
            </a:bodyPr>
            <a:lstStyle/>
            <a:p>
              <a:pPr algn="ctr"/>
              <a:r>
                <a:rPr lang="en-GB" dirty="0">
                  <a:solidFill>
                    <a:schemeClr val="bg1"/>
                  </a:solidFill>
                </a:rPr>
                <a:t>The same method works when rounding larger numbers. </a:t>
              </a:r>
            </a:p>
            <a:p>
              <a:pPr algn="ctr"/>
              <a:r>
                <a:rPr lang="en-GB" dirty="0">
                  <a:solidFill>
                    <a:schemeClr val="bg1"/>
                  </a:solidFill>
                </a:rPr>
                <a:t>What is 704 827 rounded to the nearest 100, 1 000, 10 000 and 100 000? </a:t>
              </a:r>
            </a:p>
          </p:txBody>
        </p:sp>
      </p:grpSp>
      <p:graphicFrame>
        <p:nvGraphicFramePr>
          <p:cNvPr id="7" name="Table 10">
            <a:extLst>
              <a:ext uri="{FF2B5EF4-FFF2-40B4-BE49-F238E27FC236}">
                <a16:creationId xmlns:a16="http://schemas.microsoft.com/office/drawing/2014/main" id="{25161213-396F-4677-BAC5-2918783E303D}"/>
              </a:ext>
            </a:extLst>
          </p:cNvPr>
          <p:cNvGraphicFramePr>
            <a:graphicFrameLocks noGrp="1"/>
          </p:cNvGraphicFramePr>
          <p:nvPr>
            <p:extLst>
              <p:ext uri="{D42A27DB-BD31-4B8C-83A1-F6EECF244321}">
                <p14:modId xmlns:p14="http://schemas.microsoft.com/office/powerpoint/2010/main" val="3902063522"/>
              </p:ext>
            </p:extLst>
          </p:nvPr>
        </p:nvGraphicFramePr>
        <p:xfrm>
          <a:off x="945775" y="3587678"/>
          <a:ext cx="7252450" cy="370840"/>
        </p:xfrm>
        <a:graphic>
          <a:graphicData uri="http://schemas.openxmlformats.org/drawingml/2006/table">
            <a:tbl>
              <a:tblPr firstRow="1" bandRow="1">
                <a:tableStyleId>{5940675A-B579-460E-94D1-54222C63F5DA}</a:tableStyleId>
              </a:tblPr>
              <a:tblGrid>
                <a:gridCol w="725245">
                  <a:extLst>
                    <a:ext uri="{9D8B030D-6E8A-4147-A177-3AD203B41FA5}">
                      <a16:colId xmlns:a16="http://schemas.microsoft.com/office/drawing/2014/main" val="3905931786"/>
                    </a:ext>
                  </a:extLst>
                </a:gridCol>
                <a:gridCol w="725245">
                  <a:extLst>
                    <a:ext uri="{9D8B030D-6E8A-4147-A177-3AD203B41FA5}">
                      <a16:colId xmlns:a16="http://schemas.microsoft.com/office/drawing/2014/main" val="4025527856"/>
                    </a:ext>
                  </a:extLst>
                </a:gridCol>
                <a:gridCol w="725245">
                  <a:extLst>
                    <a:ext uri="{9D8B030D-6E8A-4147-A177-3AD203B41FA5}">
                      <a16:colId xmlns:a16="http://schemas.microsoft.com/office/drawing/2014/main" val="2691158828"/>
                    </a:ext>
                  </a:extLst>
                </a:gridCol>
                <a:gridCol w="725245">
                  <a:extLst>
                    <a:ext uri="{9D8B030D-6E8A-4147-A177-3AD203B41FA5}">
                      <a16:colId xmlns:a16="http://schemas.microsoft.com/office/drawing/2014/main" val="402502981"/>
                    </a:ext>
                  </a:extLst>
                </a:gridCol>
                <a:gridCol w="725245">
                  <a:extLst>
                    <a:ext uri="{9D8B030D-6E8A-4147-A177-3AD203B41FA5}">
                      <a16:colId xmlns:a16="http://schemas.microsoft.com/office/drawing/2014/main" val="3792544649"/>
                    </a:ext>
                  </a:extLst>
                </a:gridCol>
                <a:gridCol w="725245">
                  <a:extLst>
                    <a:ext uri="{9D8B030D-6E8A-4147-A177-3AD203B41FA5}">
                      <a16:colId xmlns:a16="http://schemas.microsoft.com/office/drawing/2014/main" val="264098804"/>
                    </a:ext>
                  </a:extLst>
                </a:gridCol>
                <a:gridCol w="725245">
                  <a:extLst>
                    <a:ext uri="{9D8B030D-6E8A-4147-A177-3AD203B41FA5}">
                      <a16:colId xmlns:a16="http://schemas.microsoft.com/office/drawing/2014/main" val="961699694"/>
                    </a:ext>
                  </a:extLst>
                </a:gridCol>
                <a:gridCol w="725245">
                  <a:extLst>
                    <a:ext uri="{9D8B030D-6E8A-4147-A177-3AD203B41FA5}">
                      <a16:colId xmlns:a16="http://schemas.microsoft.com/office/drawing/2014/main" val="3498490398"/>
                    </a:ext>
                  </a:extLst>
                </a:gridCol>
                <a:gridCol w="725245">
                  <a:extLst>
                    <a:ext uri="{9D8B030D-6E8A-4147-A177-3AD203B41FA5}">
                      <a16:colId xmlns:a16="http://schemas.microsoft.com/office/drawing/2014/main" val="2283584623"/>
                    </a:ext>
                  </a:extLst>
                </a:gridCol>
                <a:gridCol w="725245">
                  <a:extLst>
                    <a:ext uri="{9D8B030D-6E8A-4147-A177-3AD203B41FA5}">
                      <a16:colId xmlns:a16="http://schemas.microsoft.com/office/drawing/2014/main" val="3636637830"/>
                    </a:ext>
                  </a:extLst>
                </a:gridCol>
              </a:tblGrid>
              <a:tr h="185420">
                <a:tc>
                  <a:txBody>
                    <a:bodyPr/>
                    <a:lstStyle/>
                    <a:p>
                      <a:endParaRPr lang="en-GB" sz="100" dirty="0"/>
                    </a:p>
                  </a:txBody>
                  <a:tcPr>
                    <a:lnL w="28575" cap="flat" cmpd="sng" algn="ctr">
                      <a:solidFill>
                        <a:schemeClr val="tx1"/>
                      </a:solidFill>
                      <a:prstDash val="solid"/>
                      <a:round/>
                      <a:headEnd type="none" w="med" len="med"/>
                      <a:tailEnd type="none" w="med" len="med"/>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28575" cap="flat" cmpd="sng" algn="ctr">
                      <a:noFill/>
                      <a:prstDash val="solid"/>
                      <a:round/>
                      <a:headEnd type="none" w="med" len="med"/>
                      <a:tailEnd type="none" w="med" len="med"/>
                    </a:lnR>
                    <a:lnT w="12700" cmpd="sng">
                      <a:noFill/>
                    </a:lnT>
                    <a:lnB w="12700" cmpd="sng">
                      <a:noFill/>
                    </a:lnB>
                  </a:tcPr>
                </a:tc>
                <a:tc>
                  <a:txBody>
                    <a:bodyPr/>
                    <a:lstStyle/>
                    <a:p>
                      <a:endParaRPr lang="en-GB" sz="100" dirty="0"/>
                    </a:p>
                  </a:txBody>
                  <a:tcPr>
                    <a:lnL w="28575" cap="flat" cmpd="sng" algn="ctr">
                      <a:noFill/>
                      <a:prstDash val="solid"/>
                      <a:round/>
                      <a:headEnd type="none" w="med" len="med"/>
                      <a:tailEnd type="none" w="med" len="med"/>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28575" cap="flat" cmpd="sng" algn="ctr">
                      <a:solidFill>
                        <a:schemeClr val="tx1"/>
                      </a:solidFill>
                      <a:prstDash val="solid"/>
                      <a:round/>
                      <a:headEnd type="none" w="med" len="med"/>
                      <a:tailEnd type="none" w="med" len="med"/>
                    </a:lnR>
                    <a:lnT w="12700" cmpd="sng">
                      <a:noFill/>
                    </a:lnT>
                    <a:lnB w="12700" cmpd="sng">
                      <a:noFill/>
                    </a:lnB>
                  </a:tcPr>
                </a:tc>
                <a:extLst>
                  <a:ext uri="{0D108BD9-81ED-4DB2-BD59-A6C34878D82A}">
                    <a16:rowId xmlns:a16="http://schemas.microsoft.com/office/drawing/2014/main" val="4171720136"/>
                  </a:ext>
                </a:extLst>
              </a:tr>
              <a:tr h="185420">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97536841"/>
                  </a:ext>
                </a:extLst>
              </a:tr>
            </a:tbl>
          </a:graphicData>
        </a:graphic>
      </p:graphicFrame>
      <p:sp>
        <p:nvSpPr>
          <p:cNvPr id="8" name="TextBox 7">
            <a:extLst>
              <a:ext uri="{FF2B5EF4-FFF2-40B4-BE49-F238E27FC236}">
                <a16:creationId xmlns:a16="http://schemas.microsoft.com/office/drawing/2014/main" id="{DDE915B8-8D85-41C2-ACBF-69E909A02D6F}"/>
              </a:ext>
            </a:extLst>
          </p:cNvPr>
          <p:cNvSpPr txBox="1"/>
          <p:nvPr/>
        </p:nvSpPr>
        <p:spPr>
          <a:xfrm>
            <a:off x="359427" y="3262362"/>
            <a:ext cx="1172695" cy="369332"/>
          </a:xfrm>
          <a:prstGeom prst="rect">
            <a:avLst/>
          </a:prstGeom>
          <a:noFill/>
        </p:spPr>
        <p:txBody>
          <a:bodyPr wrap="square" rtlCol="0">
            <a:spAutoFit/>
          </a:bodyPr>
          <a:lstStyle/>
          <a:p>
            <a:pPr algn="ctr"/>
            <a:r>
              <a:rPr lang="en-GB" dirty="0"/>
              <a:t>704 800</a:t>
            </a:r>
          </a:p>
        </p:txBody>
      </p:sp>
      <p:sp>
        <p:nvSpPr>
          <p:cNvPr id="9" name="TextBox 8">
            <a:extLst>
              <a:ext uri="{FF2B5EF4-FFF2-40B4-BE49-F238E27FC236}">
                <a16:creationId xmlns:a16="http://schemas.microsoft.com/office/drawing/2014/main" id="{50EBB586-E226-451A-AC14-B7E94051D912}"/>
              </a:ext>
            </a:extLst>
          </p:cNvPr>
          <p:cNvSpPr txBox="1"/>
          <p:nvPr/>
        </p:nvSpPr>
        <p:spPr>
          <a:xfrm>
            <a:off x="7505700" y="3262362"/>
            <a:ext cx="1367120" cy="369332"/>
          </a:xfrm>
          <a:prstGeom prst="rect">
            <a:avLst/>
          </a:prstGeom>
          <a:noFill/>
        </p:spPr>
        <p:txBody>
          <a:bodyPr wrap="square" rtlCol="0">
            <a:spAutoFit/>
          </a:bodyPr>
          <a:lstStyle/>
          <a:p>
            <a:pPr algn="ctr"/>
            <a:r>
              <a:rPr lang="en-GB" dirty="0"/>
              <a:t>704 900</a:t>
            </a:r>
          </a:p>
        </p:txBody>
      </p:sp>
      <p:sp>
        <p:nvSpPr>
          <p:cNvPr id="10" name="TextBox 9">
            <a:extLst>
              <a:ext uri="{FF2B5EF4-FFF2-40B4-BE49-F238E27FC236}">
                <a16:creationId xmlns:a16="http://schemas.microsoft.com/office/drawing/2014/main" id="{EB263919-1820-4332-934A-0DD7E092EED4}"/>
              </a:ext>
            </a:extLst>
          </p:cNvPr>
          <p:cNvSpPr txBox="1"/>
          <p:nvPr/>
        </p:nvSpPr>
        <p:spPr>
          <a:xfrm>
            <a:off x="3886899" y="3403012"/>
            <a:ext cx="1367119" cy="369332"/>
          </a:xfrm>
          <a:prstGeom prst="rect">
            <a:avLst/>
          </a:prstGeom>
          <a:noFill/>
        </p:spPr>
        <p:txBody>
          <a:bodyPr wrap="square" rtlCol="0">
            <a:spAutoFit/>
          </a:bodyPr>
          <a:lstStyle/>
          <a:p>
            <a:pPr algn="ctr"/>
            <a:r>
              <a:rPr lang="en-GB" b="1" dirty="0">
                <a:solidFill>
                  <a:srgbClr val="F08214"/>
                </a:solidFill>
              </a:rPr>
              <a:t>704 850</a:t>
            </a:r>
          </a:p>
        </p:txBody>
      </p:sp>
      <p:grpSp>
        <p:nvGrpSpPr>
          <p:cNvPr id="28" name="Group 27">
            <a:extLst>
              <a:ext uri="{FF2B5EF4-FFF2-40B4-BE49-F238E27FC236}">
                <a16:creationId xmlns:a16="http://schemas.microsoft.com/office/drawing/2014/main" id="{A2B27DE0-4BDE-458F-8428-D4AA9E9C5545}"/>
              </a:ext>
            </a:extLst>
          </p:cNvPr>
          <p:cNvGrpSpPr/>
          <p:nvPr/>
        </p:nvGrpSpPr>
        <p:grpSpPr>
          <a:xfrm>
            <a:off x="2131440" y="3033680"/>
            <a:ext cx="1017496" cy="888165"/>
            <a:chOff x="1727102" y="3033680"/>
            <a:chExt cx="1017496" cy="888165"/>
          </a:xfrm>
        </p:grpSpPr>
        <p:cxnSp>
          <p:nvCxnSpPr>
            <p:cNvPr id="11" name="Straight Arrow Connector 10">
              <a:extLst>
                <a:ext uri="{FF2B5EF4-FFF2-40B4-BE49-F238E27FC236}">
                  <a16:creationId xmlns:a16="http://schemas.microsoft.com/office/drawing/2014/main" id="{AEF33F4F-B931-47AC-948E-D94C69AF8B8A}"/>
                </a:ext>
              </a:extLst>
            </p:cNvPr>
            <p:cNvCxnSpPr>
              <a:cxnSpLocks/>
              <a:stCxn id="12" idx="2"/>
            </p:cNvCxnSpPr>
            <p:nvPr/>
          </p:nvCxnSpPr>
          <p:spPr>
            <a:xfrm>
              <a:off x="2235850" y="3403012"/>
              <a:ext cx="0" cy="518833"/>
            </a:xfrm>
            <a:prstGeom prst="straightConnector1">
              <a:avLst/>
            </a:prstGeom>
            <a:ln w="38100" cap="rnd">
              <a:solidFill>
                <a:srgbClr val="699327"/>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15E2D950-32EC-40DF-B1FB-1B7F44D0D187}"/>
                </a:ext>
              </a:extLst>
            </p:cNvPr>
            <p:cNvSpPr txBox="1"/>
            <p:nvPr/>
          </p:nvSpPr>
          <p:spPr>
            <a:xfrm>
              <a:off x="1727102" y="3033680"/>
              <a:ext cx="1017496" cy="369332"/>
            </a:xfrm>
            <a:prstGeom prst="rect">
              <a:avLst/>
            </a:prstGeom>
            <a:noFill/>
          </p:spPr>
          <p:txBody>
            <a:bodyPr wrap="square" rtlCol="0">
              <a:spAutoFit/>
            </a:bodyPr>
            <a:lstStyle/>
            <a:p>
              <a:pPr algn="ctr"/>
              <a:r>
                <a:rPr lang="en-GB" b="1" dirty="0">
                  <a:solidFill>
                    <a:srgbClr val="699327"/>
                  </a:solidFill>
                </a:rPr>
                <a:t>704 827</a:t>
              </a:r>
            </a:p>
          </p:txBody>
        </p:sp>
      </p:grpSp>
      <p:graphicFrame>
        <p:nvGraphicFramePr>
          <p:cNvPr id="14" name="Table 10">
            <a:extLst>
              <a:ext uri="{FF2B5EF4-FFF2-40B4-BE49-F238E27FC236}">
                <a16:creationId xmlns:a16="http://schemas.microsoft.com/office/drawing/2014/main" id="{BD8D2D57-68FD-4B2E-9362-1B1B09779D39}"/>
              </a:ext>
            </a:extLst>
          </p:cNvPr>
          <p:cNvGraphicFramePr>
            <a:graphicFrameLocks noGrp="1"/>
          </p:cNvGraphicFramePr>
          <p:nvPr>
            <p:extLst>
              <p:ext uri="{D42A27DB-BD31-4B8C-83A1-F6EECF244321}">
                <p14:modId xmlns:p14="http://schemas.microsoft.com/office/powerpoint/2010/main" val="3902063522"/>
              </p:ext>
            </p:extLst>
          </p:nvPr>
        </p:nvGraphicFramePr>
        <p:xfrm>
          <a:off x="945775" y="5790247"/>
          <a:ext cx="7252450" cy="370840"/>
        </p:xfrm>
        <a:graphic>
          <a:graphicData uri="http://schemas.openxmlformats.org/drawingml/2006/table">
            <a:tbl>
              <a:tblPr firstRow="1" bandRow="1">
                <a:tableStyleId>{5940675A-B579-460E-94D1-54222C63F5DA}</a:tableStyleId>
              </a:tblPr>
              <a:tblGrid>
                <a:gridCol w="725245">
                  <a:extLst>
                    <a:ext uri="{9D8B030D-6E8A-4147-A177-3AD203B41FA5}">
                      <a16:colId xmlns:a16="http://schemas.microsoft.com/office/drawing/2014/main" val="3905931786"/>
                    </a:ext>
                  </a:extLst>
                </a:gridCol>
                <a:gridCol w="725245">
                  <a:extLst>
                    <a:ext uri="{9D8B030D-6E8A-4147-A177-3AD203B41FA5}">
                      <a16:colId xmlns:a16="http://schemas.microsoft.com/office/drawing/2014/main" val="4025527856"/>
                    </a:ext>
                  </a:extLst>
                </a:gridCol>
                <a:gridCol w="725245">
                  <a:extLst>
                    <a:ext uri="{9D8B030D-6E8A-4147-A177-3AD203B41FA5}">
                      <a16:colId xmlns:a16="http://schemas.microsoft.com/office/drawing/2014/main" val="2691158828"/>
                    </a:ext>
                  </a:extLst>
                </a:gridCol>
                <a:gridCol w="725245">
                  <a:extLst>
                    <a:ext uri="{9D8B030D-6E8A-4147-A177-3AD203B41FA5}">
                      <a16:colId xmlns:a16="http://schemas.microsoft.com/office/drawing/2014/main" val="402502981"/>
                    </a:ext>
                  </a:extLst>
                </a:gridCol>
                <a:gridCol w="725245">
                  <a:extLst>
                    <a:ext uri="{9D8B030D-6E8A-4147-A177-3AD203B41FA5}">
                      <a16:colId xmlns:a16="http://schemas.microsoft.com/office/drawing/2014/main" val="3792544649"/>
                    </a:ext>
                  </a:extLst>
                </a:gridCol>
                <a:gridCol w="725245">
                  <a:extLst>
                    <a:ext uri="{9D8B030D-6E8A-4147-A177-3AD203B41FA5}">
                      <a16:colId xmlns:a16="http://schemas.microsoft.com/office/drawing/2014/main" val="264098804"/>
                    </a:ext>
                  </a:extLst>
                </a:gridCol>
                <a:gridCol w="725245">
                  <a:extLst>
                    <a:ext uri="{9D8B030D-6E8A-4147-A177-3AD203B41FA5}">
                      <a16:colId xmlns:a16="http://schemas.microsoft.com/office/drawing/2014/main" val="961699694"/>
                    </a:ext>
                  </a:extLst>
                </a:gridCol>
                <a:gridCol w="725245">
                  <a:extLst>
                    <a:ext uri="{9D8B030D-6E8A-4147-A177-3AD203B41FA5}">
                      <a16:colId xmlns:a16="http://schemas.microsoft.com/office/drawing/2014/main" val="3498490398"/>
                    </a:ext>
                  </a:extLst>
                </a:gridCol>
                <a:gridCol w="725245">
                  <a:extLst>
                    <a:ext uri="{9D8B030D-6E8A-4147-A177-3AD203B41FA5}">
                      <a16:colId xmlns:a16="http://schemas.microsoft.com/office/drawing/2014/main" val="2283584623"/>
                    </a:ext>
                  </a:extLst>
                </a:gridCol>
                <a:gridCol w="725245">
                  <a:extLst>
                    <a:ext uri="{9D8B030D-6E8A-4147-A177-3AD203B41FA5}">
                      <a16:colId xmlns:a16="http://schemas.microsoft.com/office/drawing/2014/main" val="3636637830"/>
                    </a:ext>
                  </a:extLst>
                </a:gridCol>
              </a:tblGrid>
              <a:tr h="185420">
                <a:tc>
                  <a:txBody>
                    <a:bodyPr/>
                    <a:lstStyle/>
                    <a:p>
                      <a:endParaRPr lang="en-GB" sz="100" dirty="0"/>
                    </a:p>
                  </a:txBody>
                  <a:tcPr>
                    <a:lnL w="28575" cap="flat" cmpd="sng" algn="ctr">
                      <a:solidFill>
                        <a:schemeClr val="tx1"/>
                      </a:solidFill>
                      <a:prstDash val="solid"/>
                      <a:round/>
                      <a:headEnd type="none" w="med" len="med"/>
                      <a:tailEnd type="none" w="med" len="med"/>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28575" cap="flat" cmpd="sng" algn="ctr">
                      <a:noFill/>
                      <a:prstDash val="solid"/>
                      <a:round/>
                      <a:headEnd type="none" w="med" len="med"/>
                      <a:tailEnd type="none" w="med" len="med"/>
                    </a:lnR>
                    <a:lnT w="12700" cmpd="sng">
                      <a:noFill/>
                    </a:lnT>
                    <a:lnB w="12700" cmpd="sng">
                      <a:noFill/>
                    </a:lnB>
                  </a:tcPr>
                </a:tc>
                <a:tc>
                  <a:txBody>
                    <a:bodyPr/>
                    <a:lstStyle/>
                    <a:p>
                      <a:endParaRPr lang="en-GB" sz="100" dirty="0"/>
                    </a:p>
                  </a:txBody>
                  <a:tcPr>
                    <a:lnL w="28575" cap="flat" cmpd="sng" algn="ctr">
                      <a:noFill/>
                      <a:prstDash val="solid"/>
                      <a:round/>
                      <a:headEnd type="none" w="med" len="med"/>
                      <a:tailEnd type="none" w="med" len="med"/>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28575" cap="flat" cmpd="sng" algn="ctr">
                      <a:solidFill>
                        <a:schemeClr val="tx1"/>
                      </a:solidFill>
                      <a:prstDash val="solid"/>
                      <a:round/>
                      <a:headEnd type="none" w="med" len="med"/>
                      <a:tailEnd type="none" w="med" len="med"/>
                    </a:lnR>
                    <a:lnT w="12700" cmpd="sng">
                      <a:noFill/>
                    </a:lnT>
                    <a:lnB w="12700" cmpd="sng">
                      <a:noFill/>
                    </a:lnB>
                  </a:tcPr>
                </a:tc>
                <a:extLst>
                  <a:ext uri="{0D108BD9-81ED-4DB2-BD59-A6C34878D82A}">
                    <a16:rowId xmlns:a16="http://schemas.microsoft.com/office/drawing/2014/main" val="4171720136"/>
                  </a:ext>
                </a:extLst>
              </a:tr>
              <a:tr h="185420">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97536841"/>
                  </a:ext>
                </a:extLst>
              </a:tr>
            </a:tbl>
          </a:graphicData>
        </a:graphic>
      </p:graphicFrame>
      <p:sp>
        <p:nvSpPr>
          <p:cNvPr id="15" name="TextBox 14">
            <a:extLst>
              <a:ext uri="{FF2B5EF4-FFF2-40B4-BE49-F238E27FC236}">
                <a16:creationId xmlns:a16="http://schemas.microsoft.com/office/drawing/2014/main" id="{737DD0BA-DABA-4A16-8C1A-6B8630592D63}"/>
              </a:ext>
            </a:extLst>
          </p:cNvPr>
          <p:cNvSpPr txBox="1"/>
          <p:nvPr/>
        </p:nvSpPr>
        <p:spPr>
          <a:xfrm>
            <a:off x="359427" y="5464931"/>
            <a:ext cx="1172695" cy="369332"/>
          </a:xfrm>
          <a:prstGeom prst="rect">
            <a:avLst/>
          </a:prstGeom>
          <a:noFill/>
        </p:spPr>
        <p:txBody>
          <a:bodyPr wrap="square" rtlCol="0">
            <a:spAutoFit/>
          </a:bodyPr>
          <a:lstStyle/>
          <a:p>
            <a:pPr algn="ctr"/>
            <a:r>
              <a:rPr lang="en-GB" dirty="0"/>
              <a:t>704 000</a:t>
            </a:r>
          </a:p>
        </p:txBody>
      </p:sp>
      <p:sp>
        <p:nvSpPr>
          <p:cNvPr id="16" name="TextBox 15">
            <a:extLst>
              <a:ext uri="{FF2B5EF4-FFF2-40B4-BE49-F238E27FC236}">
                <a16:creationId xmlns:a16="http://schemas.microsoft.com/office/drawing/2014/main" id="{FD740565-FCB0-4554-AAE2-6DE672D668EE}"/>
              </a:ext>
            </a:extLst>
          </p:cNvPr>
          <p:cNvSpPr txBox="1"/>
          <p:nvPr/>
        </p:nvSpPr>
        <p:spPr>
          <a:xfrm>
            <a:off x="7505700" y="5464931"/>
            <a:ext cx="1367120" cy="369332"/>
          </a:xfrm>
          <a:prstGeom prst="rect">
            <a:avLst/>
          </a:prstGeom>
          <a:noFill/>
        </p:spPr>
        <p:txBody>
          <a:bodyPr wrap="square" rtlCol="0">
            <a:spAutoFit/>
          </a:bodyPr>
          <a:lstStyle/>
          <a:p>
            <a:pPr algn="ctr"/>
            <a:r>
              <a:rPr lang="en-GB" dirty="0"/>
              <a:t>705 000</a:t>
            </a:r>
          </a:p>
        </p:txBody>
      </p:sp>
      <p:sp>
        <p:nvSpPr>
          <p:cNvPr id="17" name="TextBox 16">
            <a:extLst>
              <a:ext uri="{FF2B5EF4-FFF2-40B4-BE49-F238E27FC236}">
                <a16:creationId xmlns:a16="http://schemas.microsoft.com/office/drawing/2014/main" id="{E81F3331-7EDE-4063-B17D-0AD0BF5837B5}"/>
              </a:ext>
            </a:extLst>
          </p:cNvPr>
          <p:cNvSpPr txBox="1"/>
          <p:nvPr/>
        </p:nvSpPr>
        <p:spPr>
          <a:xfrm>
            <a:off x="3886899" y="5605581"/>
            <a:ext cx="1367119" cy="369332"/>
          </a:xfrm>
          <a:prstGeom prst="rect">
            <a:avLst/>
          </a:prstGeom>
          <a:noFill/>
        </p:spPr>
        <p:txBody>
          <a:bodyPr wrap="square" rtlCol="0">
            <a:spAutoFit/>
          </a:bodyPr>
          <a:lstStyle/>
          <a:p>
            <a:pPr algn="ctr"/>
            <a:r>
              <a:rPr lang="en-GB" b="1" dirty="0">
                <a:solidFill>
                  <a:srgbClr val="F08214"/>
                </a:solidFill>
              </a:rPr>
              <a:t>704 500</a:t>
            </a:r>
          </a:p>
        </p:txBody>
      </p:sp>
      <p:grpSp>
        <p:nvGrpSpPr>
          <p:cNvPr id="29" name="Group 28">
            <a:extLst>
              <a:ext uri="{FF2B5EF4-FFF2-40B4-BE49-F238E27FC236}">
                <a16:creationId xmlns:a16="http://schemas.microsoft.com/office/drawing/2014/main" id="{6AC0A7B1-B6B4-4DF8-8B5D-87C8969F8076}"/>
              </a:ext>
            </a:extLst>
          </p:cNvPr>
          <p:cNvGrpSpPr/>
          <p:nvPr/>
        </p:nvGrpSpPr>
        <p:grpSpPr>
          <a:xfrm>
            <a:off x="6488204" y="5236249"/>
            <a:ext cx="1017496" cy="888165"/>
            <a:chOff x="3002774" y="5236249"/>
            <a:chExt cx="1017496" cy="888165"/>
          </a:xfrm>
        </p:grpSpPr>
        <p:cxnSp>
          <p:nvCxnSpPr>
            <p:cNvPr id="18" name="Straight Arrow Connector 17">
              <a:extLst>
                <a:ext uri="{FF2B5EF4-FFF2-40B4-BE49-F238E27FC236}">
                  <a16:creationId xmlns:a16="http://schemas.microsoft.com/office/drawing/2014/main" id="{4948BDBC-295A-43B3-A3EB-DAB5C2CDA29F}"/>
                </a:ext>
              </a:extLst>
            </p:cNvPr>
            <p:cNvCxnSpPr>
              <a:cxnSpLocks/>
              <a:stCxn id="19" idx="2"/>
            </p:cNvCxnSpPr>
            <p:nvPr/>
          </p:nvCxnSpPr>
          <p:spPr>
            <a:xfrm>
              <a:off x="3511522" y="5605581"/>
              <a:ext cx="0" cy="518833"/>
            </a:xfrm>
            <a:prstGeom prst="straightConnector1">
              <a:avLst/>
            </a:prstGeom>
            <a:ln w="38100" cap="rnd">
              <a:solidFill>
                <a:srgbClr val="699327"/>
              </a:solidFill>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AB47F199-E32E-46E6-91A3-785084C84704}"/>
                </a:ext>
              </a:extLst>
            </p:cNvPr>
            <p:cNvSpPr txBox="1"/>
            <p:nvPr/>
          </p:nvSpPr>
          <p:spPr>
            <a:xfrm>
              <a:off x="3002774" y="5236249"/>
              <a:ext cx="1017496" cy="369332"/>
            </a:xfrm>
            <a:prstGeom prst="rect">
              <a:avLst/>
            </a:prstGeom>
            <a:noFill/>
          </p:spPr>
          <p:txBody>
            <a:bodyPr wrap="square" rtlCol="0">
              <a:spAutoFit/>
            </a:bodyPr>
            <a:lstStyle/>
            <a:p>
              <a:pPr algn="ctr"/>
              <a:r>
                <a:rPr lang="en-GB" b="1" dirty="0">
                  <a:solidFill>
                    <a:srgbClr val="699327"/>
                  </a:solidFill>
                </a:rPr>
                <a:t>704 827</a:t>
              </a:r>
            </a:p>
          </p:txBody>
        </p:sp>
      </p:grpSp>
      <p:grpSp>
        <p:nvGrpSpPr>
          <p:cNvPr id="21" name="Group 20">
            <a:extLst>
              <a:ext uri="{FF2B5EF4-FFF2-40B4-BE49-F238E27FC236}">
                <a16:creationId xmlns:a16="http://schemas.microsoft.com/office/drawing/2014/main" id="{EEC903EC-41BB-46D0-A675-F436009BF4CD}"/>
              </a:ext>
            </a:extLst>
          </p:cNvPr>
          <p:cNvGrpSpPr/>
          <p:nvPr/>
        </p:nvGrpSpPr>
        <p:grpSpPr>
          <a:xfrm>
            <a:off x="-440676" y="2432180"/>
            <a:ext cx="4403075" cy="460379"/>
            <a:chOff x="-440676" y="2388635"/>
            <a:chExt cx="4403075" cy="460379"/>
          </a:xfrm>
        </p:grpSpPr>
        <p:sp>
          <p:nvSpPr>
            <p:cNvPr id="13" name="Arrow: Pentagon 12">
              <a:extLst>
                <a:ext uri="{FF2B5EF4-FFF2-40B4-BE49-F238E27FC236}">
                  <a16:creationId xmlns:a16="http://schemas.microsoft.com/office/drawing/2014/main" id="{7ED88BED-2A65-4ED6-ABA0-7B2AF5D66664}"/>
                </a:ext>
              </a:extLst>
            </p:cNvPr>
            <p:cNvSpPr/>
            <p:nvPr/>
          </p:nvSpPr>
          <p:spPr>
            <a:xfrm>
              <a:off x="-440676" y="2388635"/>
              <a:ext cx="4403075" cy="460379"/>
            </a:xfrm>
            <a:prstGeom prst="homePlate">
              <a:avLst>
                <a:gd name="adj" fmla="val 17241"/>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15C8EED1-EEDC-4F58-AAF0-29C213AB9DD6}"/>
                </a:ext>
              </a:extLst>
            </p:cNvPr>
            <p:cNvSpPr txBox="1"/>
            <p:nvPr/>
          </p:nvSpPr>
          <p:spPr>
            <a:xfrm>
              <a:off x="576742" y="2431621"/>
              <a:ext cx="3011189" cy="369332"/>
            </a:xfrm>
            <a:prstGeom prst="rect">
              <a:avLst/>
            </a:prstGeom>
            <a:noFill/>
          </p:spPr>
          <p:txBody>
            <a:bodyPr wrap="square" rtlCol="0">
              <a:spAutoFit/>
            </a:bodyPr>
            <a:lstStyle/>
            <a:p>
              <a:r>
                <a:rPr lang="en-GB" dirty="0"/>
                <a:t>Rounded to the nearest 100</a:t>
              </a:r>
            </a:p>
          </p:txBody>
        </p:sp>
      </p:grpSp>
      <p:grpSp>
        <p:nvGrpSpPr>
          <p:cNvPr id="25" name="Group 24">
            <a:extLst>
              <a:ext uri="{FF2B5EF4-FFF2-40B4-BE49-F238E27FC236}">
                <a16:creationId xmlns:a16="http://schemas.microsoft.com/office/drawing/2014/main" id="{EE7D185F-F995-4414-822F-A0DE97DC7235}"/>
              </a:ext>
            </a:extLst>
          </p:cNvPr>
          <p:cNvGrpSpPr/>
          <p:nvPr/>
        </p:nvGrpSpPr>
        <p:grpSpPr>
          <a:xfrm>
            <a:off x="-440676" y="4644193"/>
            <a:ext cx="4403075" cy="460379"/>
            <a:chOff x="-440676" y="2388635"/>
            <a:chExt cx="4403075" cy="460379"/>
          </a:xfrm>
        </p:grpSpPr>
        <p:sp>
          <p:nvSpPr>
            <p:cNvPr id="26" name="Arrow: Pentagon 25">
              <a:extLst>
                <a:ext uri="{FF2B5EF4-FFF2-40B4-BE49-F238E27FC236}">
                  <a16:creationId xmlns:a16="http://schemas.microsoft.com/office/drawing/2014/main" id="{354F0F75-FB34-42E3-B11D-FA7615C009FB}"/>
                </a:ext>
              </a:extLst>
            </p:cNvPr>
            <p:cNvSpPr/>
            <p:nvPr/>
          </p:nvSpPr>
          <p:spPr>
            <a:xfrm>
              <a:off x="-440676" y="2388635"/>
              <a:ext cx="4403075" cy="460379"/>
            </a:xfrm>
            <a:prstGeom prst="homePlate">
              <a:avLst>
                <a:gd name="adj" fmla="val 17241"/>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B5705351-3C6F-45E4-B6AA-C75795E56247}"/>
                </a:ext>
              </a:extLst>
            </p:cNvPr>
            <p:cNvSpPr txBox="1"/>
            <p:nvPr/>
          </p:nvSpPr>
          <p:spPr>
            <a:xfrm>
              <a:off x="576742" y="2431621"/>
              <a:ext cx="3310156" cy="369332"/>
            </a:xfrm>
            <a:prstGeom prst="rect">
              <a:avLst/>
            </a:prstGeom>
            <a:noFill/>
          </p:spPr>
          <p:txBody>
            <a:bodyPr wrap="square" rtlCol="0">
              <a:spAutoFit/>
            </a:bodyPr>
            <a:lstStyle/>
            <a:p>
              <a:r>
                <a:rPr lang="en-GB" dirty="0"/>
                <a:t>Rounded to the nearest 1 000</a:t>
              </a:r>
            </a:p>
          </p:txBody>
        </p:sp>
      </p:grpSp>
    </p:spTree>
    <p:extLst>
      <p:ext uri="{BB962C8B-B14F-4D97-AF65-F5344CB8AC3E}">
        <p14:creationId xmlns:p14="http://schemas.microsoft.com/office/powerpoint/2010/main" val="441161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500"/>
                                        <p:tgtEl>
                                          <p:spTgt spid="28"/>
                                        </p:tgtEl>
                                      </p:cBhvr>
                                    </p:animEffect>
                                  </p:childTnLst>
                                </p:cTn>
                              </p:par>
                              <p:par>
                                <p:cTn id="13" presetID="19" presetClass="emph" presetSubtype="0" fill="hold" grpId="1" nodeType="withEffect">
                                  <p:stCondLst>
                                    <p:cond delay="0"/>
                                  </p:stCondLst>
                                  <p:iterate type="lt">
                                    <p:tmPct val="0"/>
                                  </p:iterate>
                                  <p:childTnLst>
                                    <p:animClr clrSpc="rgb" dir="cw">
                                      <p:cBhvr override="childStyle">
                                        <p:cTn id="14" dur="500" fill="hold"/>
                                        <p:tgtEl>
                                          <p:spTgt spid="8">
                                            <p:txEl>
                                              <p:pRg st="0" end="0"/>
                                            </p:txEl>
                                          </p:spTgt>
                                        </p:tgtEl>
                                        <p:attrNameLst>
                                          <p:attrName>style.color</p:attrName>
                                        </p:attrNameLst>
                                      </p:cBhvr>
                                      <p:to>
                                        <a:srgbClr val="699327"/>
                                      </p:to>
                                    </p:animClr>
                                    <p:animClr clrSpc="rgb" dir="cw">
                                      <p:cBhvr>
                                        <p:cTn id="15" dur="500" fill="hold"/>
                                        <p:tgtEl>
                                          <p:spTgt spid="8">
                                            <p:txEl>
                                              <p:pRg st="0" end="0"/>
                                            </p:txEl>
                                          </p:spTgt>
                                        </p:tgtEl>
                                        <p:attrNameLst>
                                          <p:attrName>fillcolor</p:attrName>
                                        </p:attrNameLst>
                                      </p:cBhvr>
                                      <p:to>
                                        <a:srgbClr val="699327"/>
                                      </p:to>
                                    </p:animClr>
                                    <p:set>
                                      <p:cBhvr>
                                        <p:cTn id="16" dur="500" fill="hold"/>
                                        <p:tgtEl>
                                          <p:spTgt spid="8">
                                            <p:txEl>
                                              <p:pRg st="0" end="0"/>
                                            </p:txEl>
                                          </p:spTgt>
                                        </p:tgtEl>
                                        <p:attrNameLst>
                                          <p:attrName>fill.type</p:attrName>
                                        </p:attrNameLst>
                                      </p:cBhvr>
                                      <p:to>
                                        <p:strVal val="solid"/>
                                      </p:to>
                                    </p:set>
                                    <p:set>
                                      <p:cBhvr>
                                        <p:cTn id="17" dur="500" fill="hold"/>
                                        <p:tgtEl>
                                          <p:spTgt spid="8">
                                            <p:txEl>
                                              <p:pRg st="0" end="0"/>
                                            </p:txEl>
                                          </p:spTgt>
                                        </p:tgtEl>
                                        <p:attrNameLst>
                                          <p:attrName>fill.on</p:attrName>
                                        </p:attrNameLst>
                                      </p:cBhvr>
                                      <p:to>
                                        <p:strVal val="true"/>
                                      </p:to>
                                    </p:se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9" presetClass="emph" presetSubtype="0" fill="hold" grpId="1" nodeType="withEffect">
                                  <p:stCondLst>
                                    <p:cond delay="0"/>
                                  </p:stCondLst>
                                  <p:iterate type="lt">
                                    <p:tmPct val="0"/>
                                  </p:iterate>
                                  <p:childTnLst>
                                    <p:animClr clrSpc="rgb" dir="cw">
                                      <p:cBhvr override="childStyle">
                                        <p:cTn id="29" dur="500" fill="hold"/>
                                        <p:tgtEl>
                                          <p:spTgt spid="16">
                                            <p:txEl>
                                              <p:pRg st="0" end="0"/>
                                            </p:txEl>
                                          </p:spTgt>
                                        </p:tgtEl>
                                        <p:attrNameLst>
                                          <p:attrName>style.color</p:attrName>
                                        </p:attrNameLst>
                                      </p:cBhvr>
                                      <p:to>
                                        <a:srgbClr val="699327"/>
                                      </p:to>
                                    </p:animClr>
                                    <p:animClr clrSpc="rgb" dir="cw">
                                      <p:cBhvr>
                                        <p:cTn id="30" dur="500" fill="hold"/>
                                        <p:tgtEl>
                                          <p:spTgt spid="16">
                                            <p:txEl>
                                              <p:pRg st="0" end="0"/>
                                            </p:txEl>
                                          </p:spTgt>
                                        </p:tgtEl>
                                        <p:attrNameLst>
                                          <p:attrName>fillcolor</p:attrName>
                                        </p:attrNameLst>
                                      </p:cBhvr>
                                      <p:to>
                                        <a:srgbClr val="699327"/>
                                      </p:to>
                                    </p:animClr>
                                    <p:set>
                                      <p:cBhvr>
                                        <p:cTn id="31" dur="500" fill="hold"/>
                                        <p:tgtEl>
                                          <p:spTgt spid="16">
                                            <p:txEl>
                                              <p:pRg st="0" end="0"/>
                                            </p:txEl>
                                          </p:spTgt>
                                        </p:tgtEl>
                                        <p:attrNameLst>
                                          <p:attrName>fill.type</p:attrName>
                                        </p:attrNameLst>
                                      </p:cBhvr>
                                      <p:to>
                                        <p:strVal val="solid"/>
                                      </p:to>
                                    </p:set>
                                    <p:set>
                                      <p:cBhvr>
                                        <p:cTn id="32" dur="500" fill="hold"/>
                                        <p:tgtEl>
                                          <p:spTgt spid="16">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1" build="allAtOnce"/>
      <p:bldP spid="10" grpId="0"/>
      <p:bldP spid="16" grpId="1" build="allAtOnce"/>
      <p:bldP spid="1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B08688D-6239-4E9F-B15C-D0AE4E4FCA8C}"/>
              </a:ext>
            </a:extLst>
          </p:cNvPr>
          <p:cNvSpPr/>
          <p:nvPr/>
        </p:nvSpPr>
        <p:spPr>
          <a:xfrm>
            <a:off x="755650" y="696913"/>
            <a:ext cx="7178115" cy="553998"/>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3600" b="1" dirty="0"/>
              <a:t>Rounding with Number Lines</a:t>
            </a:r>
            <a:endParaRPr lang="en-GB" sz="3600" b="1" dirty="0"/>
          </a:p>
        </p:txBody>
      </p:sp>
      <p:grpSp>
        <p:nvGrpSpPr>
          <p:cNvPr id="4" name="Group 3">
            <a:extLst>
              <a:ext uri="{FF2B5EF4-FFF2-40B4-BE49-F238E27FC236}">
                <a16:creationId xmlns:a16="http://schemas.microsoft.com/office/drawing/2014/main" id="{05ED160F-51B6-4F3E-A3C7-DDE9776888DF}"/>
              </a:ext>
            </a:extLst>
          </p:cNvPr>
          <p:cNvGrpSpPr/>
          <p:nvPr/>
        </p:nvGrpSpPr>
        <p:grpSpPr>
          <a:xfrm>
            <a:off x="503233" y="1522601"/>
            <a:ext cx="8137525" cy="772927"/>
            <a:chOff x="503233" y="1522601"/>
            <a:chExt cx="8137525" cy="772927"/>
          </a:xfrm>
        </p:grpSpPr>
        <p:sp>
          <p:nvSpPr>
            <p:cNvPr id="5" name="Arrow: Pentagon 4">
              <a:extLst>
                <a:ext uri="{FF2B5EF4-FFF2-40B4-BE49-F238E27FC236}">
                  <a16:creationId xmlns:a16="http://schemas.microsoft.com/office/drawing/2014/main" id="{4AC43BAD-AC11-4CB1-B782-D72311E7213C}"/>
                </a:ext>
              </a:extLst>
            </p:cNvPr>
            <p:cNvSpPr/>
            <p:nvPr/>
          </p:nvSpPr>
          <p:spPr>
            <a:xfrm rot="5400000">
              <a:off x="4185533" y="-2159698"/>
              <a:ext cx="772926" cy="8137525"/>
            </a:xfrm>
            <a:prstGeom prst="homePlate">
              <a:avLst>
                <a:gd name="adj" fmla="val 12978"/>
              </a:avLst>
            </a:prstGeom>
            <a:solidFill>
              <a:srgbClr val="32B7BC"/>
            </a:solidFill>
            <a:ln>
              <a:noFill/>
            </a:ln>
            <a:effectLst>
              <a:outerShdw blurRad="25400" dist="38100" dir="5400000" algn="ctr" rotWithShape="0">
                <a:srgbClr val="000000">
                  <a:alpha val="1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7D1145BC-7CC2-40EE-BCE9-5D8989F11157}"/>
                </a:ext>
              </a:extLst>
            </p:cNvPr>
            <p:cNvSpPr txBox="1"/>
            <p:nvPr/>
          </p:nvSpPr>
          <p:spPr>
            <a:xfrm>
              <a:off x="668431" y="1522601"/>
              <a:ext cx="7808259" cy="646331"/>
            </a:xfrm>
            <a:prstGeom prst="rect">
              <a:avLst/>
            </a:prstGeom>
            <a:noFill/>
          </p:spPr>
          <p:txBody>
            <a:bodyPr wrap="square">
              <a:spAutoFit/>
            </a:bodyPr>
            <a:lstStyle/>
            <a:p>
              <a:pPr algn="ctr"/>
              <a:r>
                <a:rPr lang="en-GB" dirty="0">
                  <a:solidFill>
                    <a:schemeClr val="bg1"/>
                  </a:solidFill>
                </a:rPr>
                <a:t>The same method works when rounding larger numbers. </a:t>
              </a:r>
            </a:p>
            <a:p>
              <a:pPr algn="ctr"/>
              <a:r>
                <a:rPr lang="en-GB" dirty="0">
                  <a:solidFill>
                    <a:schemeClr val="bg1"/>
                  </a:solidFill>
                </a:rPr>
                <a:t>What is 704 827 rounded to the nearest 100, 1 000, 10 000 and 100 000? </a:t>
              </a:r>
            </a:p>
          </p:txBody>
        </p:sp>
      </p:grpSp>
      <p:graphicFrame>
        <p:nvGraphicFramePr>
          <p:cNvPr id="7" name="Table 10">
            <a:extLst>
              <a:ext uri="{FF2B5EF4-FFF2-40B4-BE49-F238E27FC236}">
                <a16:creationId xmlns:a16="http://schemas.microsoft.com/office/drawing/2014/main" id="{25161213-396F-4677-BAC5-2918783E303D}"/>
              </a:ext>
            </a:extLst>
          </p:cNvPr>
          <p:cNvGraphicFramePr>
            <a:graphicFrameLocks noGrp="1"/>
          </p:cNvGraphicFramePr>
          <p:nvPr/>
        </p:nvGraphicFramePr>
        <p:xfrm>
          <a:off x="945775" y="3587678"/>
          <a:ext cx="7252450" cy="370840"/>
        </p:xfrm>
        <a:graphic>
          <a:graphicData uri="http://schemas.openxmlformats.org/drawingml/2006/table">
            <a:tbl>
              <a:tblPr firstRow="1" bandRow="1">
                <a:tableStyleId>{5940675A-B579-460E-94D1-54222C63F5DA}</a:tableStyleId>
              </a:tblPr>
              <a:tblGrid>
                <a:gridCol w="725245">
                  <a:extLst>
                    <a:ext uri="{9D8B030D-6E8A-4147-A177-3AD203B41FA5}">
                      <a16:colId xmlns:a16="http://schemas.microsoft.com/office/drawing/2014/main" val="3905931786"/>
                    </a:ext>
                  </a:extLst>
                </a:gridCol>
                <a:gridCol w="725245">
                  <a:extLst>
                    <a:ext uri="{9D8B030D-6E8A-4147-A177-3AD203B41FA5}">
                      <a16:colId xmlns:a16="http://schemas.microsoft.com/office/drawing/2014/main" val="4025527856"/>
                    </a:ext>
                  </a:extLst>
                </a:gridCol>
                <a:gridCol w="725245">
                  <a:extLst>
                    <a:ext uri="{9D8B030D-6E8A-4147-A177-3AD203B41FA5}">
                      <a16:colId xmlns:a16="http://schemas.microsoft.com/office/drawing/2014/main" val="2691158828"/>
                    </a:ext>
                  </a:extLst>
                </a:gridCol>
                <a:gridCol w="725245">
                  <a:extLst>
                    <a:ext uri="{9D8B030D-6E8A-4147-A177-3AD203B41FA5}">
                      <a16:colId xmlns:a16="http://schemas.microsoft.com/office/drawing/2014/main" val="402502981"/>
                    </a:ext>
                  </a:extLst>
                </a:gridCol>
                <a:gridCol w="725245">
                  <a:extLst>
                    <a:ext uri="{9D8B030D-6E8A-4147-A177-3AD203B41FA5}">
                      <a16:colId xmlns:a16="http://schemas.microsoft.com/office/drawing/2014/main" val="3792544649"/>
                    </a:ext>
                  </a:extLst>
                </a:gridCol>
                <a:gridCol w="725245">
                  <a:extLst>
                    <a:ext uri="{9D8B030D-6E8A-4147-A177-3AD203B41FA5}">
                      <a16:colId xmlns:a16="http://schemas.microsoft.com/office/drawing/2014/main" val="264098804"/>
                    </a:ext>
                  </a:extLst>
                </a:gridCol>
                <a:gridCol w="725245">
                  <a:extLst>
                    <a:ext uri="{9D8B030D-6E8A-4147-A177-3AD203B41FA5}">
                      <a16:colId xmlns:a16="http://schemas.microsoft.com/office/drawing/2014/main" val="961699694"/>
                    </a:ext>
                  </a:extLst>
                </a:gridCol>
                <a:gridCol w="725245">
                  <a:extLst>
                    <a:ext uri="{9D8B030D-6E8A-4147-A177-3AD203B41FA5}">
                      <a16:colId xmlns:a16="http://schemas.microsoft.com/office/drawing/2014/main" val="3498490398"/>
                    </a:ext>
                  </a:extLst>
                </a:gridCol>
                <a:gridCol w="725245">
                  <a:extLst>
                    <a:ext uri="{9D8B030D-6E8A-4147-A177-3AD203B41FA5}">
                      <a16:colId xmlns:a16="http://schemas.microsoft.com/office/drawing/2014/main" val="2283584623"/>
                    </a:ext>
                  </a:extLst>
                </a:gridCol>
                <a:gridCol w="725245">
                  <a:extLst>
                    <a:ext uri="{9D8B030D-6E8A-4147-A177-3AD203B41FA5}">
                      <a16:colId xmlns:a16="http://schemas.microsoft.com/office/drawing/2014/main" val="3636637830"/>
                    </a:ext>
                  </a:extLst>
                </a:gridCol>
              </a:tblGrid>
              <a:tr h="185420">
                <a:tc>
                  <a:txBody>
                    <a:bodyPr/>
                    <a:lstStyle/>
                    <a:p>
                      <a:endParaRPr lang="en-GB" sz="100" dirty="0"/>
                    </a:p>
                  </a:txBody>
                  <a:tcPr>
                    <a:lnL w="28575" cap="flat" cmpd="sng" algn="ctr">
                      <a:solidFill>
                        <a:schemeClr val="tx1"/>
                      </a:solidFill>
                      <a:prstDash val="solid"/>
                      <a:round/>
                      <a:headEnd type="none" w="med" len="med"/>
                      <a:tailEnd type="none" w="med" len="med"/>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28575" cap="flat" cmpd="sng" algn="ctr">
                      <a:noFill/>
                      <a:prstDash val="solid"/>
                      <a:round/>
                      <a:headEnd type="none" w="med" len="med"/>
                      <a:tailEnd type="none" w="med" len="med"/>
                    </a:lnR>
                    <a:lnT w="12700" cmpd="sng">
                      <a:noFill/>
                    </a:lnT>
                    <a:lnB w="12700" cmpd="sng">
                      <a:noFill/>
                    </a:lnB>
                  </a:tcPr>
                </a:tc>
                <a:tc>
                  <a:txBody>
                    <a:bodyPr/>
                    <a:lstStyle/>
                    <a:p>
                      <a:endParaRPr lang="en-GB" sz="100" dirty="0"/>
                    </a:p>
                  </a:txBody>
                  <a:tcPr>
                    <a:lnL w="28575" cap="flat" cmpd="sng" algn="ctr">
                      <a:noFill/>
                      <a:prstDash val="solid"/>
                      <a:round/>
                      <a:headEnd type="none" w="med" len="med"/>
                      <a:tailEnd type="none" w="med" len="med"/>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28575" cap="flat" cmpd="sng" algn="ctr">
                      <a:solidFill>
                        <a:schemeClr val="tx1"/>
                      </a:solidFill>
                      <a:prstDash val="solid"/>
                      <a:round/>
                      <a:headEnd type="none" w="med" len="med"/>
                      <a:tailEnd type="none" w="med" len="med"/>
                    </a:lnR>
                    <a:lnT w="12700" cmpd="sng">
                      <a:noFill/>
                    </a:lnT>
                    <a:lnB w="12700" cmpd="sng">
                      <a:noFill/>
                    </a:lnB>
                  </a:tcPr>
                </a:tc>
                <a:extLst>
                  <a:ext uri="{0D108BD9-81ED-4DB2-BD59-A6C34878D82A}">
                    <a16:rowId xmlns:a16="http://schemas.microsoft.com/office/drawing/2014/main" val="4171720136"/>
                  </a:ext>
                </a:extLst>
              </a:tr>
              <a:tr h="185420">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97536841"/>
                  </a:ext>
                </a:extLst>
              </a:tr>
            </a:tbl>
          </a:graphicData>
        </a:graphic>
      </p:graphicFrame>
      <p:sp>
        <p:nvSpPr>
          <p:cNvPr id="8" name="TextBox 7">
            <a:extLst>
              <a:ext uri="{FF2B5EF4-FFF2-40B4-BE49-F238E27FC236}">
                <a16:creationId xmlns:a16="http://schemas.microsoft.com/office/drawing/2014/main" id="{DDE915B8-8D85-41C2-ACBF-69E909A02D6F}"/>
              </a:ext>
            </a:extLst>
          </p:cNvPr>
          <p:cNvSpPr txBox="1"/>
          <p:nvPr/>
        </p:nvSpPr>
        <p:spPr>
          <a:xfrm>
            <a:off x="359427" y="3262362"/>
            <a:ext cx="1172695" cy="369332"/>
          </a:xfrm>
          <a:prstGeom prst="rect">
            <a:avLst/>
          </a:prstGeom>
          <a:noFill/>
        </p:spPr>
        <p:txBody>
          <a:bodyPr wrap="square" rtlCol="0">
            <a:spAutoFit/>
          </a:bodyPr>
          <a:lstStyle/>
          <a:p>
            <a:pPr algn="ctr"/>
            <a:r>
              <a:rPr lang="en-GB" dirty="0"/>
              <a:t>700 000</a:t>
            </a:r>
          </a:p>
        </p:txBody>
      </p:sp>
      <p:sp>
        <p:nvSpPr>
          <p:cNvPr id="9" name="TextBox 8">
            <a:extLst>
              <a:ext uri="{FF2B5EF4-FFF2-40B4-BE49-F238E27FC236}">
                <a16:creationId xmlns:a16="http://schemas.microsoft.com/office/drawing/2014/main" id="{50EBB586-E226-451A-AC14-B7E94051D912}"/>
              </a:ext>
            </a:extLst>
          </p:cNvPr>
          <p:cNvSpPr txBox="1"/>
          <p:nvPr/>
        </p:nvSpPr>
        <p:spPr>
          <a:xfrm>
            <a:off x="7505700" y="3262362"/>
            <a:ext cx="1367120" cy="369332"/>
          </a:xfrm>
          <a:prstGeom prst="rect">
            <a:avLst/>
          </a:prstGeom>
          <a:noFill/>
        </p:spPr>
        <p:txBody>
          <a:bodyPr wrap="square" rtlCol="0">
            <a:spAutoFit/>
          </a:bodyPr>
          <a:lstStyle/>
          <a:p>
            <a:pPr algn="ctr"/>
            <a:r>
              <a:rPr lang="en-GB" dirty="0"/>
              <a:t>710 000</a:t>
            </a:r>
          </a:p>
        </p:txBody>
      </p:sp>
      <p:sp>
        <p:nvSpPr>
          <p:cNvPr id="10" name="TextBox 9">
            <a:extLst>
              <a:ext uri="{FF2B5EF4-FFF2-40B4-BE49-F238E27FC236}">
                <a16:creationId xmlns:a16="http://schemas.microsoft.com/office/drawing/2014/main" id="{EB263919-1820-4332-934A-0DD7E092EED4}"/>
              </a:ext>
            </a:extLst>
          </p:cNvPr>
          <p:cNvSpPr txBox="1"/>
          <p:nvPr/>
        </p:nvSpPr>
        <p:spPr>
          <a:xfrm>
            <a:off x="3886899" y="3403012"/>
            <a:ext cx="1367119" cy="369332"/>
          </a:xfrm>
          <a:prstGeom prst="rect">
            <a:avLst/>
          </a:prstGeom>
          <a:noFill/>
        </p:spPr>
        <p:txBody>
          <a:bodyPr wrap="square" rtlCol="0">
            <a:spAutoFit/>
          </a:bodyPr>
          <a:lstStyle/>
          <a:p>
            <a:pPr algn="ctr"/>
            <a:r>
              <a:rPr lang="en-GB" b="1" dirty="0">
                <a:solidFill>
                  <a:srgbClr val="F08214"/>
                </a:solidFill>
              </a:rPr>
              <a:t>705 000</a:t>
            </a:r>
          </a:p>
        </p:txBody>
      </p:sp>
      <p:grpSp>
        <p:nvGrpSpPr>
          <p:cNvPr id="28" name="Group 27">
            <a:extLst>
              <a:ext uri="{FF2B5EF4-FFF2-40B4-BE49-F238E27FC236}">
                <a16:creationId xmlns:a16="http://schemas.microsoft.com/office/drawing/2014/main" id="{A2B27DE0-4BDE-458F-8428-D4AA9E9C5545}"/>
              </a:ext>
            </a:extLst>
          </p:cNvPr>
          <p:cNvGrpSpPr/>
          <p:nvPr/>
        </p:nvGrpSpPr>
        <p:grpSpPr>
          <a:xfrm>
            <a:off x="3048148" y="3033680"/>
            <a:ext cx="1017496" cy="888165"/>
            <a:chOff x="1727102" y="3033680"/>
            <a:chExt cx="1017496" cy="888165"/>
          </a:xfrm>
        </p:grpSpPr>
        <p:cxnSp>
          <p:nvCxnSpPr>
            <p:cNvPr id="11" name="Straight Arrow Connector 10">
              <a:extLst>
                <a:ext uri="{FF2B5EF4-FFF2-40B4-BE49-F238E27FC236}">
                  <a16:creationId xmlns:a16="http://schemas.microsoft.com/office/drawing/2014/main" id="{AEF33F4F-B931-47AC-948E-D94C69AF8B8A}"/>
                </a:ext>
              </a:extLst>
            </p:cNvPr>
            <p:cNvCxnSpPr>
              <a:cxnSpLocks/>
              <a:stCxn id="12" idx="2"/>
            </p:cNvCxnSpPr>
            <p:nvPr/>
          </p:nvCxnSpPr>
          <p:spPr>
            <a:xfrm>
              <a:off x="2235850" y="3403012"/>
              <a:ext cx="0" cy="518833"/>
            </a:xfrm>
            <a:prstGeom prst="straightConnector1">
              <a:avLst/>
            </a:prstGeom>
            <a:ln w="38100" cap="rnd">
              <a:solidFill>
                <a:srgbClr val="699327"/>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15E2D950-32EC-40DF-B1FB-1B7F44D0D187}"/>
                </a:ext>
              </a:extLst>
            </p:cNvPr>
            <p:cNvSpPr txBox="1"/>
            <p:nvPr/>
          </p:nvSpPr>
          <p:spPr>
            <a:xfrm>
              <a:off x="1727102" y="3033680"/>
              <a:ext cx="1017496" cy="369332"/>
            </a:xfrm>
            <a:prstGeom prst="rect">
              <a:avLst/>
            </a:prstGeom>
            <a:noFill/>
          </p:spPr>
          <p:txBody>
            <a:bodyPr wrap="square" rtlCol="0">
              <a:spAutoFit/>
            </a:bodyPr>
            <a:lstStyle/>
            <a:p>
              <a:pPr algn="ctr"/>
              <a:r>
                <a:rPr lang="en-GB" b="1" dirty="0">
                  <a:solidFill>
                    <a:srgbClr val="699327"/>
                  </a:solidFill>
                </a:rPr>
                <a:t>704 827</a:t>
              </a:r>
            </a:p>
          </p:txBody>
        </p:sp>
      </p:grpSp>
      <p:graphicFrame>
        <p:nvGraphicFramePr>
          <p:cNvPr id="14" name="Table 10">
            <a:extLst>
              <a:ext uri="{FF2B5EF4-FFF2-40B4-BE49-F238E27FC236}">
                <a16:creationId xmlns:a16="http://schemas.microsoft.com/office/drawing/2014/main" id="{BD8D2D57-68FD-4B2E-9362-1B1B09779D39}"/>
              </a:ext>
            </a:extLst>
          </p:cNvPr>
          <p:cNvGraphicFramePr>
            <a:graphicFrameLocks noGrp="1"/>
          </p:cNvGraphicFramePr>
          <p:nvPr/>
        </p:nvGraphicFramePr>
        <p:xfrm>
          <a:off x="945775" y="5790247"/>
          <a:ext cx="7252450" cy="370840"/>
        </p:xfrm>
        <a:graphic>
          <a:graphicData uri="http://schemas.openxmlformats.org/drawingml/2006/table">
            <a:tbl>
              <a:tblPr firstRow="1" bandRow="1">
                <a:tableStyleId>{5940675A-B579-460E-94D1-54222C63F5DA}</a:tableStyleId>
              </a:tblPr>
              <a:tblGrid>
                <a:gridCol w="725245">
                  <a:extLst>
                    <a:ext uri="{9D8B030D-6E8A-4147-A177-3AD203B41FA5}">
                      <a16:colId xmlns:a16="http://schemas.microsoft.com/office/drawing/2014/main" val="3905931786"/>
                    </a:ext>
                  </a:extLst>
                </a:gridCol>
                <a:gridCol w="725245">
                  <a:extLst>
                    <a:ext uri="{9D8B030D-6E8A-4147-A177-3AD203B41FA5}">
                      <a16:colId xmlns:a16="http://schemas.microsoft.com/office/drawing/2014/main" val="4025527856"/>
                    </a:ext>
                  </a:extLst>
                </a:gridCol>
                <a:gridCol w="725245">
                  <a:extLst>
                    <a:ext uri="{9D8B030D-6E8A-4147-A177-3AD203B41FA5}">
                      <a16:colId xmlns:a16="http://schemas.microsoft.com/office/drawing/2014/main" val="2691158828"/>
                    </a:ext>
                  </a:extLst>
                </a:gridCol>
                <a:gridCol w="725245">
                  <a:extLst>
                    <a:ext uri="{9D8B030D-6E8A-4147-A177-3AD203B41FA5}">
                      <a16:colId xmlns:a16="http://schemas.microsoft.com/office/drawing/2014/main" val="402502981"/>
                    </a:ext>
                  </a:extLst>
                </a:gridCol>
                <a:gridCol w="725245">
                  <a:extLst>
                    <a:ext uri="{9D8B030D-6E8A-4147-A177-3AD203B41FA5}">
                      <a16:colId xmlns:a16="http://schemas.microsoft.com/office/drawing/2014/main" val="3792544649"/>
                    </a:ext>
                  </a:extLst>
                </a:gridCol>
                <a:gridCol w="725245">
                  <a:extLst>
                    <a:ext uri="{9D8B030D-6E8A-4147-A177-3AD203B41FA5}">
                      <a16:colId xmlns:a16="http://schemas.microsoft.com/office/drawing/2014/main" val="264098804"/>
                    </a:ext>
                  </a:extLst>
                </a:gridCol>
                <a:gridCol w="725245">
                  <a:extLst>
                    <a:ext uri="{9D8B030D-6E8A-4147-A177-3AD203B41FA5}">
                      <a16:colId xmlns:a16="http://schemas.microsoft.com/office/drawing/2014/main" val="961699694"/>
                    </a:ext>
                  </a:extLst>
                </a:gridCol>
                <a:gridCol w="725245">
                  <a:extLst>
                    <a:ext uri="{9D8B030D-6E8A-4147-A177-3AD203B41FA5}">
                      <a16:colId xmlns:a16="http://schemas.microsoft.com/office/drawing/2014/main" val="3498490398"/>
                    </a:ext>
                  </a:extLst>
                </a:gridCol>
                <a:gridCol w="725245">
                  <a:extLst>
                    <a:ext uri="{9D8B030D-6E8A-4147-A177-3AD203B41FA5}">
                      <a16:colId xmlns:a16="http://schemas.microsoft.com/office/drawing/2014/main" val="2283584623"/>
                    </a:ext>
                  </a:extLst>
                </a:gridCol>
                <a:gridCol w="725245">
                  <a:extLst>
                    <a:ext uri="{9D8B030D-6E8A-4147-A177-3AD203B41FA5}">
                      <a16:colId xmlns:a16="http://schemas.microsoft.com/office/drawing/2014/main" val="3636637830"/>
                    </a:ext>
                  </a:extLst>
                </a:gridCol>
              </a:tblGrid>
              <a:tr h="185420">
                <a:tc>
                  <a:txBody>
                    <a:bodyPr/>
                    <a:lstStyle/>
                    <a:p>
                      <a:endParaRPr lang="en-GB" sz="100" dirty="0"/>
                    </a:p>
                  </a:txBody>
                  <a:tcPr>
                    <a:lnL w="28575" cap="flat" cmpd="sng" algn="ctr">
                      <a:solidFill>
                        <a:schemeClr val="tx1"/>
                      </a:solidFill>
                      <a:prstDash val="solid"/>
                      <a:round/>
                      <a:headEnd type="none" w="med" len="med"/>
                      <a:tailEnd type="none" w="med" len="med"/>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28575" cap="flat" cmpd="sng" algn="ctr">
                      <a:noFill/>
                      <a:prstDash val="solid"/>
                      <a:round/>
                      <a:headEnd type="none" w="med" len="med"/>
                      <a:tailEnd type="none" w="med" len="med"/>
                    </a:lnR>
                    <a:lnT w="12700" cmpd="sng">
                      <a:noFill/>
                    </a:lnT>
                    <a:lnB w="12700" cmpd="sng">
                      <a:noFill/>
                    </a:lnB>
                  </a:tcPr>
                </a:tc>
                <a:tc>
                  <a:txBody>
                    <a:bodyPr/>
                    <a:lstStyle/>
                    <a:p>
                      <a:endParaRPr lang="en-GB" sz="100" dirty="0"/>
                    </a:p>
                  </a:txBody>
                  <a:tcPr>
                    <a:lnL w="28575" cap="flat" cmpd="sng" algn="ctr">
                      <a:noFill/>
                      <a:prstDash val="solid"/>
                      <a:round/>
                      <a:headEnd type="none" w="med" len="med"/>
                      <a:tailEnd type="none" w="med" len="med"/>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28575" cap="flat" cmpd="sng" algn="ctr">
                      <a:solidFill>
                        <a:schemeClr val="tx1"/>
                      </a:solidFill>
                      <a:prstDash val="solid"/>
                      <a:round/>
                      <a:headEnd type="none" w="med" len="med"/>
                      <a:tailEnd type="none" w="med" len="med"/>
                    </a:lnR>
                    <a:lnT w="12700" cmpd="sng">
                      <a:noFill/>
                    </a:lnT>
                    <a:lnB w="12700" cmpd="sng">
                      <a:noFill/>
                    </a:lnB>
                  </a:tcPr>
                </a:tc>
                <a:extLst>
                  <a:ext uri="{0D108BD9-81ED-4DB2-BD59-A6C34878D82A}">
                    <a16:rowId xmlns:a16="http://schemas.microsoft.com/office/drawing/2014/main" val="4171720136"/>
                  </a:ext>
                </a:extLst>
              </a:tr>
              <a:tr h="185420">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97536841"/>
                  </a:ext>
                </a:extLst>
              </a:tr>
            </a:tbl>
          </a:graphicData>
        </a:graphic>
      </p:graphicFrame>
      <p:sp>
        <p:nvSpPr>
          <p:cNvPr id="15" name="TextBox 14">
            <a:extLst>
              <a:ext uri="{FF2B5EF4-FFF2-40B4-BE49-F238E27FC236}">
                <a16:creationId xmlns:a16="http://schemas.microsoft.com/office/drawing/2014/main" id="{737DD0BA-DABA-4A16-8C1A-6B8630592D63}"/>
              </a:ext>
            </a:extLst>
          </p:cNvPr>
          <p:cNvSpPr txBox="1"/>
          <p:nvPr/>
        </p:nvSpPr>
        <p:spPr>
          <a:xfrm>
            <a:off x="359427" y="5464931"/>
            <a:ext cx="1172695" cy="369332"/>
          </a:xfrm>
          <a:prstGeom prst="rect">
            <a:avLst/>
          </a:prstGeom>
          <a:noFill/>
        </p:spPr>
        <p:txBody>
          <a:bodyPr wrap="square" rtlCol="0">
            <a:spAutoFit/>
          </a:bodyPr>
          <a:lstStyle/>
          <a:p>
            <a:pPr algn="ctr"/>
            <a:r>
              <a:rPr lang="en-GB" dirty="0"/>
              <a:t>700 000</a:t>
            </a:r>
          </a:p>
        </p:txBody>
      </p:sp>
      <p:sp>
        <p:nvSpPr>
          <p:cNvPr id="16" name="TextBox 15">
            <a:extLst>
              <a:ext uri="{FF2B5EF4-FFF2-40B4-BE49-F238E27FC236}">
                <a16:creationId xmlns:a16="http://schemas.microsoft.com/office/drawing/2014/main" id="{FD740565-FCB0-4554-AAE2-6DE672D668EE}"/>
              </a:ext>
            </a:extLst>
          </p:cNvPr>
          <p:cNvSpPr txBox="1"/>
          <p:nvPr/>
        </p:nvSpPr>
        <p:spPr>
          <a:xfrm>
            <a:off x="7505700" y="5464931"/>
            <a:ext cx="1367120" cy="369332"/>
          </a:xfrm>
          <a:prstGeom prst="rect">
            <a:avLst/>
          </a:prstGeom>
          <a:noFill/>
        </p:spPr>
        <p:txBody>
          <a:bodyPr wrap="square" rtlCol="0">
            <a:spAutoFit/>
          </a:bodyPr>
          <a:lstStyle/>
          <a:p>
            <a:pPr algn="ctr"/>
            <a:r>
              <a:rPr lang="en-GB" dirty="0"/>
              <a:t>800 000</a:t>
            </a:r>
          </a:p>
        </p:txBody>
      </p:sp>
      <p:sp>
        <p:nvSpPr>
          <p:cNvPr id="17" name="TextBox 16">
            <a:extLst>
              <a:ext uri="{FF2B5EF4-FFF2-40B4-BE49-F238E27FC236}">
                <a16:creationId xmlns:a16="http://schemas.microsoft.com/office/drawing/2014/main" id="{E81F3331-7EDE-4063-B17D-0AD0BF5837B5}"/>
              </a:ext>
            </a:extLst>
          </p:cNvPr>
          <p:cNvSpPr txBox="1"/>
          <p:nvPr/>
        </p:nvSpPr>
        <p:spPr>
          <a:xfrm>
            <a:off x="3886899" y="5605581"/>
            <a:ext cx="1367119" cy="369332"/>
          </a:xfrm>
          <a:prstGeom prst="rect">
            <a:avLst/>
          </a:prstGeom>
          <a:noFill/>
        </p:spPr>
        <p:txBody>
          <a:bodyPr wrap="square" rtlCol="0">
            <a:spAutoFit/>
          </a:bodyPr>
          <a:lstStyle/>
          <a:p>
            <a:pPr algn="ctr"/>
            <a:r>
              <a:rPr lang="en-GB" b="1" dirty="0">
                <a:solidFill>
                  <a:srgbClr val="F08214"/>
                </a:solidFill>
              </a:rPr>
              <a:t>750 000</a:t>
            </a:r>
          </a:p>
        </p:txBody>
      </p:sp>
      <p:grpSp>
        <p:nvGrpSpPr>
          <p:cNvPr id="29" name="Group 28">
            <a:extLst>
              <a:ext uri="{FF2B5EF4-FFF2-40B4-BE49-F238E27FC236}">
                <a16:creationId xmlns:a16="http://schemas.microsoft.com/office/drawing/2014/main" id="{6AC0A7B1-B6B4-4DF8-8B5D-87C8969F8076}"/>
              </a:ext>
            </a:extLst>
          </p:cNvPr>
          <p:cNvGrpSpPr/>
          <p:nvPr/>
        </p:nvGrpSpPr>
        <p:grpSpPr>
          <a:xfrm>
            <a:off x="1126469" y="5236249"/>
            <a:ext cx="1017496" cy="888165"/>
            <a:chOff x="3002774" y="5236249"/>
            <a:chExt cx="1017496" cy="888165"/>
          </a:xfrm>
        </p:grpSpPr>
        <p:cxnSp>
          <p:nvCxnSpPr>
            <p:cNvPr id="18" name="Straight Arrow Connector 17">
              <a:extLst>
                <a:ext uri="{FF2B5EF4-FFF2-40B4-BE49-F238E27FC236}">
                  <a16:creationId xmlns:a16="http://schemas.microsoft.com/office/drawing/2014/main" id="{4948BDBC-295A-43B3-A3EB-DAB5C2CDA29F}"/>
                </a:ext>
              </a:extLst>
            </p:cNvPr>
            <p:cNvCxnSpPr>
              <a:cxnSpLocks/>
              <a:stCxn id="19" idx="2"/>
            </p:cNvCxnSpPr>
            <p:nvPr/>
          </p:nvCxnSpPr>
          <p:spPr>
            <a:xfrm>
              <a:off x="3511522" y="5605581"/>
              <a:ext cx="0" cy="518833"/>
            </a:xfrm>
            <a:prstGeom prst="straightConnector1">
              <a:avLst/>
            </a:prstGeom>
            <a:ln w="38100" cap="rnd">
              <a:solidFill>
                <a:srgbClr val="699327"/>
              </a:solidFill>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AB47F199-E32E-46E6-91A3-785084C84704}"/>
                </a:ext>
              </a:extLst>
            </p:cNvPr>
            <p:cNvSpPr txBox="1"/>
            <p:nvPr/>
          </p:nvSpPr>
          <p:spPr>
            <a:xfrm>
              <a:off x="3002774" y="5236249"/>
              <a:ext cx="1017496" cy="369332"/>
            </a:xfrm>
            <a:prstGeom prst="rect">
              <a:avLst/>
            </a:prstGeom>
            <a:noFill/>
          </p:spPr>
          <p:txBody>
            <a:bodyPr wrap="square" rtlCol="0">
              <a:spAutoFit/>
            </a:bodyPr>
            <a:lstStyle/>
            <a:p>
              <a:pPr algn="ctr"/>
              <a:r>
                <a:rPr lang="en-GB" b="1" dirty="0">
                  <a:solidFill>
                    <a:srgbClr val="699327"/>
                  </a:solidFill>
                </a:rPr>
                <a:t>704 827</a:t>
              </a:r>
            </a:p>
          </p:txBody>
        </p:sp>
      </p:grpSp>
      <p:grpSp>
        <p:nvGrpSpPr>
          <p:cNvPr id="21" name="Group 20">
            <a:extLst>
              <a:ext uri="{FF2B5EF4-FFF2-40B4-BE49-F238E27FC236}">
                <a16:creationId xmlns:a16="http://schemas.microsoft.com/office/drawing/2014/main" id="{EEC903EC-41BB-46D0-A675-F436009BF4CD}"/>
              </a:ext>
            </a:extLst>
          </p:cNvPr>
          <p:cNvGrpSpPr/>
          <p:nvPr/>
        </p:nvGrpSpPr>
        <p:grpSpPr>
          <a:xfrm>
            <a:off x="-440676" y="2432180"/>
            <a:ext cx="4460942" cy="460379"/>
            <a:chOff x="-440676" y="2388635"/>
            <a:chExt cx="4460942" cy="460379"/>
          </a:xfrm>
        </p:grpSpPr>
        <p:sp>
          <p:nvSpPr>
            <p:cNvPr id="13" name="Arrow: Pentagon 12">
              <a:extLst>
                <a:ext uri="{FF2B5EF4-FFF2-40B4-BE49-F238E27FC236}">
                  <a16:creationId xmlns:a16="http://schemas.microsoft.com/office/drawing/2014/main" id="{7ED88BED-2A65-4ED6-ABA0-7B2AF5D66664}"/>
                </a:ext>
              </a:extLst>
            </p:cNvPr>
            <p:cNvSpPr/>
            <p:nvPr/>
          </p:nvSpPr>
          <p:spPr>
            <a:xfrm>
              <a:off x="-440676" y="2388635"/>
              <a:ext cx="4403075" cy="460379"/>
            </a:xfrm>
            <a:prstGeom prst="homePlate">
              <a:avLst>
                <a:gd name="adj" fmla="val 17241"/>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15C8EED1-EEDC-4F58-AAF0-29C213AB9DD6}"/>
                </a:ext>
              </a:extLst>
            </p:cNvPr>
            <p:cNvSpPr txBox="1"/>
            <p:nvPr/>
          </p:nvSpPr>
          <p:spPr>
            <a:xfrm>
              <a:off x="576742" y="2431621"/>
              <a:ext cx="3443524" cy="369332"/>
            </a:xfrm>
            <a:prstGeom prst="rect">
              <a:avLst/>
            </a:prstGeom>
            <a:noFill/>
          </p:spPr>
          <p:txBody>
            <a:bodyPr wrap="square" rtlCol="0">
              <a:spAutoFit/>
            </a:bodyPr>
            <a:lstStyle/>
            <a:p>
              <a:r>
                <a:rPr lang="en-GB" dirty="0"/>
                <a:t>Rounded to the nearest 10 000</a:t>
              </a:r>
            </a:p>
          </p:txBody>
        </p:sp>
      </p:grpSp>
      <p:grpSp>
        <p:nvGrpSpPr>
          <p:cNvPr id="25" name="Group 24">
            <a:extLst>
              <a:ext uri="{FF2B5EF4-FFF2-40B4-BE49-F238E27FC236}">
                <a16:creationId xmlns:a16="http://schemas.microsoft.com/office/drawing/2014/main" id="{EE7D185F-F995-4414-822F-A0DE97DC7235}"/>
              </a:ext>
            </a:extLst>
          </p:cNvPr>
          <p:cNvGrpSpPr/>
          <p:nvPr/>
        </p:nvGrpSpPr>
        <p:grpSpPr>
          <a:xfrm>
            <a:off x="-440676" y="4644193"/>
            <a:ext cx="4585946" cy="460379"/>
            <a:chOff x="-440676" y="2388635"/>
            <a:chExt cx="4585946" cy="460379"/>
          </a:xfrm>
        </p:grpSpPr>
        <p:sp>
          <p:nvSpPr>
            <p:cNvPr id="26" name="Arrow: Pentagon 25">
              <a:extLst>
                <a:ext uri="{FF2B5EF4-FFF2-40B4-BE49-F238E27FC236}">
                  <a16:creationId xmlns:a16="http://schemas.microsoft.com/office/drawing/2014/main" id="{354F0F75-FB34-42E3-B11D-FA7615C009FB}"/>
                </a:ext>
              </a:extLst>
            </p:cNvPr>
            <p:cNvSpPr/>
            <p:nvPr/>
          </p:nvSpPr>
          <p:spPr>
            <a:xfrm>
              <a:off x="-440676" y="2388635"/>
              <a:ext cx="4585946" cy="460379"/>
            </a:xfrm>
            <a:prstGeom prst="homePlate">
              <a:avLst>
                <a:gd name="adj" fmla="val 17241"/>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B5705351-3C6F-45E4-B6AA-C75795E56247}"/>
                </a:ext>
              </a:extLst>
            </p:cNvPr>
            <p:cNvSpPr txBox="1"/>
            <p:nvPr/>
          </p:nvSpPr>
          <p:spPr>
            <a:xfrm>
              <a:off x="576741" y="2431621"/>
              <a:ext cx="3568529" cy="369332"/>
            </a:xfrm>
            <a:prstGeom prst="rect">
              <a:avLst/>
            </a:prstGeom>
            <a:noFill/>
          </p:spPr>
          <p:txBody>
            <a:bodyPr wrap="square" rtlCol="0">
              <a:spAutoFit/>
            </a:bodyPr>
            <a:lstStyle/>
            <a:p>
              <a:r>
                <a:rPr lang="en-GB" dirty="0"/>
                <a:t>Rounded to the nearest 100 000</a:t>
              </a:r>
            </a:p>
          </p:txBody>
        </p:sp>
      </p:grpSp>
    </p:spTree>
    <p:extLst>
      <p:ext uri="{BB962C8B-B14F-4D97-AF65-F5344CB8AC3E}">
        <p14:creationId xmlns:p14="http://schemas.microsoft.com/office/powerpoint/2010/main" val="34948614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500"/>
                                        <p:tgtEl>
                                          <p:spTgt spid="28"/>
                                        </p:tgtEl>
                                      </p:cBhvr>
                                    </p:animEffect>
                                  </p:childTnLst>
                                </p:cTn>
                              </p:par>
                              <p:par>
                                <p:cTn id="13" presetID="19" presetClass="emph" presetSubtype="0" fill="hold" grpId="1" nodeType="withEffect">
                                  <p:stCondLst>
                                    <p:cond delay="0"/>
                                  </p:stCondLst>
                                  <p:iterate type="lt">
                                    <p:tmPct val="0"/>
                                  </p:iterate>
                                  <p:childTnLst>
                                    <p:animClr clrSpc="rgb" dir="cw">
                                      <p:cBhvr override="childStyle">
                                        <p:cTn id="14" dur="500" fill="hold"/>
                                        <p:tgtEl>
                                          <p:spTgt spid="8">
                                            <p:txEl>
                                              <p:pRg st="0" end="0"/>
                                            </p:txEl>
                                          </p:spTgt>
                                        </p:tgtEl>
                                        <p:attrNameLst>
                                          <p:attrName>style.color</p:attrName>
                                        </p:attrNameLst>
                                      </p:cBhvr>
                                      <p:to>
                                        <a:srgbClr val="699327"/>
                                      </p:to>
                                    </p:animClr>
                                    <p:animClr clrSpc="rgb" dir="cw">
                                      <p:cBhvr>
                                        <p:cTn id="15" dur="500" fill="hold"/>
                                        <p:tgtEl>
                                          <p:spTgt spid="8">
                                            <p:txEl>
                                              <p:pRg st="0" end="0"/>
                                            </p:txEl>
                                          </p:spTgt>
                                        </p:tgtEl>
                                        <p:attrNameLst>
                                          <p:attrName>fillcolor</p:attrName>
                                        </p:attrNameLst>
                                      </p:cBhvr>
                                      <p:to>
                                        <a:srgbClr val="699327"/>
                                      </p:to>
                                    </p:animClr>
                                    <p:set>
                                      <p:cBhvr>
                                        <p:cTn id="16" dur="500" fill="hold"/>
                                        <p:tgtEl>
                                          <p:spTgt spid="8">
                                            <p:txEl>
                                              <p:pRg st="0" end="0"/>
                                            </p:txEl>
                                          </p:spTgt>
                                        </p:tgtEl>
                                        <p:attrNameLst>
                                          <p:attrName>fill.type</p:attrName>
                                        </p:attrNameLst>
                                      </p:cBhvr>
                                      <p:to>
                                        <p:strVal val="solid"/>
                                      </p:to>
                                    </p:set>
                                    <p:set>
                                      <p:cBhvr>
                                        <p:cTn id="17" dur="500" fill="hold"/>
                                        <p:tgtEl>
                                          <p:spTgt spid="8">
                                            <p:txEl>
                                              <p:pRg st="0" end="0"/>
                                            </p:txEl>
                                          </p:spTgt>
                                        </p:tgtEl>
                                        <p:attrNameLst>
                                          <p:attrName>fill.on</p:attrName>
                                        </p:attrNameLst>
                                      </p:cBhvr>
                                      <p:to>
                                        <p:strVal val="true"/>
                                      </p:to>
                                    </p:se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9" presetClass="emph" presetSubtype="0" fill="hold" grpId="1" nodeType="withEffect">
                                  <p:stCondLst>
                                    <p:cond delay="0"/>
                                  </p:stCondLst>
                                  <p:iterate type="lt">
                                    <p:tmPct val="0"/>
                                  </p:iterate>
                                  <p:childTnLst>
                                    <p:animClr clrSpc="rgb" dir="cw">
                                      <p:cBhvr override="childStyle">
                                        <p:cTn id="29" dur="500" fill="hold"/>
                                        <p:tgtEl>
                                          <p:spTgt spid="15">
                                            <p:txEl>
                                              <p:pRg st="0" end="0"/>
                                            </p:txEl>
                                          </p:spTgt>
                                        </p:tgtEl>
                                        <p:attrNameLst>
                                          <p:attrName>style.color</p:attrName>
                                        </p:attrNameLst>
                                      </p:cBhvr>
                                      <p:to>
                                        <a:srgbClr val="699327"/>
                                      </p:to>
                                    </p:animClr>
                                    <p:animClr clrSpc="rgb" dir="cw">
                                      <p:cBhvr>
                                        <p:cTn id="30" dur="500" fill="hold"/>
                                        <p:tgtEl>
                                          <p:spTgt spid="15">
                                            <p:txEl>
                                              <p:pRg st="0" end="0"/>
                                            </p:txEl>
                                          </p:spTgt>
                                        </p:tgtEl>
                                        <p:attrNameLst>
                                          <p:attrName>fillcolor</p:attrName>
                                        </p:attrNameLst>
                                      </p:cBhvr>
                                      <p:to>
                                        <a:srgbClr val="699327"/>
                                      </p:to>
                                    </p:animClr>
                                    <p:set>
                                      <p:cBhvr>
                                        <p:cTn id="31" dur="500" fill="hold"/>
                                        <p:tgtEl>
                                          <p:spTgt spid="15">
                                            <p:txEl>
                                              <p:pRg st="0" end="0"/>
                                            </p:txEl>
                                          </p:spTgt>
                                        </p:tgtEl>
                                        <p:attrNameLst>
                                          <p:attrName>fill.type</p:attrName>
                                        </p:attrNameLst>
                                      </p:cBhvr>
                                      <p:to>
                                        <p:strVal val="solid"/>
                                      </p:to>
                                    </p:set>
                                    <p:set>
                                      <p:cBhvr>
                                        <p:cTn id="32" dur="500" fill="hold"/>
                                        <p:tgtEl>
                                          <p:spTgt spid="15">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1" build="allAtOnce"/>
      <p:bldP spid="10" grpId="0"/>
      <p:bldP spid="15" grpId="1" build="allAtOnce"/>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1F2523B-B2D0-4F2C-AB4C-86AEFC1916FD}"/>
              </a:ext>
            </a:extLst>
          </p:cNvPr>
          <p:cNvSpPr/>
          <p:nvPr/>
        </p:nvSpPr>
        <p:spPr>
          <a:xfrm>
            <a:off x="755650" y="696913"/>
            <a:ext cx="7632700" cy="553998"/>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3600" b="1" dirty="0"/>
              <a:t>Round Using Number Lines</a:t>
            </a:r>
            <a:endParaRPr lang="en-GB" sz="3600" b="1" dirty="0"/>
          </a:p>
        </p:txBody>
      </p:sp>
      <p:pic>
        <p:nvPicPr>
          <p:cNvPr id="5" name="Picture 4">
            <a:extLst>
              <a:ext uri="{FF2B5EF4-FFF2-40B4-BE49-F238E27FC236}">
                <a16:creationId xmlns:a16="http://schemas.microsoft.com/office/drawing/2014/main" id="{80D8D421-4503-4A3B-8496-5C6F1430C5E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5498"/>
          <a:stretch/>
        </p:blipFill>
        <p:spPr>
          <a:xfrm>
            <a:off x="590005" y="1515290"/>
            <a:ext cx="7935686" cy="4741795"/>
          </a:xfrm>
          <a:prstGeom prst="rect">
            <a:avLst/>
          </a:prstGeom>
        </p:spPr>
      </p:pic>
      <p:pic>
        <p:nvPicPr>
          <p:cNvPr id="7" name="Picture 6">
            <a:extLst>
              <a:ext uri="{FF2B5EF4-FFF2-40B4-BE49-F238E27FC236}">
                <a16:creationId xmlns:a16="http://schemas.microsoft.com/office/drawing/2014/main" id="{114E582E-4484-4F7B-A219-872FC7B7441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436"/>
          <a:stretch/>
        </p:blipFill>
        <p:spPr>
          <a:xfrm rot="21438297">
            <a:off x="975834" y="2062980"/>
            <a:ext cx="6739823" cy="3873533"/>
          </a:xfrm>
          <a:prstGeom prst="rect">
            <a:avLst/>
          </a:prstGeom>
          <a:effectLst>
            <a:outerShdw blurRad="25400" dist="38100" dir="11880000" algn="ctr" rotWithShape="0">
              <a:srgbClr val="000000">
                <a:alpha val="21000"/>
              </a:srgbClr>
            </a:outerShdw>
          </a:effectLst>
        </p:spPr>
      </p:pic>
      <p:pic>
        <p:nvPicPr>
          <p:cNvPr id="9" name="Picture 8">
            <a:extLst>
              <a:ext uri="{FF2B5EF4-FFF2-40B4-BE49-F238E27FC236}">
                <a16:creationId xmlns:a16="http://schemas.microsoft.com/office/drawing/2014/main" id="{56C7239C-AB48-48EF-BADA-3248BB4F2B5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436"/>
          <a:stretch/>
        </p:blipFill>
        <p:spPr>
          <a:xfrm>
            <a:off x="1202088" y="2039015"/>
            <a:ext cx="6739823" cy="3873533"/>
          </a:xfrm>
          <a:prstGeom prst="rect">
            <a:avLst/>
          </a:prstGeom>
          <a:effectLst>
            <a:outerShdw blurRad="25400" dist="38100" dir="11880000" algn="ctr" rotWithShape="0">
              <a:srgbClr val="000000">
                <a:alpha val="21000"/>
              </a:srgbClr>
            </a:outerShdw>
          </a:effectLst>
        </p:spPr>
      </p:pic>
      <p:pic>
        <p:nvPicPr>
          <p:cNvPr id="11" name="Picture 10">
            <a:extLst>
              <a:ext uri="{FF2B5EF4-FFF2-40B4-BE49-F238E27FC236}">
                <a16:creationId xmlns:a16="http://schemas.microsoft.com/office/drawing/2014/main" id="{DCC108F7-AD80-4F8A-857E-86A05CA9ECA2}"/>
              </a:ext>
            </a:extLst>
          </p:cNvPr>
          <p:cNvPicPr>
            <a:picLocks noChangeAspect="1"/>
          </p:cNvPicPr>
          <p:nvPr/>
        </p:nvPicPr>
        <p:blipFill rotWithShape="1">
          <a:blip r:embed="rId4" cstate="hqprint">
            <a:extLst>
              <a:ext uri="{28A0092B-C50C-407E-A947-70E740481C1C}">
                <a14:useLocalDpi xmlns:a14="http://schemas.microsoft.com/office/drawing/2010/main" val="0"/>
              </a:ext>
            </a:extLst>
          </a:blip>
          <a:srcRect t="54495" r="39386"/>
          <a:stretch/>
        </p:blipFill>
        <p:spPr>
          <a:xfrm rot="16200000">
            <a:off x="30833" y="4677058"/>
            <a:ext cx="1996875" cy="878525"/>
          </a:xfrm>
          <a:prstGeom prst="rect">
            <a:avLst/>
          </a:prstGeom>
          <a:effectLst>
            <a:outerShdw blurRad="25400" dist="50800" dir="6540000" algn="ctr" rotWithShape="0">
              <a:srgbClr val="000000">
                <a:alpha val="29000"/>
              </a:srgbClr>
            </a:outerShdw>
          </a:effectLst>
        </p:spPr>
      </p:pic>
      <p:grpSp>
        <p:nvGrpSpPr>
          <p:cNvPr id="20" name="Group 19">
            <a:extLst>
              <a:ext uri="{FF2B5EF4-FFF2-40B4-BE49-F238E27FC236}">
                <a16:creationId xmlns:a16="http://schemas.microsoft.com/office/drawing/2014/main" id="{84353E66-EDA8-436E-916C-64C5927649D8}"/>
              </a:ext>
            </a:extLst>
          </p:cNvPr>
          <p:cNvGrpSpPr/>
          <p:nvPr/>
        </p:nvGrpSpPr>
        <p:grpSpPr>
          <a:xfrm>
            <a:off x="1240188" y="2207216"/>
            <a:ext cx="5549232" cy="734061"/>
            <a:chOff x="1240188" y="2356952"/>
            <a:chExt cx="5549232" cy="734061"/>
          </a:xfrm>
        </p:grpSpPr>
        <p:sp>
          <p:nvSpPr>
            <p:cNvPr id="12" name="Arrow: Pentagon 11">
              <a:extLst>
                <a:ext uri="{FF2B5EF4-FFF2-40B4-BE49-F238E27FC236}">
                  <a16:creationId xmlns:a16="http://schemas.microsoft.com/office/drawing/2014/main" id="{4B75C6E5-85EE-46A1-867F-CE356D8E7DF2}"/>
                </a:ext>
              </a:extLst>
            </p:cNvPr>
            <p:cNvSpPr/>
            <p:nvPr/>
          </p:nvSpPr>
          <p:spPr>
            <a:xfrm>
              <a:off x="1240188" y="2356952"/>
              <a:ext cx="5549232" cy="734061"/>
            </a:xfrm>
            <a:prstGeom prst="homePlate">
              <a:avLst>
                <a:gd name="adj" fmla="val 16989"/>
              </a:avLst>
            </a:prstGeom>
            <a:solidFill>
              <a:srgbClr val="32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42B18CC3-D870-466E-8F88-52553B39BD0C}"/>
                </a:ext>
              </a:extLst>
            </p:cNvPr>
            <p:cNvSpPr txBox="1"/>
            <p:nvPr/>
          </p:nvSpPr>
          <p:spPr>
            <a:xfrm>
              <a:off x="1341003" y="2400816"/>
              <a:ext cx="5379720" cy="646331"/>
            </a:xfrm>
            <a:prstGeom prst="rect">
              <a:avLst/>
            </a:prstGeom>
            <a:noFill/>
          </p:spPr>
          <p:txBody>
            <a:bodyPr wrap="square">
              <a:spAutoFit/>
            </a:bodyPr>
            <a:lstStyle/>
            <a:p>
              <a:r>
                <a:rPr lang="en-GB" dirty="0">
                  <a:solidFill>
                    <a:schemeClr val="bg1"/>
                  </a:solidFill>
                </a:rPr>
                <a:t>Choose a section and try rounding these numbers. Blank number lines might be helpful.</a:t>
              </a:r>
            </a:p>
          </p:txBody>
        </p:sp>
      </p:grpSp>
      <p:graphicFrame>
        <p:nvGraphicFramePr>
          <p:cNvPr id="19" name="Table 19">
            <a:extLst>
              <a:ext uri="{FF2B5EF4-FFF2-40B4-BE49-F238E27FC236}">
                <a16:creationId xmlns:a16="http://schemas.microsoft.com/office/drawing/2014/main" id="{1B1F4AEB-7FCA-4933-B360-E0C05116205D}"/>
              </a:ext>
            </a:extLst>
          </p:cNvPr>
          <p:cNvGraphicFramePr>
            <a:graphicFrameLocks noGrp="1"/>
          </p:cNvGraphicFramePr>
          <p:nvPr>
            <p:extLst>
              <p:ext uri="{D42A27DB-BD31-4B8C-83A1-F6EECF244321}">
                <p14:modId xmlns:p14="http://schemas.microsoft.com/office/powerpoint/2010/main" val="3327764807"/>
              </p:ext>
            </p:extLst>
          </p:nvPr>
        </p:nvGraphicFramePr>
        <p:xfrm>
          <a:off x="1541417" y="3105150"/>
          <a:ext cx="6069876" cy="2574026"/>
        </p:xfrm>
        <a:graphic>
          <a:graphicData uri="http://schemas.openxmlformats.org/drawingml/2006/table">
            <a:tbl>
              <a:tblPr firstRow="1" bandRow="1">
                <a:tableStyleId>{5940675A-B579-460E-94D1-54222C63F5DA}</a:tableStyleId>
              </a:tblPr>
              <a:tblGrid>
                <a:gridCol w="2023292">
                  <a:extLst>
                    <a:ext uri="{9D8B030D-6E8A-4147-A177-3AD203B41FA5}">
                      <a16:colId xmlns:a16="http://schemas.microsoft.com/office/drawing/2014/main" val="2773348801"/>
                    </a:ext>
                  </a:extLst>
                </a:gridCol>
                <a:gridCol w="2023292">
                  <a:extLst>
                    <a:ext uri="{9D8B030D-6E8A-4147-A177-3AD203B41FA5}">
                      <a16:colId xmlns:a16="http://schemas.microsoft.com/office/drawing/2014/main" val="2920190576"/>
                    </a:ext>
                  </a:extLst>
                </a:gridCol>
                <a:gridCol w="2023292">
                  <a:extLst>
                    <a:ext uri="{9D8B030D-6E8A-4147-A177-3AD203B41FA5}">
                      <a16:colId xmlns:a16="http://schemas.microsoft.com/office/drawing/2014/main" val="66451728"/>
                    </a:ext>
                  </a:extLst>
                </a:gridCol>
              </a:tblGrid>
              <a:tr h="594360">
                <a:tc>
                  <a:txBody>
                    <a:bodyPr/>
                    <a:lstStyle/>
                    <a:p>
                      <a:pPr algn="ctr"/>
                      <a:r>
                        <a:rPr lang="en-GB" dirty="0"/>
                        <a:t>Round to </a:t>
                      </a:r>
                      <a:br>
                        <a:rPr lang="en-GB" dirty="0"/>
                      </a:br>
                      <a:r>
                        <a:rPr lang="en-GB" dirty="0"/>
                        <a:t>the nearest </a:t>
                      </a:r>
                      <a:br>
                        <a:rPr lang="en-GB" dirty="0"/>
                      </a:br>
                      <a:r>
                        <a:rPr lang="en-GB" dirty="0"/>
                        <a:t>100 and 1 000</a:t>
                      </a:r>
                    </a:p>
                  </a:txBody>
                  <a:tcP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tcPr>
                </a:tc>
                <a:tc>
                  <a:txBody>
                    <a:bodyPr/>
                    <a:lstStyle/>
                    <a:p>
                      <a:pPr algn="ctr"/>
                      <a:r>
                        <a:rPr lang="en-GB" dirty="0"/>
                        <a:t>Round to </a:t>
                      </a:r>
                      <a:br>
                        <a:rPr lang="en-GB" dirty="0"/>
                      </a:br>
                      <a:r>
                        <a:rPr lang="en-GB" dirty="0"/>
                        <a:t>the nearest 100, </a:t>
                      </a:r>
                      <a:br>
                        <a:rPr lang="en-GB" dirty="0"/>
                      </a:br>
                      <a:r>
                        <a:rPr lang="en-GB" dirty="0"/>
                        <a:t>1 000 and </a:t>
                      </a:r>
                      <a:br>
                        <a:rPr lang="en-GB" dirty="0"/>
                      </a:br>
                      <a:r>
                        <a:rPr lang="en-GB" dirty="0"/>
                        <a:t>10 000</a:t>
                      </a:r>
                    </a:p>
                  </a:txBody>
                  <a:tcPr>
                    <a:lnT w="19050" cap="flat" cmpd="sng" algn="ctr">
                      <a:solidFill>
                        <a:schemeClr val="tx1"/>
                      </a:solidFill>
                      <a:prstDash val="solid"/>
                      <a:round/>
                      <a:headEnd type="none" w="med" len="med"/>
                      <a:tailEnd type="none" w="med" len="med"/>
                    </a:lnT>
                  </a:tcPr>
                </a:tc>
                <a:tc>
                  <a:txBody>
                    <a:bodyPr/>
                    <a:lstStyle/>
                    <a:p>
                      <a:pPr algn="ctr"/>
                      <a:r>
                        <a:rPr lang="en-GB" dirty="0"/>
                        <a:t>Round to the nearest 10, 100, </a:t>
                      </a:r>
                      <a:br>
                        <a:rPr lang="en-GB" dirty="0"/>
                      </a:br>
                      <a:r>
                        <a:rPr lang="en-GB" dirty="0"/>
                        <a:t>1 000, 10 000 and 100 000</a:t>
                      </a:r>
                    </a:p>
                  </a:txBody>
                  <a:tcP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594874670"/>
                  </a:ext>
                </a:extLst>
              </a:tr>
              <a:tr h="429885">
                <a:tc>
                  <a:txBody>
                    <a:bodyPr/>
                    <a:lstStyle/>
                    <a:p>
                      <a:pPr algn="ctr"/>
                      <a:endParaRPr lang="en-GB" dirty="0"/>
                    </a:p>
                  </a:txBody>
                  <a:tcPr>
                    <a:lnL w="19050" cap="flat" cmpd="sng" algn="ctr">
                      <a:solidFill>
                        <a:schemeClr val="tx1"/>
                      </a:solidFill>
                      <a:prstDash val="solid"/>
                      <a:round/>
                      <a:headEnd type="none" w="med" len="med"/>
                      <a:tailEnd type="none" w="med" len="med"/>
                    </a:lnL>
                  </a:tcPr>
                </a:tc>
                <a:tc>
                  <a:txBody>
                    <a:bodyPr/>
                    <a:lstStyle/>
                    <a:p>
                      <a:pPr algn="ctr"/>
                      <a:endParaRPr lang="en-GB" dirty="0"/>
                    </a:p>
                  </a:txBody>
                  <a:tcPr/>
                </a:tc>
                <a:tc>
                  <a:txBody>
                    <a:bodyPr/>
                    <a:lstStyle/>
                    <a:p>
                      <a:pPr algn="ctr"/>
                      <a:endParaRPr lang="en-GB" dirty="0"/>
                    </a:p>
                  </a:txBody>
                  <a:tcPr>
                    <a:lnR w="1905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258133887"/>
                  </a:ext>
                </a:extLst>
              </a:tr>
              <a:tr h="955421">
                <a:tc>
                  <a:txBody>
                    <a:bodyPr/>
                    <a:lstStyle/>
                    <a:p>
                      <a:pPr algn="ctr"/>
                      <a:r>
                        <a:rPr lang="en-GB" b="1" dirty="0"/>
                        <a:t>205</a:t>
                      </a:r>
                    </a:p>
                    <a:p>
                      <a:pPr algn="ctr"/>
                      <a:r>
                        <a:rPr lang="en-GB" b="1" dirty="0"/>
                        <a:t>6 738</a:t>
                      </a:r>
                    </a:p>
                  </a:txBody>
                  <a:tcPr anchor="ct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tcPr>
                </a:tc>
                <a:tc>
                  <a:txBody>
                    <a:bodyPr/>
                    <a:lstStyle/>
                    <a:p>
                      <a:pPr algn="ctr"/>
                      <a:r>
                        <a:rPr lang="en-GB" b="1" dirty="0"/>
                        <a:t>15 603</a:t>
                      </a:r>
                    </a:p>
                    <a:p>
                      <a:pPr algn="ctr"/>
                      <a:r>
                        <a:rPr lang="en-GB" b="1" dirty="0"/>
                        <a:t>593 039</a:t>
                      </a:r>
                    </a:p>
                  </a:txBody>
                  <a:tcPr anchor="ctr">
                    <a:lnB w="19050" cap="flat" cmpd="sng" algn="ctr">
                      <a:solidFill>
                        <a:schemeClr val="tx1"/>
                      </a:solidFill>
                      <a:prstDash val="solid"/>
                      <a:round/>
                      <a:headEnd type="none" w="med" len="med"/>
                      <a:tailEnd type="none" w="med" len="med"/>
                    </a:lnB>
                  </a:tcPr>
                </a:tc>
                <a:tc>
                  <a:txBody>
                    <a:bodyPr/>
                    <a:lstStyle/>
                    <a:p>
                      <a:pPr algn="ctr"/>
                      <a:r>
                        <a:rPr lang="en-GB" b="1" dirty="0"/>
                        <a:t>999 901</a:t>
                      </a:r>
                    </a:p>
                    <a:p>
                      <a:pPr algn="ctr"/>
                      <a:r>
                        <a:rPr lang="en-GB" b="1" dirty="0"/>
                        <a:t>801 999</a:t>
                      </a:r>
                    </a:p>
                  </a:txBody>
                  <a:tcPr anchor="ct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60972420"/>
                  </a:ext>
                </a:extLst>
              </a:tr>
            </a:tbl>
          </a:graphicData>
        </a:graphic>
      </p:graphicFrame>
      <p:sp>
        <p:nvSpPr>
          <p:cNvPr id="21" name="Star: 5 Points 20">
            <a:extLst>
              <a:ext uri="{FF2B5EF4-FFF2-40B4-BE49-F238E27FC236}">
                <a16:creationId xmlns:a16="http://schemas.microsoft.com/office/drawing/2014/main" id="{004A8416-0D47-4E59-A904-BD5C3962F1DE}"/>
              </a:ext>
            </a:extLst>
          </p:cNvPr>
          <p:cNvSpPr/>
          <p:nvPr/>
        </p:nvSpPr>
        <p:spPr>
          <a:xfrm>
            <a:off x="2432050" y="4426912"/>
            <a:ext cx="196595" cy="196595"/>
          </a:xfrm>
          <a:prstGeom prst="star5">
            <a:avLst>
              <a:gd name="adj" fmla="val 25265"/>
              <a:gd name="hf" fmla="val 105146"/>
              <a:gd name="vf" fmla="val 110557"/>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4" name="Group 23">
            <a:extLst>
              <a:ext uri="{FF2B5EF4-FFF2-40B4-BE49-F238E27FC236}">
                <a16:creationId xmlns:a16="http://schemas.microsoft.com/office/drawing/2014/main" id="{22262A47-8E05-40E9-B916-D9EC580DD857}"/>
              </a:ext>
            </a:extLst>
          </p:cNvPr>
          <p:cNvGrpSpPr/>
          <p:nvPr/>
        </p:nvGrpSpPr>
        <p:grpSpPr>
          <a:xfrm>
            <a:off x="4354400" y="4426912"/>
            <a:ext cx="435199" cy="196595"/>
            <a:chOff x="4066345" y="4363412"/>
            <a:chExt cx="618503" cy="279400"/>
          </a:xfrm>
        </p:grpSpPr>
        <p:sp>
          <p:nvSpPr>
            <p:cNvPr id="22" name="Star: 5 Points 21">
              <a:extLst>
                <a:ext uri="{FF2B5EF4-FFF2-40B4-BE49-F238E27FC236}">
                  <a16:creationId xmlns:a16="http://schemas.microsoft.com/office/drawing/2014/main" id="{8EAE22E8-07D7-4321-80E0-0F7D30005BC2}"/>
                </a:ext>
              </a:extLst>
            </p:cNvPr>
            <p:cNvSpPr/>
            <p:nvPr/>
          </p:nvSpPr>
          <p:spPr>
            <a:xfrm>
              <a:off x="4066345" y="4363412"/>
              <a:ext cx="279400" cy="279400"/>
            </a:xfrm>
            <a:prstGeom prst="star5">
              <a:avLst>
                <a:gd name="adj" fmla="val 25265"/>
                <a:gd name="hf" fmla="val 105146"/>
                <a:gd name="vf" fmla="val 110557"/>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Star: 5 Points 22">
              <a:extLst>
                <a:ext uri="{FF2B5EF4-FFF2-40B4-BE49-F238E27FC236}">
                  <a16:creationId xmlns:a16="http://schemas.microsoft.com/office/drawing/2014/main" id="{88A7E86F-67C5-4AD6-8A85-AA8B1F4E5CA2}"/>
                </a:ext>
              </a:extLst>
            </p:cNvPr>
            <p:cNvSpPr/>
            <p:nvPr/>
          </p:nvSpPr>
          <p:spPr>
            <a:xfrm>
              <a:off x="4405448" y="4363412"/>
              <a:ext cx="279400" cy="279400"/>
            </a:xfrm>
            <a:prstGeom prst="star5">
              <a:avLst>
                <a:gd name="adj" fmla="val 25265"/>
                <a:gd name="hf" fmla="val 105146"/>
                <a:gd name="vf" fmla="val 110557"/>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9" name="Group 28">
            <a:extLst>
              <a:ext uri="{FF2B5EF4-FFF2-40B4-BE49-F238E27FC236}">
                <a16:creationId xmlns:a16="http://schemas.microsoft.com/office/drawing/2014/main" id="{D2A646F9-C6CA-4AB6-BBB4-4C72EC6E9BA0}"/>
              </a:ext>
            </a:extLst>
          </p:cNvPr>
          <p:cNvGrpSpPr/>
          <p:nvPr/>
        </p:nvGrpSpPr>
        <p:grpSpPr>
          <a:xfrm>
            <a:off x="6276748" y="4426912"/>
            <a:ext cx="670152" cy="196595"/>
            <a:chOff x="6170917" y="4363412"/>
            <a:chExt cx="952417" cy="279400"/>
          </a:xfrm>
        </p:grpSpPr>
        <p:sp>
          <p:nvSpPr>
            <p:cNvPr id="26" name="Star: 5 Points 25">
              <a:extLst>
                <a:ext uri="{FF2B5EF4-FFF2-40B4-BE49-F238E27FC236}">
                  <a16:creationId xmlns:a16="http://schemas.microsoft.com/office/drawing/2014/main" id="{FFAD24FF-1590-40C0-866E-D0F1D2136CC7}"/>
                </a:ext>
              </a:extLst>
            </p:cNvPr>
            <p:cNvSpPr/>
            <p:nvPr/>
          </p:nvSpPr>
          <p:spPr>
            <a:xfrm>
              <a:off x="6170917" y="4363412"/>
              <a:ext cx="279400" cy="279400"/>
            </a:xfrm>
            <a:prstGeom prst="star5">
              <a:avLst>
                <a:gd name="adj" fmla="val 25265"/>
                <a:gd name="hf" fmla="val 105146"/>
                <a:gd name="vf" fmla="val 110557"/>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Star: 5 Points 26">
              <a:extLst>
                <a:ext uri="{FF2B5EF4-FFF2-40B4-BE49-F238E27FC236}">
                  <a16:creationId xmlns:a16="http://schemas.microsoft.com/office/drawing/2014/main" id="{3F441651-ADBC-43B4-B942-EC605FC734A5}"/>
                </a:ext>
              </a:extLst>
            </p:cNvPr>
            <p:cNvSpPr/>
            <p:nvPr/>
          </p:nvSpPr>
          <p:spPr>
            <a:xfrm>
              <a:off x="6510020" y="4363412"/>
              <a:ext cx="279400" cy="279400"/>
            </a:xfrm>
            <a:prstGeom prst="star5">
              <a:avLst>
                <a:gd name="adj" fmla="val 25265"/>
                <a:gd name="hf" fmla="val 105146"/>
                <a:gd name="vf" fmla="val 110557"/>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Star: 5 Points 27">
              <a:extLst>
                <a:ext uri="{FF2B5EF4-FFF2-40B4-BE49-F238E27FC236}">
                  <a16:creationId xmlns:a16="http://schemas.microsoft.com/office/drawing/2014/main" id="{36EACA61-12AF-4A93-BCBB-A4588B30D815}"/>
                </a:ext>
              </a:extLst>
            </p:cNvPr>
            <p:cNvSpPr/>
            <p:nvPr/>
          </p:nvSpPr>
          <p:spPr>
            <a:xfrm>
              <a:off x="6843934" y="4363412"/>
              <a:ext cx="279400" cy="279400"/>
            </a:xfrm>
            <a:prstGeom prst="star5">
              <a:avLst>
                <a:gd name="adj" fmla="val 25265"/>
                <a:gd name="hf" fmla="val 105146"/>
                <a:gd name="vf" fmla="val 110557"/>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4357547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AA482C3-C374-482C-89EE-F265F7A714A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5498"/>
          <a:stretch/>
        </p:blipFill>
        <p:spPr>
          <a:xfrm>
            <a:off x="590005" y="1672497"/>
            <a:ext cx="7935686" cy="4584588"/>
          </a:xfrm>
          <a:prstGeom prst="rect">
            <a:avLst/>
          </a:prstGeom>
        </p:spPr>
      </p:pic>
      <p:pic>
        <p:nvPicPr>
          <p:cNvPr id="19" name="Picture 18">
            <a:extLst>
              <a:ext uri="{FF2B5EF4-FFF2-40B4-BE49-F238E27FC236}">
                <a16:creationId xmlns:a16="http://schemas.microsoft.com/office/drawing/2014/main" id="{46581EDA-8226-4EAE-AA50-1D68142DAE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436"/>
          <a:stretch/>
        </p:blipFill>
        <p:spPr>
          <a:xfrm rot="21438297">
            <a:off x="1474524" y="1897753"/>
            <a:ext cx="6739823" cy="3873533"/>
          </a:xfrm>
          <a:prstGeom prst="rect">
            <a:avLst/>
          </a:prstGeom>
          <a:effectLst>
            <a:outerShdw blurRad="25400" dist="38100" dir="11880000" algn="ctr" rotWithShape="0">
              <a:srgbClr val="000000">
                <a:alpha val="21000"/>
              </a:srgbClr>
            </a:outerShdw>
          </a:effectLst>
        </p:spPr>
      </p:pic>
      <p:pic>
        <p:nvPicPr>
          <p:cNvPr id="21" name="Picture 20">
            <a:extLst>
              <a:ext uri="{FF2B5EF4-FFF2-40B4-BE49-F238E27FC236}">
                <a16:creationId xmlns:a16="http://schemas.microsoft.com/office/drawing/2014/main" id="{12B19A83-BD3A-4F20-8871-A07BF92F20B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436"/>
          <a:stretch/>
        </p:blipFill>
        <p:spPr>
          <a:xfrm>
            <a:off x="1648527" y="1854925"/>
            <a:ext cx="6739823" cy="4280661"/>
          </a:xfrm>
          <a:prstGeom prst="rect">
            <a:avLst/>
          </a:prstGeom>
          <a:effectLst>
            <a:outerShdw blurRad="25400" dist="38100" dir="11880000" algn="ctr" rotWithShape="0">
              <a:srgbClr val="000000">
                <a:alpha val="21000"/>
              </a:srgbClr>
            </a:outerShdw>
          </a:effectLst>
        </p:spPr>
      </p:pic>
      <p:sp>
        <p:nvSpPr>
          <p:cNvPr id="6" name="Rectangle 5">
            <a:extLst>
              <a:ext uri="{FF2B5EF4-FFF2-40B4-BE49-F238E27FC236}">
                <a16:creationId xmlns:a16="http://schemas.microsoft.com/office/drawing/2014/main" id="{79B10533-D535-4384-BDE4-2FA4E1814E72}"/>
              </a:ext>
            </a:extLst>
          </p:cNvPr>
          <p:cNvSpPr/>
          <p:nvPr/>
        </p:nvSpPr>
        <p:spPr>
          <a:xfrm>
            <a:off x="755650" y="696913"/>
            <a:ext cx="7632700" cy="553998"/>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3600" b="1" dirty="0"/>
              <a:t>Round Using Number Lines</a:t>
            </a:r>
            <a:endParaRPr lang="en-GB" sz="3600" b="1" dirty="0"/>
          </a:p>
        </p:txBody>
      </p:sp>
      <p:cxnSp>
        <p:nvCxnSpPr>
          <p:cNvPr id="47" name="Straight Connector 46">
            <a:extLst>
              <a:ext uri="{FF2B5EF4-FFF2-40B4-BE49-F238E27FC236}">
                <a16:creationId xmlns:a16="http://schemas.microsoft.com/office/drawing/2014/main" id="{6F0BD930-3B3A-4EBB-8958-9B8230D9F5DB}"/>
              </a:ext>
            </a:extLst>
          </p:cNvPr>
          <p:cNvCxnSpPr/>
          <p:nvPr/>
        </p:nvCxnSpPr>
        <p:spPr>
          <a:xfrm>
            <a:off x="2081349" y="4153995"/>
            <a:ext cx="6061165" cy="0"/>
          </a:xfrm>
          <a:prstGeom prst="line">
            <a:avLst/>
          </a:prstGeom>
          <a:ln w="952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9" name="Flowchart: Manual Input 8">
            <a:extLst>
              <a:ext uri="{FF2B5EF4-FFF2-40B4-BE49-F238E27FC236}">
                <a16:creationId xmlns:a16="http://schemas.microsoft.com/office/drawing/2014/main" id="{E4E9FEED-E7A3-489A-878C-7E8E22CC3F70}"/>
              </a:ext>
            </a:extLst>
          </p:cNvPr>
          <p:cNvSpPr/>
          <p:nvPr/>
        </p:nvSpPr>
        <p:spPr>
          <a:xfrm rot="16200000" flipV="1">
            <a:off x="-764079" y="3026577"/>
            <a:ext cx="4584589" cy="1876425"/>
          </a:xfrm>
          <a:prstGeom prst="flowChartManualInput">
            <a:avLst/>
          </a:prstGeom>
          <a:solidFill>
            <a:srgbClr val="32B7BC"/>
          </a:solidFill>
          <a:ln>
            <a:noFill/>
          </a:ln>
          <a:effectLst>
            <a:outerShdw blurRad="12700" dist="63500" algn="ctr" rotWithShape="0">
              <a:srgbClr val="000000">
                <a:alpha val="14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A42EA6F6-D4A0-4D7B-96AD-084FC7151970}"/>
              </a:ext>
            </a:extLst>
          </p:cNvPr>
          <p:cNvSpPr txBox="1"/>
          <p:nvPr/>
        </p:nvSpPr>
        <p:spPr>
          <a:xfrm>
            <a:off x="618309" y="2158788"/>
            <a:ext cx="1695450" cy="2031325"/>
          </a:xfrm>
          <a:prstGeom prst="rect">
            <a:avLst/>
          </a:prstGeom>
          <a:noFill/>
        </p:spPr>
        <p:txBody>
          <a:bodyPr wrap="square">
            <a:spAutoFit/>
          </a:bodyPr>
          <a:lstStyle/>
          <a:p>
            <a:r>
              <a:rPr lang="en-GB" dirty="0">
                <a:solidFill>
                  <a:schemeClr val="bg1"/>
                </a:solidFill>
              </a:rPr>
              <a:t>Round to </a:t>
            </a:r>
            <a:br>
              <a:rPr lang="en-GB" dirty="0">
                <a:solidFill>
                  <a:schemeClr val="bg1"/>
                </a:solidFill>
              </a:rPr>
            </a:br>
            <a:r>
              <a:rPr lang="en-GB" dirty="0">
                <a:solidFill>
                  <a:schemeClr val="bg1"/>
                </a:solidFill>
              </a:rPr>
              <a:t>the nearest </a:t>
            </a:r>
            <a:br>
              <a:rPr lang="en-GB" dirty="0">
                <a:solidFill>
                  <a:schemeClr val="bg1"/>
                </a:solidFill>
              </a:rPr>
            </a:br>
            <a:r>
              <a:rPr lang="en-GB" dirty="0">
                <a:solidFill>
                  <a:schemeClr val="bg1"/>
                </a:solidFill>
              </a:rPr>
              <a:t>100 and 1 000</a:t>
            </a:r>
            <a:br>
              <a:rPr lang="en-GB" dirty="0">
                <a:solidFill>
                  <a:schemeClr val="bg1"/>
                </a:solidFill>
              </a:rPr>
            </a:br>
            <a:endParaRPr lang="en-GB" dirty="0">
              <a:solidFill>
                <a:schemeClr val="bg1"/>
              </a:solidFill>
            </a:endParaRPr>
          </a:p>
          <a:p>
            <a:r>
              <a:rPr lang="en-GB" b="1" dirty="0">
                <a:solidFill>
                  <a:schemeClr val="bg1"/>
                </a:solidFill>
              </a:rPr>
              <a:t>205</a:t>
            </a:r>
          </a:p>
          <a:p>
            <a:r>
              <a:rPr lang="en-GB" b="1" dirty="0">
                <a:solidFill>
                  <a:schemeClr val="bg1"/>
                </a:solidFill>
              </a:rPr>
              <a:t>6 738</a:t>
            </a:r>
          </a:p>
          <a:p>
            <a:endParaRPr lang="en-GB" dirty="0">
              <a:solidFill>
                <a:schemeClr val="bg1"/>
              </a:solidFill>
            </a:endParaRPr>
          </a:p>
        </p:txBody>
      </p:sp>
      <p:sp>
        <p:nvSpPr>
          <p:cNvPr id="13" name="Star: 5 Points 12">
            <a:extLst>
              <a:ext uri="{FF2B5EF4-FFF2-40B4-BE49-F238E27FC236}">
                <a16:creationId xmlns:a16="http://schemas.microsoft.com/office/drawing/2014/main" id="{FD1B2B28-3D9F-408C-B44F-CE48569BC9DF}"/>
              </a:ext>
            </a:extLst>
          </p:cNvPr>
          <p:cNvSpPr/>
          <p:nvPr/>
        </p:nvSpPr>
        <p:spPr>
          <a:xfrm>
            <a:off x="657352" y="1741442"/>
            <a:ext cx="196595" cy="196595"/>
          </a:xfrm>
          <a:prstGeom prst="star5">
            <a:avLst>
              <a:gd name="adj" fmla="val 25265"/>
              <a:gd name="hf" fmla="val 105146"/>
              <a:gd name="vf" fmla="val 11055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5D401846-2E9E-4C47-A5D4-7F56D41719D8}"/>
              </a:ext>
            </a:extLst>
          </p:cNvPr>
          <p:cNvSpPr txBox="1"/>
          <p:nvPr/>
        </p:nvSpPr>
        <p:spPr>
          <a:xfrm>
            <a:off x="2286000" y="1277038"/>
            <a:ext cx="4572000" cy="369332"/>
          </a:xfrm>
          <a:prstGeom prst="rect">
            <a:avLst/>
          </a:prstGeom>
          <a:noFill/>
        </p:spPr>
        <p:txBody>
          <a:bodyPr wrap="square">
            <a:spAutoFit/>
          </a:bodyPr>
          <a:lstStyle/>
          <a:p>
            <a:pPr algn="ctr"/>
            <a:r>
              <a:rPr lang="en-GB" dirty="0"/>
              <a:t>Let’s check to see how you got on.</a:t>
            </a:r>
          </a:p>
        </p:txBody>
      </p:sp>
      <p:graphicFrame>
        <p:nvGraphicFramePr>
          <p:cNvPr id="23" name="Table 10">
            <a:extLst>
              <a:ext uri="{FF2B5EF4-FFF2-40B4-BE49-F238E27FC236}">
                <a16:creationId xmlns:a16="http://schemas.microsoft.com/office/drawing/2014/main" id="{1E1F9529-AB6F-4DE3-9BE9-8774E7451A58}"/>
              </a:ext>
            </a:extLst>
          </p:cNvPr>
          <p:cNvGraphicFramePr>
            <a:graphicFrameLocks noGrp="1"/>
          </p:cNvGraphicFramePr>
          <p:nvPr>
            <p:extLst>
              <p:ext uri="{D42A27DB-BD31-4B8C-83A1-F6EECF244321}">
                <p14:modId xmlns:p14="http://schemas.microsoft.com/office/powerpoint/2010/main" val="906409370"/>
              </p:ext>
            </p:extLst>
          </p:nvPr>
        </p:nvGraphicFramePr>
        <p:xfrm>
          <a:off x="2887323" y="2472299"/>
          <a:ext cx="4993470" cy="253486"/>
        </p:xfrm>
        <a:graphic>
          <a:graphicData uri="http://schemas.openxmlformats.org/drawingml/2006/table">
            <a:tbl>
              <a:tblPr firstRow="1" bandRow="1">
                <a:tableStyleId>{5940675A-B579-460E-94D1-54222C63F5DA}</a:tableStyleId>
              </a:tblPr>
              <a:tblGrid>
                <a:gridCol w="499347">
                  <a:extLst>
                    <a:ext uri="{9D8B030D-6E8A-4147-A177-3AD203B41FA5}">
                      <a16:colId xmlns:a16="http://schemas.microsoft.com/office/drawing/2014/main" val="3905931786"/>
                    </a:ext>
                  </a:extLst>
                </a:gridCol>
                <a:gridCol w="499347">
                  <a:extLst>
                    <a:ext uri="{9D8B030D-6E8A-4147-A177-3AD203B41FA5}">
                      <a16:colId xmlns:a16="http://schemas.microsoft.com/office/drawing/2014/main" val="4025527856"/>
                    </a:ext>
                  </a:extLst>
                </a:gridCol>
                <a:gridCol w="499347">
                  <a:extLst>
                    <a:ext uri="{9D8B030D-6E8A-4147-A177-3AD203B41FA5}">
                      <a16:colId xmlns:a16="http://schemas.microsoft.com/office/drawing/2014/main" val="2691158828"/>
                    </a:ext>
                  </a:extLst>
                </a:gridCol>
                <a:gridCol w="499347">
                  <a:extLst>
                    <a:ext uri="{9D8B030D-6E8A-4147-A177-3AD203B41FA5}">
                      <a16:colId xmlns:a16="http://schemas.microsoft.com/office/drawing/2014/main" val="402502981"/>
                    </a:ext>
                  </a:extLst>
                </a:gridCol>
                <a:gridCol w="499347">
                  <a:extLst>
                    <a:ext uri="{9D8B030D-6E8A-4147-A177-3AD203B41FA5}">
                      <a16:colId xmlns:a16="http://schemas.microsoft.com/office/drawing/2014/main" val="3792544649"/>
                    </a:ext>
                  </a:extLst>
                </a:gridCol>
                <a:gridCol w="499347">
                  <a:extLst>
                    <a:ext uri="{9D8B030D-6E8A-4147-A177-3AD203B41FA5}">
                      <a16:colId xmlns:a16="http://schemas.microsoft.com/office/drawing/2014/main" val="264098804"/>
                    </a:ext>
                  </a:extLst>
                </a:gridCol>
                <a:gridCol w="499347">
                  <a:extLst>
                    <a:ext uri="{9D8B030D-6E8A-4147-A177-3AD203B41FA5}">
                      <a16:colId xmlns:a16="http://schemas.microsoft.com/office/drawing/2014/main" val="961699694"/>
                    </a:ext>
                  </a:extLst>
                </a:gridCol>
                <a:gridCol w="499347">
                  <a:extLst>
                    <a:ext uri="{9D8B030D-6E8A-4147-A177-3AD203B41FA5}">
                      <a16:colId xmlns:a16="http://schemas.microsoft.com/office/drawing/2014/main" val="3498490398"/>
                    </a:ext>
                  </a:extLst>
                </a:gridCol>
                <a:gridCol w="499347">
                  <a:extLst>
                    <a:ext uri="{9D8B030D-6E8A-4147-A177-3AD203B41FA5}">
                      <a16:colId xmlns:a16="http://schemas.microsoft.com/office/drawing/2014/main" val="2283584623"/>
                    </a:ext>
                  </a:extLst>
                </a:gridCol>
                <a:gridCol w="499347">
                  <a:extLst>
                    <a:ext uri="{9D8B030D-6E8A-4147-A177-3AD203B41FA5}">
                      <a16:colId xmlns:a16="http://schemas.microsoft.com/office/drawing/2014/main" val="3636637830"/>
                    </a:ext>
                  </a:extLst>
                </a:gridCol>
              </a:tblGrid>
              <a:tr h="126743">
                <a:tc>
                  <a:txBody>
                    <a:bodyPr/>
                    <a:lstStyle/>
                    <a:p>
                      <a:endParaRPr lang="en-GB" sz="100" dirty="0"/>
                    </a:p>
                  </a:txBody>
                  <a:tcPr>
                    <a:lnL w="28575" cap="flat" cmpd="sng" algn="ctr">
                      <a:solidFill>
                        <a:schemeClr val="tx1"/>
                      </a:solidFill>
                      <a:prstDash val="solid"/>
                      <a:round/>
                      <a:headEnd type="none" w="med" len="med"/>
                      <a:tailEnd type="none" w="med" len="med"/>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28575" cap="flat" cmpd="sng" algn="ctr">
                      <a:noFill/>
                      <a:prstDash val="solid"/>
                      <a:round/>
                      <a:headEnd type="none" w="med" len="med"/>
                      <a:tailEnd type="none" w="med" len="med"/>
                    </a:lnR>
                    <a:lnT w="12700" cmpd="sng">
                      <a:noFill/>
                    </a:lnT>
                    <a:lnB w="12700" cmpd="sng">
                      <a:noFill/>
                    </a:lnB>
                  </a:tcPr>
                </a:tc>
                <a:tc>
                  <a:txBody>
                    <a:bodyPr/>
                    <a:lstStyle/>
                    <a:p>
                      <a:endParaRPr lang="en-GB" sz="100" dirty="0"/>
                    </a:p>
                  </a:txBody>
                  <a:tcPr>
                    <a:lnL w="28575" cap="flat" cmpd="sng" algn="ctr">
                      <a:noFill/>
                      <a:prstDash val="solid"/>
                      <a:round/>
                      <a:headEnd type="none" w="med" len="med"/>
                      <a:tailEnd type="none" w="med" len="med"/>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28575" cap="flat" cmpd="sng" algn="ctr">
                      <a:solidFill>
                        <a:schemeClr val="tx1"/>
                      </a:solidFill>
                      <a:prstDash val="solid"/>
                      <a:round/>
                      <a:headEnd type="none" w="med" len="med"/>
                      <a:tailEnd type="none" w="med" len="med"/>
                    </a:lnR>
                    <a:lnT w="12700" cmpd="sng">
                      <a:noFill/>
                    </a:lnT>
                    <a:lnB w="12700" cmpd="sng">
                      <a:noFill/>
                    </a:lnB>
                  </a:tcPr>
                </a:tc>
                <a:extLst>
                  <a:ext uri="{0D108BD9-81ED-4DB2-BD59-A6C34878D82A}">
                    <a16:rowId xmlns:a16="http://schemas.microsoft.com/office/drawing/2014/main" val="4171720136"/>
                  </a:ext>
                </a:extLst>
              </a:tr>
              <a:tr h="126743">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97536841"/>
                  </a:ext>
                </a:extLst>
              </a:tr>
            </a:tbl>
          </a:graphicData>
        </a:graphic>
      </p:graphicFrame>
      <p:sp>
        <p:nvSpPr>
          <p:cNvPr id="24" name="TextBox 23">
            <a:extLst>
              <a:ext uri="{FF2B5EF4-FFF2-40B4-BE49-F238E27FC236}">
                <a16:creationId xmlns:a16="http://schemas.microsoft.com/office/drawing/2014/main" id="{79943DF2-949F-4288-8D57-EFA2AE209789}"/>
              </a:ext>
            </a:extLst>
          </p:cNvPr>
          <p:cNvSpPr txBox="1"/>
          <p:nvPr/>
        </p:nvSpPr>
        <p:spPr>
          <a:xfrm>
            <a:off x="4984535" y="2278984"/>
            <a:ext cx="799046" cy="369332"/>
          </a:xfrm>
          <a:prstGeom prst="rect">
            <a:avLst/>
          </a:prstGeom>
          <a:noFill/>
        </p:spPr>
        <p:txBody>
          <a:bodyPr wrap="square" rtlCol="0">
            <a:spAutoFit/>
          </a:bodyPr>
          <a:lstStyle/>
          <a:p>
            <a:pPr algn="ctr"/>
            <a:r>
              <a:rPr lang="en-GB" b="1" dirty="0">
                <a:solidFill>
                  <a:srgbClr val="F08214"/>
                </a:solidFill>
              </a:rPr>
              <a:t>250</a:t>
            </a:r>
          </a:p>
        </p:txBody>
      </p:sp>
      <p:grpSp>
        <p:nvGrpSpPr>
          <p:cNvPr id="25" name="Group 24">
            <a:extLst>
              <a:ext uri="{FF2B5EF4-FFF2-40B4-BE49-F238E27FC236}">
                <a16:creationId xmlns:a16="http://schemas.microsoft.com/office/drawing/2014/main" id="{891E59DF-A527-4A83-AEB2-69420B2DA0CF}"/>
              </a:ext>
            </a:extLst>
          </p:cNvPr>
          <p:cNvGrpSpPr/>
          <p:nvPr/>
        </p:nvGrpSpPr>
        <p:grpSpPr>
          <a:xfrm>
            <a:off x="2755944" y="1997027"/>
            <a:ext cx="1017496" cy="679954"/>
            <a:chOff x="1727102" y="3033680"/>
            <a:chExt cx="1017496" cy="679954"/>
          </a:xfrm>
        </p:grpSpPr>
        <p:cxnSp>
          <p:nvCxnSpPr>
            <p:cNvPr id="26" name="Straight Arrow Connector 25">
              <a:extLst>
                <a:ext uri="{FF2B5EF4-FFF2-40B4-BE49-F238E27FC236}">
                  <a16:creationId xmlns:a16="http://schemas.microsoft.com/office/drawing/2014/main" id="{F6370D76-3EEE-4B66-80AC-D25A5243BD55}"/>
                </a:ext>
              </a:extLst>
            </p:cNvPr>
            <p:cNvCxnSpPr>
              <a:cxnSpLocks/>
            </p:cNvCxnSpPr>
            <p:nvPr/>
          </p:nvCxnSpPr>
          <p:spPr>
            <a:xfrm>
              <a:off x="2235850" y="3355388"/>
              <a:ext cx="0" cy="358246"/>
            </a:xfrm>
            <a:prstGeom prst="straightConnector1">
              <a:avLst/>
            </a:prstGeom>
            <a:ln w="38100" cap="rnd">
              <a:solidFill>
                <a:srgbClr val="699327"/>
              </a:solidFill>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62E872F3-6D85-46B6-9748-A9B74B921F37}"/>
                </a:ext>
              </a:extLst>
            </p:cNvPr>
            <p:cNvSpPr txBox="1"/>
            <p:nvPr/>
          </p:nvSpPr>
          <p:spPr>
            <a:xfrm>
              <a:off x="1727102" y="3033680"/>
              <a:ext cx="1017496" cy="369332"/>
            </a:xfrm>
            <a:prstGeom prst="rect">
              <a:avLst/>
            </a:prstGeom>
            <a:noFill/>
          </p:spPr>
          <p:txBody>
            <a:bodyPr wrap="square" rtlCol="0">
              <a:spAutoFit/>
            </a:bodyPr>
            <a:lstStyle/>
            <a:p>
              <a:pPr algn="ctr"/>
              <a:r>
                <a:rPr lang="en-GB" b="1" dirty="0">
                  <a:solidFill>
                    <a:srgbClr val="699327"/>
                  </a:solidFill>
                </a:rPr>
                <a:t>205</a:t>
              </a:r>
            </a:p>
          </p:txBody>
        </p:sp>
      </p:grpSp>
      <p:sp>
        <p:nvSpPr>
          <p:cNvPr id="28" name="TextBox 27">
            <a:extLst>
              <a:ext uri="{FF2B5EF4-FFF2-40B4-BE49-F238E27FC236}">
                <a16:creationId xmlns:a16="http://schemas.microsoft.com/office/drawing/2014/main" id="{2C066BE4-219F-4179-8406-2B935162FFC8}"/>
              </a:ext>
            </a:extLst>
          </p:cNvPr>
          <p:cNvSpPr txBox="1"/>
          <p:nvPr/>
        </p:nvSpPr>
        <p:spPr>
          <a:xfrm>
            <a:off x="2508558" y="2143439"/>
            <a:ext cx="757530" cy="369332"/>
          </a:xfrm>
          <a:prstGeom prst="rect">
            <a:avLst/>
          </a:prstGeom>
          <a:noFill/>
        </p:spPr>
        <p:txBody>
          <a:bodyPr wrap="square" rtlCol="0">
            <a:spAutoFit/>
          </a:bodyPr>
          <a:lstStyle/>
          <a:p>
            <a:pPr algn="ctr"/>
            <a:r>
              <a:rPr lang="en-GB" dirty="0"/>
              <a:t>200</a:t>
            </a:r>
          </a:p>
        </p:txBody>
      </p:sp>
      <p:sp>
        <p:nvSpPr>
          <p:cNvPr id="29" name="TextBox 28">
            <a:extLst>
              <a:ext uri="{FF2B5EF4-FFF2-40B4-BE49-F238E27FC236}">
                <a16:creationId xmlns:a16="http://schemas.microsoft.com/office/drawing/2014/main" id="{14BAFD3A-8EA4-4C1B-BC16-94027C346C2B}"/>
              </a:ext>
            </a:extLst>
          </p:cNvPr>
          <p:cNvSpPr txBox="1"/>
          <p:nvPr/>
        </p:nvSpPr>
        <p:spPr>
          <a:xfrm>
            <a:off x="7525953" y="2143439"/>
            <a:ext cx="703647" cy="369332"/>
          </a:xfrm>
          <a:prstGeom prst="rect">
            <a:avLst/>
          </a:prstGeom>
          <a:noFill/>
        </p:spPr>
        <p:txBody>
          <a:bodyPr wrap="square" rtlCol="0">
            <a:spAutoFit/>
          </a:bodyPr>
          <a:lstStyle/>
          <a:p>
            <a:pPr algn="ctr"/>
            <a:r>
              <a:rPr lang="en-GB" dirty="0"/>
              <a:t>300</a:t>
            </a:r>
          </a:p>
        </p:txBody>
      </p:sp>
      <p:graphicFrame>
        <p:nvGraphicFramePr>
          <p:cNvPr id="32" name="Table 10">
            <a:extLst>
              <a:ext uri="{FF2B5EF4-FFF2-40B4-BE49-F238E27FC236}">
                <a16:creationId xmlns:a16="http://schemas.microsoft.com/office/drawing/2014/main" id="{F48260B8-B74F-405C-AE0C-CCA603D16BF8}"/>
              </a:ext>
            </a:extLst>
          </p:cNvPr>
          <p:cNvGraphicFramePr>
            <a:graphicFrameLocks noGrp="1"/>
          </p:cNvGraphicFramePr>
          <p:nvPr>
            <p:extLst>
              <p:ext uri="{D42A27DB-BD31-4B8C-83A1-F6EECF244321}">
                <p14:modId xmlns:p14="http://schemas.microsoft.com/office/powerpoint/2010/main" val="3436037001"/>
              </p:ext>
            </p:extLst>
          </p:nvPr>
        </p:nvGraphicFramePr>
        <p:xfrm>
          <a:off x="2887323" y="3527993"/>
          <a:ext cx="4993470" cy="253486"/>
        </p:xfrm>
        <a:graphic>
          <a:graphicData uri="http://schemas.openxmlformats.org/drawingml/2006/table">
            <a:tbl>
              <a:tblPr firstRow="1" bandRow="1">
                <a:tableStyleId>{5940675A-B579-460E-94D1-54222C63F5DA}</a:tableStyleId>
              </a:tblPr>
              <a:tblGrid>
                <a:gridCol w="499347">
                  <a:extLst>
                    <a:ext uri="{9D8B030D-6E8A-4147-A177-3AD203B41FA5}">
                      <a16:colId xmlns:a16="http://schemas.microsoft.com/office/drawing/2014/main" val="3905931786"/>
                    </a:ext>
                  </a:extLst>
                </a:gridCol>
                <a:gridCol w="499347">
                  <a:extLst>
                    <a:ext uri="{9D8B030D-6E8A-4147-A177-3AD203B41FA5}">
                      <a16:colId xmlns:a16="http://schemas.microsoft.com/office/drawing/2014/main" val="4025527856"/>
                    </a:ext>
                  </a:extLst>
                </a:gridCol>
                <a:gridCol w="499347">
                  <a:extLst>
                    <a:ext uri="{9D8B030D-6E8A-4147-A177-3AD203B41FA5}">
                      <a16:colId xmlns:a16="http://schemas.microsoft.com/office/drawing/2014/main" val="2691158828"/>
                    </a:ext>
                  </a:extLst>
                </a:gridCol>
                <a:gridCol w="499347">
                  <a:extLst>
                    <a:ext uri="{9D8B030D-6E8A-4147-A177-3AD203B41FA5}">
                      <a16:colId xmlns:a16="http://schemas.microsoft.com/office/drawing/2014/main" val="402502981"/>
                    </a:ext>
                  </a:extLst>
                </a:gridCol>
                <a:gridCol w="499347">
                  <a:extLst>
                    <a:ext uri="{9D8B030D-6E8A-4147-A177-3AD203B41FA5}">
                      <a16:colId xmlns:a16="http://schemas.microsoft.com/office/drawing/2014/main" val="3792544649"/>
                    </a:ext>
                  </a:extLst>
                </a:gridCol>
                <a:gridCol w="499347">
                  <a:extLst>
                    <a:ext uri="{9D8B030D-6E8A-4147-A177-3AD203B41FA5}">
                      <a16:colId xmlns:a16="http://schemas.microsoft.com/office/drawing/2014/main" val="264098804"/>
                    </a:ext>
                  </a:extLst>
                </a:gridCol>
                <a:gridCol w="499347">
                  <a:extLst>
                    <a:ext uri="{9D8B030D-6E8A-4147-A177-3AD203B41FA5}">
                      <a16:colId xmlns:a16="http://schemas.microsoft.com/office/drawing/2014/main" val="961699694"/>
                    </a:ext>
                  </a:extLst>
                </a:gridCol>
                <a:gridCol w="499347">
                  <a:extLst>
                    <a:ext uri="{9D8B030D-6E8A-4147-A177-3AD203B41FA5}">
                      <a16:colId xmlns:a16="http://schemas.microsoft.com/office/drawing/2014/main" val="3498490398"/>
                    </a:ext>
                  </a:extLst>
                </a:gridCol>
                <a:gridCol w="499347">
                  <a:extLst>
                    <a:ext uri="{9D8B030D-6E8A-4147-A177-3AD203B41FA5}">
                      <a16:colId xmlns:a16="http://schemas.microsoft.com/office/drawing/2014/main" val="2283584623"/>
                    </a:ext>
                  </a:extLst>
                </a:gridCol>
                <a:gridCol w="499347">
                  <a:extLst>
                    <a:ext uri="{9D8B030D-6E8A-4147-A177-3AD203B41FA5}">
                      <a16:colId xmlns:a16="http://schemas.microsoft.com/office/drawing/2014/main" val="3636637830"/>
                    </a:ext>
                  </a:extLst>
                </a:gridCol>
              </a:tblGrid>
              <a:tr h="126743">
                <a:tc>
                  <a:txBody>
                    <a:bodyPr/>
                    <a:lstStyle/>
                    <a:p>
                      <a:endParaRPr lang="en-GB" sz="100" dirty="0"/>
                    </a:p>
                  </a:txBody>
                  <a:tcPr>
                    <a:lnL w="28575" cap="flat" cmpd="sng" algn="ctr">
                      <a:solidFill>
                        <a:schemeClr val="tx1"/>
                      </a:solidFill>
                      <a:prstDash val="solid"/>
                      <a:round/>
                      <a:headEnd type="none" w="med" len="med"/>
                      <a:tailEnd type="none" w="med" len="med"/>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28575" cap="flat" cmpd="sng" algn="ctr">
                      <a:noFill/>
                      <a:prstDash val="solid"/>
                      <a:round/>
                      <a:headEnd type="none" w="med" len="med"/>
                      <a:tailEnd type="none" w="med" len="med"/>
                    </a:lnR>
                    <a:lnT w="12700" cmpd="sng">
                      <a:noFill/>
                    </a:lnT>
                    <a:lnB w="12700" cmpd="sng">
                      <a:noFill/>
                    </a:lnB>
                  </a:tcPr>
                </a:tc>
                <a:tc>
                  <a:txBody>
                    <a:bodyPr/>
                    <a:lstStyle/>
                    <a:p>
                      <a:endParaRPr lang="en-GB" sz="100" dirty="0"/>
                    </a:p>
                  </a:txBody>
                  <a:tcPr>
                    <a:lnL w="28575" cap="flat" cmpd="sng" algn="ctr">
                      <a:noFill/>
                      <a:prstDash val="solid"/>
                      <a:round/>
                      <a:headEnd type="none" w="med" len="med"/>
                      <a:tailEnd type="none" w="med" len="med"/>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28575" cap="flat" cmpd="sng" algn="ctr">
                      <a:solidFill>
                        <a:schemeClr val="tx1"/>
                      </a:solidFill>
                      <a:prstDash val="solid"/>
                      <a:round/>
                      <a:headEnd type="none" w="med" len="med"/>
                      <a:tailEnd type="none" w="med" len="med"/>
                    </a:lnR>
                    <a:lnT w="12700" cmpd="sng">
                      <a:noFill/>
                    </a:lnT>
                    <a:lnB w="12700" cmpd="sng">
                      <a:noFill/>
                    </a:lnB>
                  </a:tcPr>
                </a:tc>
                <a:extLst>
                  <a:ext uri="{0D108BD9-81ED-4DB2-BD59-A6C34878D82A}">
                    <a16:rowId xmlns:a16="http://schemas.microsoft.com/office/drawing/2014/main" val="4171720136"/>
                  </a:ext>
                </a:extLst>
              </a:tr>
              <a:tr h="126743">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97536841"/>
                  </a:ext>
                </a:extLst>
              </a:tr>
            </a:tbl>
          </a:graphicData>
        </a:graphic>
      </p:graphicFrame>
      <p:sp>
        <p:nvSpPr>
          <p:cNvPr id="33" name="TextBox 32">
            <a:extLst>
              <a:ext uri="{FF2B5EF4-FFF2-40B4-BE49-F238E27FC236}">
                <a16:creationId xmlns:a16="http://schemas.microsoft.com/office/drawing/2014/main" id="{706E2923-7704-4477-A5AE-514C37699CE9}"/>
              </a:ext>
            </a:extLst>
          </p:cNvPr>
          <p:cNvSpPr txBox="1"/>
          <p:nvPr/>
        </p:nvSpPr>
        <p:spPr>
          <a:xfrm>
            <a:off x="4984535" y="3334678"/>
            <a:ext cx="799046" cy="369332"/>
          </a:xfrm>
          <a:prstGeom prst="rect">
            <a:avLst/>
          </a:prstGeom>
          <a:noFill/>
        </p:spPr>
        <p:txBody>
          <a:bodyPr wrap="square" rtlCol="0">
            <a:spAutoFit/>
          </a:bodyPr>
          <a:lstStyle/>
          <a:p>
            <a:pPr algn="ctr"/>
            <a:r>
              <a:rPr lang="en-GB" b="1" dirty="0">
                <a:solidFill>
                  <a:srgbClr val="F08214"/>
                </a:solidFill>
              </a:rPr>
              <a:t>500</a:t>
            </a:r>
          </a:p>
        </p:txBody>
      </p:sp>
      <p:grpSp>
        <p:nvGrpSpPr>
          <p:cNvPr id="34" name="Group 33">
            <a:extLst>
              <a:ext uri="{FF2B5EF4-FFF2-40B4-BE49-F238E27FC236}">
                <a16:creationId xmlns:a16="http://schemas.microsoft.com/office/drawing/2014/main" id="{F303EEC6-B0E2-4077-97D5-B0CAF7389B4A}"/>
              </a:ext>
            </a:extLst>
          </p:cNvPr>
          <p:cNvGrpSpPr/>
          <p:nvPr/>
        </p:nvGrpSpPr>
        <p:grpSpPr>
          <a:xfrm>
            <a:off x="3313709" y="3052721"/>
            <a:ext cx="1017496" cy="679954"/>
            <a:chOff x="1727102" y="3033680"/>
            <a:chExt cx="1017496" cy="679954"/>
          </a:xfrm>
        </p:grpSpPr>
        <p:cxnSp>
          <p:nvCxnSpPr>
            <p:cNvPr id="35" name="Straight Arrow Connector 34">
              <a:extLst>
                <a:ext uri="{FF2B5EF4-FFF2-40B4-BE49-F238E27FC236}">
                  <a16:creationId xmlns:a16="http://schemas.microsoft.com/office/drawing/2014/main" id="{69DAA82E-451C-4A1C-B500-41A800938726}"/>
                </a:ext>
              </a:extLst>
            </p:cNvPr>
            <p:cNvCxnSpPr>
              <a:cxnSpLocks/>
            </p:cNvCxnSpPr>
            <p:nvPr/>
          </p:nvCxnSpPr>
          <p:spPr>
            <a:xfrm>
              <a:off x="2235850" y="3355388"/>
              <a:ext cx="0" cy="358246"/>
            </a:xfrm>
            <a:prstGeom prst="straightConnector1">
              <a:avLst/>
            </a:prstGeom>
            <a:ln w="38100" cap="rnd">
              <a:solidFill>
                <a:srgbClr val="699327"/>
              </a:solidFill>
              <a:tailEnd type="triangle"/>
            </a:ln>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EA402216-9556-4A82-97CD-BA89E99D566C}"/>
                </a:ext>
              </a:extLst>
            </p:cNvPr>
            <p:cNvSpPr txBox="1"/>
            <p:nvPr/>
          </p:nvSpPr>
          <p:spPr>
            <a:xfrm>
              <a:off x="1727102" y="3033680"/>
              <a:ext cx="1017496" cy="369332"/>
            </a:xfrm>
            <a:prstGeom prst="rect">
              <a:avLst/>
            </a:prstGeom>
            <a:noFill/>
          </p:spPr>
          <p:txBody>
            <a:bodyPr wrap="square" rtlCol="0">
              <a:spAutoFit/>
            </a:bodyPr>
            <a:lstStyle/>
            <a:p>
              <a:pPr algn="ctr"/>
              <a:r>
                <a:rPr lang="en-GB" b="1" dirty="0">
                  <a:solidFill>
                    <a:srgbClr val="699327"/>
                  </a:solidFill>
                </a:rPr>
                <a:t>205</a:t>
              </a:r>
            </a:p>
          </p:txBody>
        </p:sp>
      </p:grpSp>
      <p:sp>
        <p:nvSpPr>
          <p:cNvPr id="37" name="TextBox 36">
            <a:extLst>
              <a:ext uri="{FF2B5EF4-FFF2-40B4-BE49-F238E27FC236}">
                <a16:creationId xmlns:a16="http://schemas.microsoft.com/office/drawing/2014/main" id="{76363390-B499-43A6-98A4-1E41C2EF075F}"/>
              </a:ext>
            </a:extLst>
          </p:cNvPr>
          <p:cNvSpPr txBox="1"/>
          <p:nvPr/>
        </p:nvSpPr>
        <p:spPr>
          <a:xfrm>
            <a:off x="2508558" y="3199133"/>
            <a:ext cx="757530" cy="369332"/>
          </a:xfrm>
          <a:prstGeom prst="rect">
            <a:avLst/>
          </a:prstGeom>
          <a:noFill/>
        </p:spPr>
        <p:txBody>
          <a:bodyPr wrap="square" rtlCol="0">
            <a:spAutoFit/>
          </a:bodyPr>
          <a:lstStyle/>
          <a:p>
            <a:pPr algn="ctr"/>
            <a:r>
              <a:rPr lang="en-GB" dirty="0"/>
              <a:t>0</a:t>
            </a:r>
          </a:p>
        </p:txBody>
      </p:sp>
      <p:sp>
        <p:nvSpPr>
          <p:cNvPr id="38" name="TextBox 37">
            <a:extLst>
              <a:ext uri="{FF2B5EF4-FFF2-40B4-BE49-F238E27FC236}">
                <a16:creationId xmlns:a16="http://schemas.microsoft.com/office/drawing/2014/main" id="{12C25E45-2DA1-44E5-8DAA-D667C320F031}"/>
              </a:ext>
            </a:extLst>
          </p:cNvPr>
          <p:cNvSpPr txBox="1"/>
          <p:nvPr/>
        </p:nvSpPr>
        <p:spPr>
          <a:xfrm>
            <a:off x="7474100" y="3199133"/>
            <a:ext cx="799045" cy="369332"/>
          </a:xfrm>
          <a:prstGeom prst="rect">
            <a:avLst/>
          </a:prstGeom>
          <a:noFill/>
        </p:spPr>
        <p:txBody>
          <a:bodyPr wrap="square" rtlCol="0">
            <a:spAutoFit/>
          </a:bodyPr>
          <a:lstStyle/>
          <a:p>
            <a:pPr algn="ctr"/>
            <a:r>
              <a:rPr lang="en-GB" dirty="0"/>
              <a:t>1 000</a:t>
            </a:r>
          </a:p>
        </p:txBody>
      </p:sp>
      <p:graphicFrame>
        <p:nvGraphicFramePr>
          <p:cNvPr id="39" name="Table 10">
            <a:extLst>
              <a:ext uri="{FF2B5EF4-FFF2-40B4-BE49-F238E27FC236}">
                <a16:creationId xmlns:a16="http://schemas.microsoft.com/office/drawing/2014/main" id="{A178F0DD-4D89-4592-8B11-D40DFD572F80}"/>
              </a:ext>
            </a:extLst>
          </p:cNvPr>
          <p:cNvGraphicFramePr>
            <a:graphicFrameLocks noGrp="1"/>
          </p:cNvGraphicFramePr>
          <p:nvPr>
            <p:extLst>
              <p:ext uri="{D42A27DB-BD31-4B8C-83A1-F6EECF244321}">
                <p14:modId xmlns:p14="http://schemas.microsoft.com/office/powerpoint/2010/main" val="1369840259"/>
              </p:ext>
            </p:extLst>
          </p:nvPr>
        </p:nvGraphicFramePr>
        <p:xfrm>
          <a:off x="2887323" y="4704721"/>
          <a:ext cx="4993470" cy="253486"/>
        </p:xfrm>
        <a:graphic>
          <a:graphicData uri="http://schemas.openxmlformats.org/drawingml/2006/table">
            <a:tbl>
              <a:tblPr firstRow="1" bandRow="1">
                <a:tableStyleId>{5940675A-B579-460E-94D1-54222C63F5DA}</a:tableStyleId>
              </a:tblPr>
              <a:tblGrid>
                <a:gridCol w="499347">
                  <a:extLst>
                    <a:ext uri="{9D8B030D-6E8A-4147-A177-3AD203B41FA5}">
                      <a16:colId xmlns:a16="http://schemas.microsoft.com/office/drawing/2014/main" val="3905931786"/>
                    </a:ext>
                  </a:extLst>
                </a:gridCol>
                <a:gridCol w="499347">
                  <a:extLst>
                    <a:ext uri="{9D8B030D-6E8A-4147-A177-3AD203B41FA5}">
                      <a16:colId xmlns:a16="http://schemas.microsoft.com/office/drawing/2014/main" val="4025527856"/>
                    </a:ext>
                  </a:extLst>
                </a:gridCol>
                <a:gridCol w="499347">
                  <a:extLst>
                    <a:ext uri="{9D8B030D-6E8A-4147-A177-3AD203B41FA5}">
                      <a16:colId xmlns:a16="http://schemas.microsoft.com/office/drawing/2014/main" val="2691158828"/>
                    </a:ext>
                  </a:extLst>
                </a:gridCol>
                <a:gridCol w="499347">
                  <a:extLst>
                    <a:ext uri="{9D8B030D-6E8A-4147-A177-3AD203B41FA5}">
                      <a16:colId xmlns:a16="http://schemas.microsoft.com/office/drawing/2014/main" val="402502981"/>
                    </a:ext>
                  </a:extLst>
                </a:gridCol>
                <a:gridCol w="499347">
                  <a:extLst>
                    <a:ext uri="{9D8B030D-6E8A-4147-A177-3AD203B41FA5}">
                      <a16:colId xmlns:a16="http://schemas.microsoft.com/office/drawing/2014/main" val="3792544649"/>
                    </a:ext>
                  </a:extLst>
                </a:gridCol>
                <a:gridCol w="499347">
                  <a:extLst>
                    <a:ext uri="{9D8B030D-6E8A-4147-A177-3AD203B41FA5}">
                      <a16:colId xmlns:a16="http://schemas.microsoft.com/office/drawing/2014/main" val="264098804"/>
                    </a:ext>
                  </a:extLst>
                </a:gridCol>
                <a:gridCol w="499347">
                  <a:extLst>
                    <a:ext uri="{9D8B030D-6E8A-4147-A177-3AD203B41FA5}">
                      <a16:colId xmlns:a16="http://schemas.microsoft.com/office/drawing/2014/main" val="961699694"/>
                    </a:ext>
                  </a:extLst>
                </a:gridCol>
                <a:gridCol w="499347">
                  <a:extLst>
                    <a:ext uri="{9D8B030D-6E8A-4147-A177-3AD203B41FA5}">
                      <a16:colId xmlns:a16="http://schemas.microsoft.com/office/drawing/2014/main" val="3498490398"/>
                    </a:ext>
                  </a:extLst>
                </a:gridCol>
                <a:gridCol w="499347">
                  <a:extLst>
                    <a:ext uri="{9D8B030D-6E8A-4147-A177-3AD203B41FA5}">
                      <a16:colId xmlns:a16="http://schemas.microsoft.com/office/drawing/2014/main" val="2283584623"/>
                    </a:ext>
                  </a:extLst>
                </a:gridCol>
                <a:gridCol w="499347">
                  <a:extLst>
                    <a:ext uri="{9D8B030D-6E8A-4147-A177-3AD203B41FA5}">
                      <a16:colId xmlns:a16="http://schemas.microsoft.com/office/drawing/2014/main" val="3636637830"/>
                    </a:ext>
                  </a:extLst>
                </a:gridCol>
              </a:tblGrid>
              <a:tr h="126743">
                <a:tc>
                  <a:txBody>
                    <a:bodyPr/>
                    <a:lstStyle/>
                    <a:p>
                      <a:endParaRPr lang="en-GB" sz="100" dirty="0"/>
                    </a:p>
                  </a:txBody>
                  <a:tcPr>
                    <a:lnL w="28575" cap="flat" cmpd="sng" algn="ctr">
                      <a:solidFill>
                        <a:schemeClr val="tx1"/>
                      </a:solidFill>
                      <a:prstDash val="solid"/>
                      <a:round/>
                      <a:headEnd type="none" w="med" len="med"/>
                      <a:tailEnd type="none" w="med" len="med"/>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28575" cap="flat" cmpd="sng" algn="ctr">
                      <a:noFill/>
                      <a:prstDash val="solid"/>
                      <a:round/>
                      <a:headEnd type="none" w="med" len="med"/>
                      <a:tailEnd type="none" w="med" len="med"/>
                    </a:lnR>
                    <a:lnT w="12700" cmpd="sng">
                      <a:noFill/>
                    </a:lnT>
                    <a:lnB w="12700" cmpd="sng">
                      <a:noFill/>
                    </a:lnB>
                  </a:tcPr>
                </a:tc>
                <a:tc>
                  <a:txBody>
                    <a:bodyPr/>
                    <a:lstStyle/>
                    <a:p>
                      <a:endParaRPr lang="en-GB" sz="100" dirty="0"/>
                    </a:p>
                  </a:txBody>
                  <a:tcPr>
                    <a:lnL w="28575" cap="flat" cmpd="sng" algn="ctr">
                      <a:noFill/>
                      <a:prstDash val="solid"/>
                      <a:round/>
                      <a:headEnd type="none" w="med" len="med"/>
                      <a:tailEnd type="none" w="med" len="med"/>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28575" cap="flat" cmpd="sng" algn="ctr">
                      <a:solidFill>
                        <a:schemeClr val="tx1"/>
                      </a:solidFill>
                      <a:prstDash val="solid"/>
                      <a:round/>
                      <a:headEnd type="none" w="med" len="med"/>
                      <a:tailEnd type="none" w="med" len="med"/>
                    </a:lnR>
                    <a:lnT w="12700" cmpd="sng">
                      <a:noFill/>
                    </a:lnT>
                    <a:lnB w="12700" cmpd="sng">
                      <a:noFill/>
                    </a:lnB>
                  </a:tcPr>
                </a:tc>
                <a:extLst>
                  <a:ext uri="{0D108BD9-81ED-4DB2-BD59-A6C34878D82A}">
                    <a16:rowId xmlns:a16="http://schemas.microsoft.com/office/drawing/2014/main" val="4171720136"/>
                  </a:ext>
                </a:extLst>
              </a:tr>
              <a:tr h="126743">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97536841"/>
                  </a:ext>
                </a:extLst>
              </a:tr>
            </a:tbl>
          </a:graphicData>
        </a:graphic>
      </p:graphicFrame>
      <p:sp>
        <p:nvSpPr>
          <p:cNvPr id="40" name="TextBox 39">
            <a:extLst>
              <a:ext uri="{FF2B5EF4-FFF2-40B4-BE49-F238E27FC236}">
                <a16:creationId xmlns:a16="http://schemas.microsoft.com/office/drawing/2014/main" id="{7E617AAE-AB24-453E-8C90-5403DDB77DDD}"/>
              </a:ext>
            </a:extLst>
          </p:cNvPr>
          <p:cNvSpPr txBox="1"/>
          <p:nvPr/>
        </p:nvSpPr>
        <p:spPr>
          <a:xfrm>
            <a:off x="4984535" y="4511406"/>
            <a:ext cx="799046" cy="369332"/>
          </a:xfrm>
          <a:prstGeom prst="rect">
            <a:avLst/>
          </a:prstGeom>
          <a:noFill/>
        </p:spPr>
        <p:txBody>
          <a:bodyPr wrap="square" rtlCol="0">
            <a:spAutoFit/>
          </a:bodyPr>
          <a:lstStyle/>
          <a:p>
            <a:pPr algn="ctr"/>
            <a:r>
              <a:rPr lang="en-GB" b="1" dirty="0">
                <a:solidFill>
                  <a:srgbClr val="F08214"/>
                </a:solidFill>
              </a:rPr>
              <a:t>6 750</a:t>
            </a:r>
          </a:p>
        </p:txBody>
      </p:sp>
      <p:grpSp>
        <p:nvGrpSpPr>
          <p:cNvPr id="41" name="Group 40">
            <a:extLst>
              <a:ext uri="{FF2B5EF4-FFF2-40B4-BE49-F238E27FC236}">
                <a16:creationId xmlns:a16="http://schemas.microsoft.com/office/drawing/2014/main" id="{EC5CA0FF-AAFE-4F3B-996E-6B4E34BB0F65}"/>
              </a:ext>
            </a:extLst>
          </p:cNvPr>
          <p:cNvGrpSpPr/>
          <p:nvPr/>
        </p:nvGrpSpPr>
        <p:grpSpPr>
          <a:xfrm>
            <a:off x="4124010" y="4229449"/>
            <a:ext cx="1017496" cy="679954"/>
            <a:chOff x="1727102" y="3033680"/>
            <a:chExt cx="1017496" cy="679954"/>
          </a:xfrm>
        </p:grpSpPr>
        <p:cxnSp>
          <p:nvCxnSpPr>
            <p:cNvPr id="42" name="Straight Arrow Connector 41">
              <a:extLst>
                <a:ext uri="{FF2B5EF4-FFF2-40B4-BE49-F238E27FC236}">
                  <a16:creationId xmlns:a16="http://schemas.microsoft.com/office/drawing/2014/main" id="{9BE0F220-CB07-4695-B78C-C49D8D60B1FE}"/>
                </a:ext>
              </a:extLst>
            </p:cNvPr>
            <p:cNvCxnSpPr>
              <a:cxnSpLocks/>
            </p:cNvCxnSpPr>
            <p:nvPr/>
          </p:nvCxnSpPr>
          <p:spPr>
            <a:xfrm>
              <a:off x="2235850" y="3355388"/>
              <a:ext cx="0" cy="358246"/>
            </a:xfrm>
            <a:prstGeom prst="straightConnector1">
              <a:avLst/>
            </a:prstGeom>
            <a:ln w="38100" cap="rnd">
              <a:solidFill>
                <a:srgbClr val="699327"/>
              </a:solidFill>
              <a:tailEnd type="triangle"/>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id="{76265017-4089-463C-A283-15CBFEABCA04}"/>
                </a:ext>
              </a:extLst>
            </p:cNvPr>
            <p:cNvSpPr txBox="1"/>
            <p:nvPr/>
          </p:nvSpPr>
          <p:spPr>
            <a:xfrm>
              <a:off x="1727102" y="3033680"/>
              <a:ext cx="1017496" cy="369332"/>
            </a:xfrm>
            <a:prstGeom prst="rect">
              <a:avLst/>
            </a:prstGeom>
            <a:noFill/>
          </p:spPr>
          <p:txBody>
            <a:bodyPr wrap="square" rtlCol="0">
              <a:spAutoFit/>
            </a:bodyPr>
            <a:lstStyle/>
            <a:p>
              <a:pPr algn="ctr"/>
              <a:r>
                <a:rPr lang="en-GB" b="1" dirty="0">
                  <a:solidFill>
                    <a:srgbClr val="699327"/>
                  </a:solidFill>
                </a:rPr>
                <a:t>6 738</a:t>
              </a:r>
            </a:p>
          </p:txBody>
        </p:sp>
      </p:grpSp>
      <p:sp>
        <p:nvSpPr>
          <p:cNvPr id="44" name="TextBox 43">
            <a:extLst>
              <a:ext uri="{FF2B5EF4-FFF2-40B4-BE49-F238E27FC236}">
                <a16:creationId xmlns:a16="http://schemas.microsoft.com/office/drawing/2014/main" id="{1F96984B-D71C-4D76-96E6-1D276A2C9B38}"/>
              </a:ext>
            </a:extLst>
          </p:cNvPr>
          <p:cNvSpPr txBox="1"/>
          <p:nvPr/>
        </p:nvSpPr>
        <p:spPr>
          <a:xfrm>
            <a:off x="2378072" y="4375861"/>
            <a:ext cx="1016393" cy="369332"/>
          </a:xfrm>
          <a:prstGeom prst="rect">
            <a:avLst/>
          </a:prstGeom>
          <a:noFill/>
        </p:spPr>
        <p:txBody>
          <a:bodyPr wrap="square" rtlCol="0">
            <a:spAutoFit/>
          </a:bodyPr>
          <a:lstStyle/>
          <a:p>
            <a:pPr algn="ctr"/>
            <a:r>
              <a:rPr lang="en-GB" dirty="0"/>
              <a:t>6 700</a:t>
            </a:r>
          </a:p>
        </p:txBody>
      </p:sp>
      <p:sp>
        <p:nvSpPr>
          <p:cNvPr id="45" name="TextBox 44">
            <a:extLst>
              <a:ext uri="{FF2B5EF4-FFF2-40B4-BE49-F238E27FC236}">
                <a16:creationId xmlns:a16="http://schemas.microsoft.com/office/drawing/2014/main" id="{5FB1E9F9-1BAD-411B-AB0A-79D40C25AD36}"/>
              </a:ext>
            </a:extLst>
          </p:cNvPr>
          <p:cNvSpPr txBox="1"/>
          <p:nvPr/>
        </p:nvSpPr>
        <p:spPr>
          <a:xfrm>
            <a:off x="7474100" y="4375861"/>
            <a:ext cx="799045" cy="369332"/>
          </a:xfrm>
          <a:prstGeom prst="rect">
            <a:avLst/>
          </a:prstGeom>
          <a:noFill/>
        </p:spPr>
        <p:txBody>
          <a:bodyPr wrap="square" rtlCol="0">
            <a:spAutoFit/>
          </a:bodyPr>
          <a:lstStyle/>
          <a:p>
            <a:pPr algn="ctr"/>
            <a:r>
              <a:rPr lang="en-GB" dirty="0"/>
              <a:t>6 800</a:t>
            </a:r>
          </a:p>
        </p:txBody>
      </p:sp>
      <p:graphicFrame>
        <p:nvGraphicFramePr>
          <p:cNvPr id="48" name="Table 10">
            <a:extLst>
              <a:ext uri="{FF2B5EF4-FFF2-40B4-BE49-F238E27FC236}">
                <a16:creationId xmlns:a16="http://schemas.microsoft.com/office/drawing/2014/main" id="{43472751-8207-49A6-8506-2D154AA92307}"/>
              </a:ext>
            </a:extLst>
          </p:cNvPr>
          <p:cNvGraphicFramePr>
            <a:graphicFrameLocks noGrp="1"/>
          </p:cNvGraphicFramePr>
          <p:nvPr>
            <p:extLst>
              <p:ext uri="{D42A27DB-BD31-4B8C-83A1-F6EECF244321}">
                <p14:modId xmlns:p14="http://schemas.microsoft.com/office/powerpoint/2010/main" val="2630710103"/>
              </p:ext>
            </p:extLst>
          </p:nvPr>
        </p:nvGraphicFramePr>
        <p:xfrm>
          <a:off x="2887323" y="5671261"/>
          <a:ext cx="4993470" cy="253486"/>
        </p:xfrm>
        <a:graphic>
          <a:graphicData uri="http://schemas.openxmlformats.org/drawingml/2006/table">
            <a:tbl>
              <a:tblPr firstRow="1" bandRow="1">
                <a:tableStyleId>{5940675A-B579-460E-94D1-54222C63F5DA}</a:tableStyleId>
              </a:tblPr>
              <a:tblGrid>
                <a:gridCol w="499347">
                  <a:extLst>
                    <a:ext uri="{9D8B030D-6E8A-4147-A177-3AD203B41FA5}">
                      <a16:colId xmlns:a16="http://schemas.microsoft.com/office/drawing/2014/main" val="3905931786"/>
                    </a:ext>
                  </a:extLst>
                </a:gridCol>
                <a:gridCol w="499347">
                  <a:extLst>
                    <a:ext uri="{9D8B030D-6E8A-4147-A177-3AD203B41FA5}">
                      <a16:colId xmlns:a16="http://schemas.microsoft.com/office/drawing/2014/main" val="4025527856"/>
                    </a:ext>
                  </a:extLst>
                </a:gridCol>
                <a:gridCol w="499347">
                  <a:extLst>
                    <a:ext uri="{9D8B030D-6E8A-4147-A177-3AD203B41FA5}">
                      <a16:colId xmlns:a16="http://schemas.microsoft.com/office/drawing/2014/main" val="2691158828"/>
                    </a:ext>
                  </a:extLst>
                </a:gridCol>
                <a:gridCol w="499347">
                  <a:extLst>
                    <a:ext uri="{9D8B030D-6E8A-4147-A177-3AD203B41FA5}">
                      <a16:colId xmlns:a16="http://schemas.microsoft.com/office/drawing/2014/main" val="402502981"/>
                    </a:ext>
                  </a:extLst>
                </a:gridCol>
                <a:gridCol w="499347">
                  <a:extLst>
                    <a:ext uri="{9D8B030D-6E8A-4147-A177-3AD203B41FA5}">
                      <a16:colId xmlns:a16="http://schemas.microsoft.com/office/drawing/2014/main" val="3792544649"/>
                    </a:ext>
                  </a:extLst>
                </a:gridCol>
                <a:gridCol w="499347">
                  <a:extLst>
                    <a:ext uri="{9D8B030D-6E8A-4147-A177-3AD203B41FA5}">
                      <a16:colId xmlns:a16="http://schemas.microsoft.com/office/drawing/2014/main" val="264098804"/>
                    </a:ext>
                  </a:extLst>
                </a:gridCol>
                <a:gridCol w="499347">
                  <a:extLst>
                    <a:ext uri="{9D8B030D-6E8A-4147-A177-3AD203B41FA5}">
                      <a16:colId xmlns:a16="http://schemas.microsoft.com/office/drawing/2014/main" val="961699694"/>
                    </a:ext>
                  </a:extLst>
                </a:gridCol>
                <a:gridCol w="499347">
                  <a:extLst>
                    <a:ext uri="{9D8B030D-6E8A-4147-A177-3AD203B41FA5}">
                      <a16:colId xmlns:a16="http://schemas.microsoft.com/office/drawing/2014/main" val="3498490398"/>
                    </a:ext>
                  </a:extLst>
                </a:gridCol>
                <a:gridCol w="499347">
                  <a:extLst>
                    <a:ext uri="{9D8B030D-6E8A-4147-A177-3AD203B41FA5}">
                      <a16:colId xmlns:a16="http://schemas.microsoft.com/office/drawing/2014/main" val="2283584623"/>
                    </a:ext>
                  </a:extLst>
                </a:gridCol>
                <a:gridCol w="499347">
                  <a:extLst>
                    <a:ext uri="{9D8B030D-6E8A-4147-A177-3AD203B41FA5}">
                      <a16:colId xmlns:a16="http://schemas.microsoft.com/office/drawing/2014/main" val="3636637830"/>
                    </a:ext>
                  </a:extLst>
                </a:gridCol>
              </a:tblGrid>
              <a:tr h="126743">
                <a:tc>
                  <a:txBody>
                    <a:bodyPr/>
                    <a:lstStyle/>
                    <a:p>
                      <a:endParaRPr lang="en-GB" sz="100" dirty="0"/>
                    </a:p>
                  </a:txBody>
                  <a:tcPr>
                    <a:lnL w="28575" cap="flat" cmpd="sng" algn="ctr">
                      <a:solidFill>
                        <a:schemeClr val="tx1"/>
                      </a:solidFill>
                      <a:prstDash val="solid"/>
                      <a:round/>
                      <a:headEnd type="none" w="med" len="med"/>
                      <a:tailEnd type="none" w="med" len="med"/>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28575" cap="flat" cmpd="sng" algn="ctr">
                      <a:noFill/>
                      <a:prstDash val="solid"/>
                      <a:round/>
                      <a:headEnd type="none" w="med" len="med"/>
                      <a:tailEnd type="none" w="med" len="med"/>
                    </a:lnR>
                    <a:lnT w="12700" cmpd="sng">
                      <a:noFill/>
                    </a:lnT>
                    <a:lnB w="12700" cmpd="sng">
                      <a:noFill/>
                    </a:lnB>
                  </a:tcPr>
                </a:tc>
                <a:tc>
                  <a:txBody>
                    <a:bodyPr/>
                    <a:lstStyle/>
                    <a:p>
                      <a:endParaRPr lang="en-GB" sz="100" dirty="0"/>
                    </a:p>
                  </a:txBody>
                  <a:tcPr>
                    <a:lnL w="28575" cap="flat" cmpd="sng" algn="ctr">
                      <a:noFill/>
                      <a:prstDash val="solid"/>
                      <a:round/>
                      <a:headEnd type="none" w="med" len="med"/>
                      <a:tailEnd type="none" w="med" len="med"/>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12700" cmpd="sng">
                      <a:noFill/>
                    </a:lnR>
                    <a:lnT w="12700" cmpd="sng">
                      <a:noFill/>
                    </a:lnT>
                    <a:lnB w="12700" cmpd="sng">
                      <a:noFill/>
                    </a:lnB>
                  </a:tcPr>
                </a:tc>
                <a:tc>
                  <a:txBody>
                    <a:bodyPr/>
                    <a:lstStyle/>
                    <a:p>
                      <a:endParaRPr lang="en-GB" sz="100" dirty="0"/>
                    </a:p>
                  </a:txBody>
                  <a:tcPr>
                    <a:lnL w="12700" cmpd="sng">
                      <a:noFill/>
                    </a:lnL>
                    <a:lnR w="28575" cap="flat" cmpd="sng" algn="ctr">
                      <a:solidFill>
                        <a:schemeClr val="tx1"/>
                      </a:solidFill>
                      <a:prstDash val="solid"/>
                      <a:round/>
                      <a:headEnd type="none" w="med" len="med"/>
                      <a:tailEnd type="none" w="med" len="med"/>
                    </a:lnR>
                    <a:lnT w="12700" cmpd="sng">
                      <a:noFill/>
                    </a:lnT>
                    <a:lnB w="12700" cmpd="sng">
                      <a:noFill/>
                    </a:lnB>
                  </a:tcPr>
                </a:tc>
                <a:extLst>
                  <a:ext uri="{0D108BD9-81ED-4DB2-BD59-A6C34878D82A}">
                    <a16:rowId xmlns:a16="http://schemas.microsoft.com/office/drawing/2014/main" val="4171720136"/>
                  </a:ext>
                </a:extLst>
              </a:tr>
              <a:tr h="126743">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tc>
                  <a:txBody>
                    <a:bodyPr/>
                    <a:lstStyle/>
                    <a:p>
                      <a:endParaRPr lang="en-GB" sz="100" dirty="0"/>
                    </a:p>
                  </a:txBody>
                  <a:tcP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97536841"/>
                  </a:ext>
                </a:extLst>
              </a:tr>
            </a:tbl>
          </a:graphicData>
        </a:graphic>
      </p:graphicFrame>
      <p:sp>
        <p:nvSpPr>
          <p:cNvPr id="49" name="TextBox 48">
            <a:extLst>
              <a:ext uri="{FF2B5EF4-FFF2-40B4-BE49-F238E27FC236}">
                <a16:creationId xmlns:a16="http://schemas.microsoft.com/office/drawing/2014/main" id="{EB6AD93D-E4F9-4B29-BBFD-E555CFE219A2}"/>
              </a:ext>
            </a:extLst>
          </p:cNvPr>
          <p:cNvSpPr txBox="1"/>
          <p:nvPr/>
        </p:nvSpPr>
        <p:spPr>
          <a:xfrm>
            <a:off x="4984535" y="5477946"/>
            <a:ext cx="799046" cy="369332"/>
          </a:xfrm>
          <a:prstGeom prst="rect">
            <a:avLst/>
          </a:prstGeom>
          <a:noFill/>
        </p:spPr>
        <p:txBody>
          <a:bodyPr wrap="square" rtlCol="0">
            <a:spAutoFit/>
          </a:bodyPr>
          <a:lstStyle/>
          <a:p>
            <a:pPr algn="ctr"/>
            <a:r>
              <a:rPr lang="en-GB" b="1" dirty="0">
                <a:solidFill>
                  <a:srgbClr val="F08214"/>
                </a:solidFill>
              </a:rPr>
              <a:t>6 500</a:t>
            </a:r>
          </a:p>
        </p:txBody>
      </p:sp>
      <p:grpSp>
        <p:nvGrpSpPr>
          <p:cNvPr id="50" name="Group 49">
            <a:extLst>
              <a:ext uri="{FF2B5EF4-FFF2-40B4-BE49-F238E27FC236}">
                <a16:creationId xmlns:a16="http://schemas.microsoft.com/office/drawing/2014/main" id="{55DB23F7-9B35-4C0F-A344-4AE2C3FF9D4F}"/>
              </a:ext>
            </a:extLst>
          </p:cNvPr>
          <p:cNvGrpSpPr/>
          <p:nvPr/>
        </p:nvGrpSpPr>
        <p:grpSpPr>
          <a:xfrm>
            <a:off x="6397881" y="5195989"/>
            <a:ext cx="1017496" cy="679954"/>
            <a:chOff x="1727102" y="3033680"/>
            <a:chExt cx="1017496" cy="679954"/>
          </a:xfrm>
        </p:grpSpPr>
        <p:cxnSp>
          <p:nvCxnSpPr>
            <p:cNvPr id="51" name="Straight Arrow Connector 50">
              <a:extLst>
                <a:ext uri="{FF2B5EF4-FFF2-40B4-BE49-F238E27FC236}">
                  <a16:creationId xmlns:a16="http://schemas.microsoft.com/office/drawing/2014/main" id="{E15122C1-FB8C-4A9B-A21F-B6DEA6D19D44}"/>
                </a:ext>
              </a:extLst>
            </p:cNvPr>
            <p:cNvCxnSpPr>
              <a:cxnSpLocks/>
            </p:cNvCxnSpPr>
            <p:nvPr/>
          </p:nvCxnSpPr>
          <p:spPr>
            <a:xfrm>
              <a:off x="2235850" y="3355388"/>
              <a:ext cx="0" cy="358246"/>
            </a:xfrm>
            <a:prstGeom prst="straightConnector1">
              <a:avLst/>
            </a:prstGeom>
            <a:ln w="38100" cap="rnd">
              <a:solidFill>
                <a:srgbClr val="699327"/>
              </a:solidFill>
              <a:tailEnd type="triangle"/>
            </a:ln>
          </p:spPr>
          <p:style>
            <a:lnRef idx="1">
              <a:schemeClr val="accent1"/>
            </a:lnRef>
            <a:fillRef idx="0">
              <a:schemeClr val="accent1"/>
            </a:fillRef>
            <a:effectRef idx="0">
              <a:schemeClr val="accent1"/>
            </a:effectRef>
            <a:fontRef idx="minor">
              <a:schemeClr val="tx1"/>
            </a:fontRef>
          </p:style>
        </p:cxnSp>
        <p:sp>
          <p:nvSpPr>
            <p:cNvPr id="52" name="TextBox 51">
              <a:extLst>
                <a:ext uri="{FF2B5EF4-FFF2-40B4-BE49-F238E27FC236}">
                  <a16:creationId xmlns:a16="http://schemas.microsoft.com/office/drawing/2014/main" id="{D4CFE76C-E3FB-4A8C-8F94-19DA67774A5D}"/>
                </a:ext>
              </a:extLst>
            </p:cNvPr>
            <p:cNvSpPr txBox="1"/>
            <p:nvPr/>
          </p:nvSpPr>
          <p:spPr>
            <a:xfrm>
              <a:off x="1727102" y="3033680"/>
              <a:ext cx="1017496" cy="369332"/>
            </a:xfrm>
            <a:prstGeom prst="rect">
              <a:avLst/>
            </a:prstGeom>
            <a:noFill/>
          </p:spPr>
          <p:txBody>
            <a:bodyPr wrap="square" rtlCol="0">
              <a:spAutoFit/>
            </a:bodyPr>
            <a:lstStyle/>
            <a:p>
              <a:pPr algn="ctr"/>
              <a:r>
                <a:rPr lang="en-GB" b="1" dirty="0">
                  <a:solidFill>
                    <a:srgbClr val="699327"/>
                  </a:solidFill>
                </a:rPr>
                <a:t>6 738</a:t>
              </a:r>
            </a:p>
          </p:txBody>
        </p:sp>
      </p:grpSp>
      <p:sp>
        <p:nvSpPr>
          <p:cNvPr id="53" name="TextBox 52">
            <a:extLst>
              <a:ext uri="{FF2B5EF4-FFF2-40B4-BE49-F238E27FC236}">
                <a16:creationId xmlns:a16="http://schemas.microsoft.com/office/drawing/2014/main" id="{CACB287D-684D-4FA5-928C-CD371291FE49}"/>
              </a:ext>
            </a:extLst>
          </p:cNvPr>
          <p:cNvSpPr txBox="1"/>
          <p:nvPr/>
        </p:nvSpPr>
        <p:spPr>
          <a:xfrm>
            <a:off x="7367484" y="5342401"/>
            <a:ext cx="1016393" cy="369332"/>
          </a:xfrm>
          <a:prstGeom prst="rect">
            <a:avLst/>
          </a:prstGeom>
          <a:noFill/>
        </p:spPr>
        <p:txBody>
          <a:bodyPr wrap="square" rtlCol="0">
            <a:spAutoFit/>
          </a:bodyPr>
          <a:lstStyle/>
          <a:p>
            <a:pPr algn="ctr"/>
            <a:r>
              <a:rPr lang="en-GB" dirty="0"/>
              <a:t>7 000</a:t>
            </a:r>
          </a:p>
        </p:txBody>
      </p:sp>
      <p:sp>
        <p:nvSpPr>
          <p:cNvPr id="54" name="TextBox 53">
            <a:extLst>
              <a:ext uri="{FF2B5EF4-FFF2-40B4-BE49-F238E27FC236}">
                <a16:creationId xmlns:a16="http://schemas.microsoft.com/office/drawing/2014/main" id="{5634EF80-0460-43F7-8E0D-29C728051102}"/>
              </a:ext>
            </a:extLst>
          </p:cNvPr>
          <p:cNvSpPr txBox="1"/>
          <p:nvPr/>
        </p:nvSpPr>
        <p:spPr>
          <a:xfrm>
            <a:off x="2435541" y="5342401"/>
            <a:ext cx="897959" cy="369332"/>
          </a:xfrm>
          <a:prstGeom prst="rect">
            <a:avLst/>
          </a:prstGeom>
          <a:noFill/>
        </p:spPr>
        <p:txBody>
          <a:bodyPr wrap="square" rtlCol="0">
            <a:spAutoFit/>
          </a:bodyPr>
          <a:lstStyle/>
          <a:p>
            <a:pPr algn="ctr"/>
            <a:r>
              <a:rPr lang="en-GB" dirty="0"/>
              <a:t>6 000</a:t>
            </a:r>
          </a:p>
        </p:txBody>
      </p:sp>
    </p:spTree>
    <p:extLst>
      <p:ext uri="{BB962C8B-B14F-4D97-AF65-F5344CB8AC3E}">
        <p14:creationId xmlns:p14="http://schemas.microsoft.com/office/powerpoint/2010/main" val="2922536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9" presetClass="emph" presetSubtype="0" fill="hold" grpId="0" nodeType="clickEffect">
                                  <p:stCondLst>
                                    <p:cond delay="0"/>
                                  </p:stCondLst>
                                  <p:iterate type="lt">
                                    <p:tmPct val="0"/>
                                  </p:iterate>
                                  <p:childTnLst>
                                    <p:animClr clrSpc="rgb" dir="cw">
                                      <p:cBhvr override="childStyle">
                                        <p:cTn id="16" dur="500" fill="hold"/>
                                        <p:tgtEl>
                                          <p:spTgt spid="28">
                                            <p:txEl>
                                              <p:pRg st="0" end="0"/>
                                            </p:txEl>
                                          </p:spTgt>
                                        </p:tgtEl>
                                        <p:attrNameLst>
                                          <p:attrName>style.color</p:attrName>
                                        </p:attrNameLst>
                                      </p:cBhvr>
                                      <p:to>
                                        <a:srgbClr val="699327"/>
                                      </p:to>
                                    </p:animClr>
                                    <p:animClr clrSpc="rgb" dir="cw">
                                      <p:cBhvr>
                                        <p:cTn id="17" dur="500" fill="hold"/>
                                        <p:tgtEl>
                                          <p:spTgt spid="28">
                                            <p:txEl>
                                              <p:pRg st="0" end="0"/>
                                            </p:txEl>
                                          </p:spTgt>
                                        </p:tgtEl>
                                        <p:attrNameLst>
                                          <p:attrName>fillcolor</p:attrName>
                                        </p:attrNameLst>
                                      </p:cBhvr>
                                      <p:to>
                                        <a:srgbClr val="699327"/>
                                      </p:to>
                                    </p:animClr>
                                    <p:set>
                                      <p:cBhvr>
                                        <p:cTn id="18" dur="500" fill="hold"/>
                                        <p:tgtEl>
                                          <p:spTgt spid="28">
                                            <p:txEl>
                                              <p:pRg st="0" end="0"/>
                                            </p:txEl>
                                          </p:spTgt>
                                        </p:tgtEl>
                                        <p:attrNameLst>
                                          <p:attrName>fill.type</p:attrName>
                                        </p:attrNameLst>
                                      </p:cBhvr>
                                      <p:to>
                                        <p:strVal val="solid"/>
                                      </p:to>
                                    </p:set>
                                    <p:set>
                                      <p:cBhvr>
                                        <p:cTn id="19" dur="500" fill="hold"/>
                                        <p:tgtEl>
                                          <p:spTgt spid="28">
                                            <p:txEl>
                                              <p:pRg st="0" end="0"/>
                                            </p:txEl>
                                          </p:spTgt>
                                        </p:tgtEl>
                                        <p:attrNameLst>
                                          <p:attrName>fill.on</p:attrName>
                                        </p:attrNameLst>
                                      </p:cBhvr>
                                      <p:to>
                                        <p:strVal val="true"/>
                                      </p:to>
                                    </p:se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500"/>
                                        <p:tgtEl>
                                          <p:spTgt spid="3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par>
                    <p:cTn id="30" fill="hold">
                      <p:stCondLst>
                        <p:cond delay="indefinite"/>
                      </p:stCondLst>
                      <p:childTnLst>
                        <p:par>
                          <p:cTn id="31" fill="hold">
                            <p:stCondLst>
                              <p:cond delay="0"/>
                            </p:stCondLst>
                            <p:childTnLst>
                              <p:par>
                                <p:cTn id="32" presetID="19" presetClass="emph" presetSubtype="0" fill="hold" grpId="0" nodeType="clickEffect">
                                  <p:stCondLst>
                                    <p:cond delay="0"/>
                                  </p:stCondLst>
                                  <p:iterate type="lt">
                                    <p:tmPct val="0"/>
                                  </p:iterate>
                                  <p:childTnLst>
                                    <p:animClr clrSpc="rgb" dir="cw">
                                      <p:cBhvr override="childStyle">
                                        <p:cTn id="33" dur="500" fill="hold"/>
                                        <p:tgtEl>
                                          <p:spTgt spid="37">
                                            <p:txEl>
                                              <p:pRg st="0" end="0"/>
                                            </p:txEl>
                                          </p:spTgt>
                                        </p:tgtEl>
                                        <p:attrNameLst>
                                          <p:attrName>style.color</p:attrName>
                                        </p:attrNameLst>
                                      </p:cBhvr>
                                      <p:to>
                                        <a:srgbClr val="699327"/>
                                      </p:to>
                                    </p:animClr>
                                    <p:animClr clrSpc="rgb" dir="cw">
                                      <p:cBhvr>
                                        <p:cTn id="34" dur="500" fill="hold"/>
                                        <p:tgtEl>
                                          <p:spTgt spid="37">
                                            <p:txEl>
                                              <p:pRg st="0" end="0"/>
                                            </p:txEl>
                                          </p:spTgt>
                                        </p:tgtEl>
                                        <p:attrNameLst>
                                          <p:attrName>fillcolor</p:attrName>
                                        </p:attrNameLst>
                                      </p:cBhvr>
                                      <p:to>
                                        <a:srgbClr val="699327"/>
                                      </p:to>
                                    </p:animClr>
                                    <p:set>
                                      <p:cBhvr>
                                        <p:cTn id="35" dur="500" fill="hold"/>
                                        <p:tgtEl>
                                          <p:spTgt spid="37">
                                            <p:txEl>
                                              <p:pRg st="0" end="0"/>
                                            </p:txEl>
                                          </p:spTgt>
                                        </p:tgtEl>
                                        <p:attrNameLst>
                                          <p:attrName>fill.type</p:attrName>
                                        </p:attrNameLst>
                                      </p:cBhvr>
                                      <p:to>
                                        <p:strVal val="solid"/>
                                      </p:to>
                                    </p:set>
                                    <p:set>
                                      <p:cBhvr>
                                        <p:cTn id="36" dur="500" fill="hold"/>
                                        <p:tgtEl>
                                          <p:spTgt spid="37">
                                            <p:txEl>
                                              <p:pRg st="0" end="0"/>
                                            </p:txEl>
                                          </p:spTgt>
                                        </p:tgtEl>
                                        <p:attrNameLst>
                                          <p:attrName>fill.on</p:attrName>
                                        </p:attrNameLst>
                                      </p:cBhvr>
                                      <p:to>
                                        <p:strVal val="true"/>
                                      </p:to>
                                    </p:se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fade">
                                      <p:cBhvr>
                                        <p:cTn id="41" dur="500"/>
                                        <p:tgtEl>
                                          <p:spTgt spid="40"/>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41"/>
                                        </p:tgtEl>
                                        <p:attrNameLst>
                                          <p:attrName>style.visibility</p:attrName>
                                        </p:attrNameLst>
                                      </p:cBhvr>
                                      <p:to>
                                        <p:strVal val="visible"/>
                                      </p:to>
                                    </p:set>
                                    <p:animEffect transition="in" filter="fade">
                                      <p:cBhvr>
                                        <p:cTn id="46" dur="500"/>
                                        <p:tgtEl>
                                          <p:spTgt spid="41"/>
                                        </p:tgtEl>
                                      </p:cBhvr>
                                    </p:animEffect>
                                  </p:childTnLst>
                                </p:cTn>
                              </p:par>
                            </p:childTnLst>
                          </p:cTn>
                        </p:par>
                      </p:childTnLst>
                    </p:cTn>
                  </p:par>
                  <p:par>
                    <p:cTn id="47" fill="hold">
                      <p:stCondLst>
                        <p:cond delay="indefinite"/>
                      </p:stCondLst>
                      <p:childTnLst>
                        <p:par>
                          <p:cTn id="48" fill="hold">
                            <p:stCondLst>
                              <p:cond delay="0"/>
                            </p:stCondLst>
                            <p:childTnLst>
                              <p:par>
                                <p:cTn id="49" presetID="19" presetClass="emph" presetSubtype="0" fill="hold" grpId="0" nodeType="clickEffect">
                                  <p:stCondLst>
                                    <p:cond delay="0"/>
                                  </p:stCondLst>
                                  <p:iterate type="lt">
                                    <p:tmPct val="0"/>
                                  </p:iterate>
                                  <p:childTnLst>
                                    <p:animClr clrSpc="rgb" dir="cw">
                                      <p:cBhvr override="childStyle">
                                        <p:cTn id="50" dur="500" fill="hold"/>
                                        <p:tgtEl>
                                          <p:spTgt spid="44">
                                            <p:txEl>
                                              <p:pRg st="0" end="0"/>
                                            </p:txEl>
                                          </p:spTgt>
                                        </p:tgtEl>
                                        <p:attrNameLst>
                                          <p:attrName>style.color</p:attrName>
                                        </p:attrNameLst>
                                      </p:cBhvr>
                                      <p:to>
                                        <a:srgbClr val="699327"/>
                                      </p:to>
                                    </p:animClr>
                                    <p:animClr clrSpc="rgb" dir="cw">
                                      <p:cBhvr>
                                        <p:cTn id="51" dur="500" fill="hold"/>
                                        <p:tgtEl>
                                          <p:spTgt spid="44">
                                            <p:txEl>
                                              <p:pRg st="0" end="0"/>
                                            </p:txEl>
                                          </p:spTgt>
                                        </p:tgtEl>
                                        <p:attrNameLst>
                                          <p:attrName>fillcolor</p:attrName>
                                        </p:attrNameLst>
                                      </p:cBhvr>
                                      <p:to>
                                        <a:srgbClr val="699327"/>
                                      </p:to>
                                    </p:animClr>
                                    <p:set>
                                      <p:cBhvr>
                                        <p:cTn id="52" dur="500" fill="hold"/>
                                        <p:tgtEl>
                                          <p:spTgt spid="44">
                                            <p:txEl>
                                              <p:pRg st="0" end="0"/>
                                            </p:txEl>
                                          </p:spTgt>
                                        </p:tgtEl>
                                        <p:attrNameLst>
                                          <p:attrName>fill.type</p:attrName>
                                        </p:attrNameLst>
                                      </p:cBhvr>
                                      <p:to>
                                        <p:strVal val="solid"/>
                                      </p:to>
                                    </p:set>
                                    <p:set>
                                      <p:cBhvr>
                                        <p:cTn id="53" dur="500" fill="hold"/>
                                        <p:tgtEl>
                                          <p:spTgt spid="44">
                                            <p:txEl>
                                              <p:pRg st="0" end="0"/>
                                            </p:txEl>
                                          </p:spTgt>
                                        </p:tgtEl>
                                        <p:attrNameLst>
                                          <p:attrName>fill.on</p:attrName>
                                        </p:attrNameLst>
                                      </p:cBhvr>
                                      <p:to>
                                        <p:strVal val="true"/>
                                      </p:to>
                                    </p:se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49"/>
                                        </p:tgtEl>
                                        <p:attrNameLst>
                                          <p:attrName>style.visibility</p:attrName>
                                        </p:attrNameLst>
                                      </p:cBhvr>
                                      <p:to>
                                        <p:strVal val="visible"/>
                                      </p:to>
                                    </p:set>
                                    <p:animEffect transition="in" filter="fade">
                                      <p:cBhvr>
                                        <p:cTn id="58" dur="500"/>
                                        <p:tgtEl>
                                          <p:spTgt spid="49"/>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50"/>
                                        </p:tgtEl>
                                        <p:attrNameLst>
                                          <p:attrName>style.visibility</p:attrName>
                                        </p:attrNameLst>
                                      </p:cBhvr>
                                      <p:to>
                                        <p:strVal val="visible"/>
                                      </p:to>
                                    </p:set>
                                    <p:animEffect transition="in" filter="fade">
                                      <p:cBhvr>
                                        <p:cTn id="63" dur="500"/>
                                        <p:tgtEl>
                                          <p:spTgt spid="50"/>
                                        </p:tgtEl>
                                      </p:cBhvr>
                                    </p:animEffect>
                                  </p:childTnLst>
                                </p:cTn>
                              </p:par>
                            </p:childTnLst>
                          </p:cTn>
                        </p:par>
                      </p:childTnLst>
                    </p:cTn>
                  </p:par>
                  <p:par>
                    <p:cTn id="64" fill="hold">
                      <p:stCondLst>
                        <p:cond delay="indefinite"/>
                      </p:stCondLst>
                      <p:childTnLst>
                        <p:par>
                          <p:cTn id="65" fill="hold">
                            <p:stCondLst>
                              <p:cond delay="0"/>
                            </p:stCondLst>
                            <p:childTnLst>
                              <p:par>
                                <p:cTn id="66" presetID="19" presetClass="emph" presetSubtype="0" fill="hold" grpId="0" nodeType="clickEffect">
                                  <p:stCondLst>
                                    <p:cond delay="0"/>
                                  </p:stCondLst>
                                  <p:iterate type="lt">
                                    <p:tmPct val="0"/>
                                  </p:iterate>
                                  <p:childTnLst>
                                    <p:animClr clrSpc="rgb" dir="cw">
                                      <p:cBhvr override="childStyle">
                                        <p:cTn id="67" dur="500" fill="hold"/>
                                        <p:tgtEl>
                                          <p:spTgt spid="53">
                                            <p:txEl>
                                              <p:pRg st="0" end="0"/>
                                            </p:txEl>
                                          </p:spTgt>
                                        </p:tgtEl>
                                        <p:attrNameLst>
                                          <p:attrName>style.color</p:attrName>
                                        </p:attrNameLst>
                                      </p:cBhvr>
                                      <p:to>
                                        <a:srgbClr val="699327"/>
                                      </p:to>
                                    </p:animClr>
                                    <p:animClr clrSpc="rgb" dir="cw">
                                      <p:cBhvr>
                                        <p:cTn id="68" dur="500" fill="hold"/>
                                        <p:tgtEl>
                                          <p:spTgt spid="53">
                                            <p:txEl>
                                              <p:pRg st="0" end="0"/>
                                            </p:txEl>
                                          </p:spTgt>
                                        </p:tgtEl>
                                        <p:attrNameLst>
                                          <p:attrName>fillcolor</p:attrName>
                                        </p:attrNameLst>
                                      </p:cBhvr>
                                      <p:to>
                                        <a:srgbClr val="699327"/>
                                      </p:to>
                                    </p:animClr>
                                    <p:set>
                                      <p:cBhvr>
                                        <p:cTn id="69" dur="500" fill="hold"/>
                                        <p:tgtEl>
                                          <p:spTgt spid="53">
                                            <p:txEl>
                                              <p:pRg st="0" end="0"/>
                                            </p:txEl>
                                          </p:spTgt>
                                        </p:tgtEl>
                                        <p:attrNameLst>
                                          <p:attrName>fill.type</p:attrName>
                                        </p:attrNameLst>
                                      </p:cBhvr>
                                      <p:to>
                                        <p:strVal val="solid"/>
                                      </p:to>
                                    </p:set>
                                    <p:set>
                                      <p:cBhvr>
                                        <p:cTn id="70" dur="500" fill="hold"/>
                                        <p:tgtEl>
                                          <p:spTgt spid="53">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8" grpId="0" build="allAtOnce"/>
      <p:bldP spid="33" grpId="0"/>
      <p:bldP spid="37" grpId="0" build="allAtOnce"/>
      <p:bldP spid="40" grpId="0"/>
      <p:bldP spid="44" grpId="0" build="allAtOnce"/>
      <p:bldP spid="49" grpId="0"/>
      <p:bldP spid="53" grpId="0" build="allAtOnce"/>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A67BC38-A675-429D-B404-6B8C89D6217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5498"/>
          <a:stretch/>
        </p:blipFill>
        <p:spPr>
          <a:xfrm>
            <a:off x="590005" y="1672497"/>
            <a:ext cx="7935686" cy="4584588"/>
          </a:xfrm>
          <a:prstGeom prst="rect">
            <a:avLst/>
          </a:prstGeom>
        </p:spPr>
      </p:pic>
      <p:sp>
        <p:nvSpPr>
          <p:cNvPr id="11" name="TextBox 10">
            <a:extLst>
              <a:ext uri="{FF2B5EF4-FFF2-40B4-BE49-F238E27FC236}">
                <a16:creationId xmlns:a16="http://schemas.microsoft.com/office/drawing/2014/main" id="{15E3E2DB-C041-47CF-A8AF-90F7E45EC9EE}"/>
              </a:ext>
            </a:extLst>
          </p:cNvPr>
          <p:cNvSpPr txBox="1"/>
          <p:nvPr/>
        </p:nvSpPr>
        <p:spPr>
          <a:xfrm>
            <a:off x="2286000" y="1277038"/>
            <a:ext cx="4572000" cy="369332"/>
          </a:xfrm>
          <a:prstGeom prst="rect">
            <a:avLst/>
          </a:prstGeom>
          <a:noFill/>
        </p:spPr>
        <p:txBody>
          <a:bodyPr wrap="square">
            <a:spAutoFit/>
          </a:bodyPr>
          <a:lstStyle/>
          <a:p>
            <a:pPr algn="ctr"/>
            <a:r>
              <a:rPr lang="en-GB" dirty="0"/>
              <a:t>Let’s check to see how you got on.</a:t>
            </a:r>
          </a:p>
        </p:txBody>
      </p:sp>
      <p:sp>
        <p:nvSpPr>
          <p:cNvPr id="13" name="Rectangle 12">
            <a:extLst>
              <a:ext uri="{FF2B5EF4-FFF2-40B4-BE49-F238E27FC236}">
                <a16:creationId xmlns:a16="http://schemas.microsoft.com/office/drawing/2014/main" id="{44E5E0F3-B5B7-4B9A-93E3-7B693791EC7C}"/>
              </a:ext>
            </a:extLst>
          </p:cNvPr>
          <p:cNvSpPr/>
          <p:nvPr/>
        </p:nvSpPr>
        <p:spPr>
          <a:xfrm>
            <a:off x="755650" y="696913"/>
            <a:ext cx="7632700" cy="553998"/>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3600" b="1" dirty="0"/>
              <a:t>Round Using Number Lines</a:t>
            </a:r>
            <a:endParaRPr lang="en-GB" sz="3600" b="1" dirty="0"/>
          </a:p>
        </p:txBody>
      </p:sp>
      <p:pic>
        <p:nvPicPr>
          <p:cNvPr id="16" name="Picture 15">
            <a:extLst>
              <a:ext uri="{FF2B5EF4-FFF2-40B4-BE49-F238E27FC236}">
                <a16:creationId xmlns:a16="http://schemas.microsoft.com/office/drawing/2014/main" id="{8A31F8BD-6A44-4518-90B9-9793BC9A9AB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436"/>
          <a:stretch/>
        </p:blipFill>
        <p:spPr>
          <a:xfrm rot="21438297">
            <a:off x="1474524" y="1897753"/>
            <a:ext cx="6739823" cy="3873533"/>
          </a:xfrm>
          <a:prstGeom prst="rect">
            <a:avLst/>
          </a:prstGeom>
          <a:effectLst>
            <a:outerShdw blurRad="25400" dist="38100" dir="11880000" algn="ctr" rotWithShape="0">
              <a:srgbClr val="000000">
                <a:alpha val="21000"/>
              </a:srgbClr>
            </a:outerShdw>
          </a:effectLst>
        </p:spPr>
      </p:pic>
      <p:pic>
        <p:nvPicPr>
          <p:cNvPr id="18" name="Picture 17">
            <a:extLst>
              <a:ext uri="{FF2B5EF4-FFF2-40B4-BE49-F238E27FC236}">
                <a16:creationId xmlns:a16="http://schemas.microsoft.com/office/drawing/2014/main" id="{A8DBD675-A83F-4009-8A1C-4C07D8E3521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436"/>
          <a:stretch/>
        </p:blipFill>
        <p:spPr>
          <a:xfrm>
            <a:off x="1648527" y="1854925"/>
            <a:ext cx="6739823" cy="4280661"/>
          </a:xfrm>
          <a:prstGeom prst="rect">
            <a:avLst/>
          </a:prstGeom>
          <a:effectLst>
            <a:outerShdw blurRad="25400" dist="38100" dir="11880000" algn="ctr" rotWithShape="0">
              <a:srgbClr val="000000">
                <a:alpha val="21000"/>
              </a:srgbClr>
            </a:outerShdw>
          </a:effectLst>
        </p:spPr>
      </p:pic>
      <p:sp>
        <p:nvSpPr>
          <p:cNvPr id="19" name="Rectangle 18">
            <a:extLst>
              <a:ext uri="{FF2B5EF4-FFF2-40B4-BE49-F238E27FC236}">
                <a16:creationId xmlns:a16="http://schemas.microsoft.com/office/drawing/2014/main" id="{C1541C1B-5290-410E-A78B-687D98ED17A8}"/>
              </a:ext>
            </a:extLst>
          </p:cNvPr>
          <p:cNvSpPr/>
          <p:nvPr/>
        </p:nvSpPr>
        <p:spPr>
          <a:xfrm>
            <a:off x="2038526" y="2779732"/>
            <a:ext cx="2285789" cy="671498"/>
          </a:xfrm>
          <a:prstGeom prst="rect">
            <a:avLst/>
          </a:prstGeom>
          <a:solidFill>
            <a:srgbClr val="32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1" name="Group 20">
            <a:extLst>
              <a:ext uri="{FF2B5EF4-FFF2-40B4-BE49-F238E27FC236}">
                <a16:creationId xmlns:a16="http://schemas.microsoft.com/office/drawing/2014/main" id="{2CE68011-2EB3-436B-91E6-83FB0A2C6F32}"/>
              </a:ext>
            </a:extLst>
          </p:cNvPr>
          <p:cNvGrpSpPr/>
          <p:nvPr/>
        </p:nvGrpSpPr>
        <p:grpSpPr>
          <a:xfrm>
            <a:off x="590003" y="1672495"/>
            <a:ext cx="1876425" cy="4584589"/>
            <a:chOff x="590003" y="1672495"/>
            <a:chExt cx="1876425" cy="4584589"/>
          </a:xfrm>
        </p:grpSpPr>
        <p:sp>
          <p:nvSpPr>
            <p:cNvPr id="3" name="Flowchart: Manual Input 2">
              <a:extLst>
                <a:ext uri="{FF2B5EF4-FFF2-40B4-BE49-F238E27FC236}">
                  <a16:creationId xmlns:a16="http://schemas.microsoft.com/office/drawing/2014/main" id="{3E4747C6-8728-4918-A33C-9918E8127246}"/>
                </a:ext>
              </a:extLst>
            </p:cNvPr>
            <p:cNvSpPr/>
            <p:nvPr/>
          </p:nvSpPr>
          <p:spPr>
            <a:xfrm rot="16200000" flipV="1">
              <a:off x="-764079" y="3026577"/>
              <a:ext cx="4584589" cy="1876425"/>
            </a:xfrm>
            <a:prstGeom prst="flowChartManualInput">
              <a:avLst/>
            </a:prstGeom>
            <a:solidFill>
              <a:srgbClr val="32B7BC"/>
            </a:solidFill>
            <a:ln>
              <a:noFill/>
            </a:ln>
            <a:effectLst>
              <a:outerShdw blurRad="12700" dist="63500" algn="ctr" rotWithShape="0">
                <a:srgbClr val="000000">
                  <a:alpha val="14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A8F68756-F0CA-4B95-9B5A-1D36CD3861FE}"/>
                </a:ext>
              </a:extLst>
            </p:cNvPr>
            <p:cNvSpPr txBox="1"/>
            <p:nvPr/>
          </p:nvSpPr>
          <p:spPr>
            <a:xfrm>
              <a:off x="618309" y="3633658"/>
              <a:ext cx="1695450" cy="923330"/>
            </a:xfrm>
            <a:prstGeom prst="rect">
              <a:avLst/>
            </a:prstGeom>
            <a:noFill/>
          </p:spPr>
          <p:txBody>
            <a:bodyPr wrap="square">
              <a:spAutoFit/>
            </a:bodyPr>
            <a:lstStyle/>
            <a:p>
              <a:r>
                <a:rPr lang="en-GB" b="1" dirty="0">
                  <a:solidFill>
                    <a:schemeClr val="bg1"/>
                  </a:solidFill>
                </a:rPr>
                <a:t>15 603</a:t>
              </a:r>
              <a:br>
                <a:rPr lang="en-GB" b="1" dirty="0">
                  <a:solidFill>
                    <a:schemeClr val="bg1"/>
                  </a:solidFill>
                </a:rPr>
              </a:br>
              <a:endParaRPr lang="en-GB" b="1" dirty="0">
                <a:solidFill>
                  <a:schemeClr val="bg1"/>
                </a:solidFill>
              </a:endParaRPr>
            </a:p>
            <a:p>
              <a:r>
                <a:rPr lang="en-GB" b="1" dirty="0">
                  <a:solidFill>
                    <a:schemeClr val="bg1"/>
                  </a:solidFill>
                </a:rPr>
                <a:t>593 039</a:t>
              </a:r>
            </a:p>
          </p:txBody>
        </p:sp>
        <p:sp>
          <p:nvSpPr>
            <p:cNvPr id="7" name="Star: 5 Points 6">
              <a:extLst>
                <a:ext uri="{FF2B5EF4-FFF2-40B4-BE49-F238E27FC236}">
                  <a16:creationId xmlns:a16="http://schemas.microsoft.com/office/drawing/2014/main" id="{561E7D1E-A949-40F8-B39F-11C928999002}"/>
                </a:ext>
              </a:extLst>
            </p:cNvPr>
            <p:cNvSpPr/>
            <p:nvPr/>
          </p:nvSpPr>
          <p:spPr>
            <a:xfrm>
              <a:off x="657352" y="1741442"/>
              <a:ext cx="196595" cy="196595"/>
            </a:xfrm>
            <a:prstGeom prst="star5">
              <a:avLst>
                <a:gd name="adj" fmla="val 25265"/>
                <a:gd name="hf" fmla="val 105146"/>
                <a:gd name="vf" fmla="val 11055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Star: 5 Points 13">
              <a:extLst>
                <a:ext uri="{FF2B5EF4-FFF2-40B4-BE49-F238E27FC236}">
                  <a16:creationId xmlns:a16="http://schemas.microsoft.com/office/drawing/2014/main" id="{FFCEBE19-D1D5-42B7-B818-BCC0F571A785}"/>
                </a:ext>
              </a:extLst>
            </p:cNvPr>
            <p:cNvSpPr/>
            <p:nvPr/>
          </p:nvSpPr>
          <p:spPr>
            <a:xfrm>
              <a:off x="896127" y="1741442"/>
              <a:ext cx="196595" cy="196595"/>
            </a:xfrm>
            <a:prstGeom prst="star5">
              <a:avLst>
                <a:gd name="adj" fmla="val 25265"/>
                <a:gd name="hf" fmla="val 105146"/>
                <a:gd name="vf" fmla="val 11055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TextBox 24">
            <a:extLst>
              <a:ext uri="{FF2B5EF4-FFF2-40B4-BE49-F238E27FC236}">
                <a16:creationId xmlns:a16="http://schemas.microsoft.com/office/drawing/2014/main" id="{124555AF-1895-4F68-809F-B58417BB0882}"/>
              </a:ext>
            </a:extLst>
          </p:cNvPr>
          <p:cNvSpPr txBox="1"/>
          <p:nvPr/>
        </p:nvSpPr>
        <p:spPr>
          <a:xfrm>
            <a:off x="2304118" y="2788121"/>
            <a:ext cx="1798100" cy="646331"/>
          </a:xfrm>
          <a:prstGeom prst="rect">
            <a:avLst/>
          </a:prstGeom>
          <a:noFill/>
        </p:spPr>
        <p:txBody>
          <a:bodyPr wrap="square">
            <a:spAutoFit/>
          </a:bodyPr>
          <a:lstStyle/>
          <a:p>
            <a:pPr algn="ctr"/>
            <a:r>
              <a:rPr lang="en-GB" b="1" dirty="0">
                <a:solidFill>
                  <a:schemeClr val="bg1"/>
                </a:solidFill>
              </a:rPr>
              <a:t>To the </a:t>
            </a:r>
            <a:br>
              <a:rPr lang="en-GB" b="1" dirty="0">
                <a:solidFill>
                  <a:schemeClr val="bg1"/>
                </a:solidFill>
              </a:rPr>
            </a:br>
            <a:r>
              <a:rPr lang="en-GB" b="1" dirty="0">
                <a:solidFill>
                  <a:schemeClr val="bg1"/>
                </a:solidFill>
              </a:rPr>
              <a:t>Nearest 100</a:t>
            </a:r>
          </a:p>
        </p:txBody>
      </p:sp>
      <p:sp>
        <p:nvSpPr>
          <p:cNvPr id="26" name="Rectangle 25">
            <a:extLst>
              <a:ext uri="{FF2B5EF4-FFF2-40B4-BE49-F238E27FC236}">
                <a16:creationId xmlns:a16="http://schemas.microsoft.com/office/drawing/2014/main" id="{8D181A80-5E8A-4786-B37C-865863D6B897}"/>
              </a:ext>
            </a:extLst>
          </p:cNvPr>
          <p:cNvSpPr/>
          <p:nvPr/>
        </p:nvSpPr>
        <p:spPr>
          <a:xfrm>
            <a:off x="4396679" y="2779732"/>
            <a:ext cx="1935811" cy="671498"/>
          </a:xfrm>
          <a:prstGeom prst="rect">
            <a:avLst/>
          </a:prstGeom>
          <a:solidFill>
            <a:srgbClr val="32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3130549F-51BE-4407-A7BC-754175836FDD}"/>
              </a:ext>
            </a:extLst>
          </p:cNvPr>
          <p:cNvSpPr txBox="1"/>
          <p:nvPr/>
        </p:nvSpPr>
        <p:spPr>
          <a:xfrm>
            <a:off x="4435180" y="2788121"/>
            <a:ext cx="1858807" cy="646331"/>
          </a:xfrm>
          <a:prstGeom prst="rect">
            <a:avLst/>
          </a:prstGeom>
          <a:noFill/>
        </p:spPr>
        <p:txBody>
          <a:bodyPr wrap="square">
            <a:spAutoFit/>
          </a:bodyPr>
          <a:lstStyle/>
          <a:p>
            <a:pPr algn="ctr"/>
            <a:r>
              <a:rPr lang="en-GB" b="1" dirty="0">
                <a:solidFill>
                  <a:schemeClr val="bg1"/>
                </a:solidFill>
              </a:rPr>
              <a:t>To the </a:t>
            </a:r>
            <a:br>
              <a:rPr lang="en-GB" b="1" dirty="0">
                <a:solidFill>
                  <a:schemeClr val="bg1"/>
                </a:solidFill>
              </a:rPr>
            </a:br>
            <a:r>
              <a:rPr lang="en-GB" b="1" dirty="0">
                <a:solidFill>
                  <a:schemeClr val="bg1"/>
                </a:solidFill>
              </a:rPr>
              <a:t>Nearest 1 000</a:t>
            </a:r>
          </a:p>
        </p:txBody>
      </p:sp>
      <p:sp>
        <p:nvSpPr>
          <p:cNvPr id="28" name="Rectangle 27">
            <a:extLst>
              <a:ext uri="{FF2B5EF4-FFF2-40B4-BE49-F238E27FC236}">
                <a16:creationId xmlns:a16="http://schemas.microsoft.com/office/drawing/2014/main" id="{BCAFEEE2-8282-4023-B7C3-386D6B3DDF33}"/>
              </a:ext>
            </a:extLst>
          </p:cNvPr>
          <p:cNvSpPr/>
          <p:nvPr/>
        </p:nvSpPr>
        <p:spPr>
          <a:xfrm>
            <a:off x="6403712" y="2779732"/>
            <a:ext cx="1935811" cy="671498"/>
          </a:xfrm>
          <a:prstGeom prst="rect">
            <a:avLst/>
          </a:prstGeom>
          <a:solidFill>
            <a:srgbClr val="32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id="{C9A3109A-4703-44FF-A1B1-B2E461D097D8}"/>
              </a:ext>
            </a:extLst>
          </p:cNvPr>
          <p:cNvSpPr txBox="1"/>
          <p:nvPr/>
        </p:nvSpPr>
        <p:spPr>
          <a:xfrm>
            <a:off x="6483094" y="2788121"/>
            <a:ext cx="1734806" cy="646331"/>
          </a:xfrm>
          <a:prstGeom prst="rect">
            <a:avLst/>
          </a:prstGeom>
          <a:noFill/>
        </p:spPr>
        <p:txBody>
          <a:bodyPr wrap="square">
            <a:spAutoFit/>
          </a:bodyPr>
          <a:lstStyle/>
          <a:p>
            <a:pPr algn="ctr"/>
            <a:r>
              <a:rPr lang="en-GB" b="1" dirty="0">
                <a:solidFill>
                  <a:schemeClr val="bg1"/>
                </a:solidFill>
              </a:rPr>
              <a:t>To the Nearest 10 000</a:t>
            </a:r>
          </a:p>
        </p:txBody>
      </p:sp>
      <p:sp>
        <p:nvSpPr>
          <p:cNvPr id="34" name="TextBox 33">
            <a:extLst>
              <a:ext uri="{FF2B5EF4-FFF2-40B4-BE49-F238E27FC236}">
                <a16:creationId xmlns:a16="http://schemas.microsoft.com/office/drawing/2014/main" id="{77DE7422-D32E-4B74-9F64-A7F17A18EE53}"/>
              </a:ext>
            </a:extLst>
          </p:cNvPr>
          <p:cNvSpPr txBox="1"/>
          <p:nvPr/>
        </p:nvSpPr>
        <p:spPr>
          <a:xfrm>
            <a:off x="2485254" y="3633658"/>
            <a:ext cx="1435827" cy="923330"/>
          </a:xfrm>
          <a:prstGeom prst="rect">
            <a:avLst/>
          </a:prstGeom>
          <a:noFill/>
        </p:spPr>
        <p:txBody>
          <a:bodyPr wrap="square">
            <a:spAutoFit/>
          </a:bodyPr>
          <a:lstStyle/>
          <a:p>
            <a:pPr algn="ctr"/>
            <a:r>
              <a:rPr lang="en-GB" b="1" dirty="0">
                <a:solidFill>
                  <a:srgbClr val="699327"/>
                </a:solidFill>
              </a:rPr>
              <a:t>15 600</a:t>
            </a:r>
          </a:p>
          <a:p>
            <a:pPr algn="ctr"/>
            <a:endParaRPr lang="en-GB" b="1" dirty="0">
              <a:solidFill>
                <a:srgbClr val="699327"/>
              </a:solidFill>
            </a:endParaRPr>
          </a:p>
          <a:p>
            <a:pPr algn="ctr"/>
            <a:r>
              <a:rPr lang="en-GB" b="1" dirty="0">
                <a:solidFill>
                  <a:srgbClr val="699327"/>
                </a:solidFill>
              </a:rPr>
              <a:t>593 000</a:t>
            </a:r>
          </a:p>
        </p:txBody>
      </p:sp>
      <p:sp>
        <p:nvSpPr>
          <p:cNvPr id="36" name="TextBox 35">
            <a:extLst>
              <a:ext uri="{FF2B5EF4-FFF2-40B4-BE49-F238E27FC236}">
                <a16:creationId xmlns:a16="http://schemas.microsoft.com/office/drawing/2014/main" id="{2F621C1C-9CD5-47CE-9ED6-AF05B2FDD6B0}"/>
              </a:ext>
            </a:extLst>
          </p:cNvPr>
          <p:cNvSpPr txBox="1"/>
          <p:nvPr/>
        </p:nvSpPr>
        <p:spPr>
          <a:xfrm>
            <a:off x="4646669" y="3633658"/>
            <a:ext cx="1435827" cy="923330"/>
          </a:xfrm>
          <a:prstGeom prst="rect">
            <a:avLst/>
          </a:prstGeom>
          <a:noFill/>
        </p:spPr>
        <p:txBody>
          <a:bodyPr wrap="square">
            <a:spAutoFit/>
          </a:bodyPr>
          <a:lstStyle/>
          <a:p>
            <a:pPr algn="ctr"/>
            <a:r>
              <a:rPr lang="en-GB" b="1" dirty="0">
                <a:solidFill>
                  <a:srgbClr val="699327"/>
                </a:solidFill>
              </a:rPr>
              <a:t>16 000</a:t>
            </a:r>
          </a:p>
          <a:p>
            <a:pPr algn="ctr"/>
            <a:endParaRPr lang="en-GB" b="1" dirty="0">
              <a:solidFill>
                <a:srgbClr val="699327"/>
              </a:solidFill>
            </a:endParaRPr>
          </a:p>
          <a:p>
            <a:pPr algn="ctr"/>
            <a:r>
              <a:rPr lang="en-GB" b="1" dirty="0">
                <a:solidFill>
                  <a:srgbClr val="699327"/>
                </a:solidFill>
              </a:rPr>
              <a:t>593 000</a:t>
            </a:r>
          </a:p>
        </p:txBody>
      </p:sp>
      <p:sp>
        <p:nvSpPr>
          <p:cNvPr id="38" name="TextBox 37">
            <a:extLst>
              <a:ext uri="{FF2B5EF4-FFF2-40B4-BE49-F238E27FC236}">
                <a16:creationId xmlns:a16="http://schemas.microsoft.com/office/drawing/2014/main" id="{520901DF-65DD-4BA4-AEEB-87FC73F69CC6}"/>
              </a:ext>
            </a:extLst>
          </p:cNvPr>
          <p:cNvSpPr txBox="1"/>
          <p:nvPr/>
        </p:nvSpPr>
        <p:spPr>
          <a:xfrm>
            <a:off x="6632583" y="3633658"/>
            <a:ext cx="1435827" cy="1200329"/>
          </a:xfrm>
          <a:prstGeom prst="rect">
            <a:avLst/>
          </a:prstGeom>
          <a:noFill/>
        </p:spPr>
        <p:txBody>
          <a:bodyPr wrap="square">
            <a:spAutoFit/>
          </a:bodyPr>
          <a:lstStyle/>
          <a:p>
            <a:pPr algn="ctr"/>
            <a:r>
              <a:rPr lang="en-GB" b="1" dirty="0">
                <a:solidFill>
                  <a:srgbClr val="699327"/>
                </a:solidFill>
              </a:rPr>
              <a:t>20 000</a:t>
            </a:r>
          </a:p>
          <a:p>
            <a:pPr algn="ctr"/>
            <a:endParaRPr lang="en-GB" b="1" dirty="0">
              <a:solidFill>
                <a:srgbClr val="699327"/>
              </a:solidFill>
            </a:endParaRPr>
          </a:p>
          <a:p>
            <a:pPr algn="ctr"/>
            <a:r>
              <a:rPr lang="en-GB" b="1" dirty="0">
                <a:solidFill>
                  <a:srgbClr val="699327"/>
                </a:solidFill>
              </a:rPr>
              <a:t>590 000</a:t>
            </a:r>
          </a:p>
          <a:p>
            <a:pPr algn="ctr"/>
            <a:endParaRPr lang="en-GB" b="1" dirty="0">
              <a:solidFill>
                <a:srgbClr val="699327"/>
              </a:solidFill>
            </a:endParaRPr>
          </a:p>
        </p:txBody>
      </p:sp>
    </p:spTree>
    <p:extLst>
      <p:ext uri="{BB962C8B-B14F-4D97-AF65-F5344CB8AC3E}">
        <p14:creationId xmlns:p14="http://schemas.microsoft.com/office/powerpoint/2010/main" val="727040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500"/>
                                        <p:tgtEl>
                                          <p:spTgt spid="3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8"/>
                                        </p:tgtEl>
                                        <p:attrNameLst>
                                          <p:attrName>style.visibility</p:attrName>
                                        </p:attrNameLst>
                                      </p:cBhvr>
                                      <p:to>
                                        <p:strVal val="visible"/>
                                      </p:to>
                                    </p:set>
                                    <p:animEffect transition="in" filter="fade">
                                      <p:cBhvr>
                                        <p:cTn id="1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6" grpId="0"/>
      <p:bldP spid="3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A67BC38-A675-429D-B404-6B8C89D6217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5498"/>
          <a:stretch/>
        </p:blipFill>
        <p:spPr>
          <a:xfrm>
            <a:off x="590005" y="1672497"/>
            <a:ext cx="7935686" cy="4584588"/>
          </a:xfrm>
          <a:prstGeom prst="rect">
            <a:avLst/>
          </a:prstGeom>
        </p:spPr>
      </p:pic>
      <p:sp>
        <p:nvSpPr>
          <p:cNvPr id="11" name="TextBox 10">
            <a:extLst>
              <a:ext uri="{FF2B5EF4-FFF2-40B4-BE49-F238E27FC236}">
                <a16:creationId xmlns:a16="http://schemas.microsoft.com/office/drawing/2014/main" id="{15E3E2DB-C041-47CF-A8AF-90F7E45EC9EE}"/>
              </a:ext>
            </a:extLst>
          </p:cNvPr>
          <p:cNvSpPr txBox="1"/>
          <p:nvPr/>
        </p:nvSpPr>
        <p:spPr>
          <a:xfrm>
            <a:off x="2286000" y="1277038"/>
            <a:ext cx="4572000" cy="369332"/>
          </a:xfrm>
          <a:prstGeom prst="rect">
            <a:avLst/>
          </a:prstGeom>
          <a:noFill/>
        </p:spPr>
        <p:txBody>
          <a:bodyPr wrap="square">
            <a:spAutoFit/>
          </a:bodyPr>
          <a:lstStyle/>
          <a:p>
            <a:pPr algn="ctr"/>
            <a:r>
              <a:rPr lang="en-GB" dirty="0"/>
              <a:t>Let’s check to see how you got on.</a:t>
            </a:r>
          </a:p>
        </p:txBody>
      </p:sp>
      <p:sp>
        <p:nvSpPr>
          <p:cNvPr id="13" name="Rectangle 12">
            <a:extLst>
              <a:ext uri="{FF2B5EF4-FFF2-40B4-BE49-F238E27FC236}">
                <a16:creationId xmlns:a16="http://schemas.microsoft.com/office/drawing/2014/main" id="{44E5E0F3-B5B7-4B9A-93E3-7B693791EC7C}"/>
              </a:ext>
            </a:extLst>
          </p:cNvPr>
          <p:cNvSpPr/>
          <p:nvPr/>
        </p:nvSpPr>
        <p:spPr>
          <a:xfrm>
            <a:off x="755650" y="696913"/>
            <a:ext cx="7632700" cy="553998"/>
          </a:xfrm>
          <a:prstGeom prst="rect">
            <a:avLst/>
          </a:prstGeom>
        </p:spPr>
        <p:txBody>
          <a:bodyPr wrap="square" lIns="0" tIns="0" rIns="0" bIns="0">
            <a:spAutoFit/>
          </a:bodyPr>
          <a:lstStyle/>
          <a:p>
            <a:pPr algn="ctr" eaLnBrk="1" fontAlgn="auto" hangingPunct="1">
              <a:spcBef>
                <a:spcPts val="0"/>
              </a:spcBef>
              <a:spcAft>
                <a:spcPts val="0"/>
              </a:spcAft>
              <a:defRPr/>
            </a:pPr>
            <a:r>
              <a:rPr lang="en-GB" altLang="en-US" sz="3600" b="1" dirty="0"/>
              <a:t>Round Using Number Lines</a:t>
            </a:r>
            <a:endParaRPr lang="en-GB" sz="3600" b="1" dirty="0"/>
          </a:p>
        </p:txBody>
      </p:sp>
      <p:pic>
        <p:nvPicPr>
          <p:cNvPr id="16" name="Picture 15">
            <a:extLst>
              <a:ext uri="{FF2B5EF4-FFF2-40B4-BE49-F238E27FC236}">
                <a16:creationId xmlns:a16="http://schemas.microsoft.com/office/drawing/2014/main" id="{8A31F8BD-6A44-4518-90B9-9793BC9A9AB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436"/>
          <a:stretch/>
        </p:blipFill>
        <p:spPr>
          <a:xfrm rot="21438297">
            <a:off x="1474524" y="1897753"/>
            <a:ext cx="6739823" cy="3873533"/>
          </a:xfrm>
          <a:prstGeom prst="rect">
            <a:avLst/>
          </a:prstGeom>
          <a:effectLst>
            <a:outerShdw blurRad="25400" dist="38100" dir="11880000" algn="ctr" rotWithShape="0">
              <a:srgbClr val="000000">
                <a:alpha val="21000"/>
              </a:srgbClr>
            </a:outerShdw>
          </a:effectLst>
        </p:spPr>
      </p:pic>
      <p:pic>
        <p:nvPicPr>
          <p:cNvPr id="18" name="Picture 17">
            <a:extLst>
              <a:ext uri="{FF2B5EF4-FFF2-40B4-BE49-F238E27FC236}">
                <a16:creationId xmlns:a16="http://schemas.microsoft.com/office/drawing/2014/main" id="{A8DBD675-A83F-4009-8A1C-4C07D8E3521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436"/>
          <a:stretch/>
        </p:blipFill>
        <p:spPr>
          <a:xfrm>
            <a:off x="1648527" y="1854925"/>
            <a:ext cx="6739823" cy="4280661"/>
          </a:xfrm>
          <a:prstGeom prst="rect">
            <a:avLst/>
          </a:prstGeom>
          <a:effectLst>
            <a:outerShdw blurRad="25400" dist="38100" dir="11880000" algn="ctr" rotWithShape="0">
              <a:srgbClr val="000000">
                <a:alpha val="21000"/>
              </a:srgbClr>
            </a:outerShdw>
          </a:effectLst>
        </p:spPr>
      </p:pic>
      <p:sp>
        <p:nvSpPr>
          <p:cNvPr id="19" name="Rectangle 18">
            <a:extLst>
              <a:ext uri="{FF2B5EF4-FFF2-40B4-BE49-F238E27FC236}">
                <a16:creationId xmlns:a16="http://schemas.microsoft.com/office/drawing/2014/main" id="{C1541C1B-5290-410E-A78B-687D98ED17A8}"/>
              </a:ext>
            </a:extLst>
          </p:cNvPr>
          <p:cNvSpPr/>
          <p:nvPr/>
        </p:nvSpPr>
        <p:spPr>
          <a:xfrm>
            <a:off x="2038526" y="2433608"/>
            <a:ext cx="2285789" cy="671498"/>
          </a:xfrm>
          <a:prstGeom prst="rect">
            <a:avLst/>
          </a:prstGeom>
          <a:solidFill>
            <a:srgbClr val="32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124555AF-1895-4F68-809F-B58417BB0882}"/>
              </a:ext>
            </a:extLst>
          </p:cNvPr>
          <p:cNvSpPr txBox="1"/>
          <p:nvPr/>
        </p:nvSpPr>
        <p:spPr>
          <a:xfrm>
            <a:off x="2304118" y="2441997"/>
            <a:ext cx="1798100" cy="646331"/>
          </a:xfrm>
          <a:prstGeom prst="rect">
            <a:avLst/>
          </a:prstGeom>
          <a:noFill/>
        </p:spPr>
        <p:txBody>
          <a:bodyPr wrap="square">
            <a:spAutoFit/>
          </a:bodyPr>
          <a:lstStyle/>
          <a:p>
            <a:pPr algn="ctr"/>
            <a:r>
              <a:rPr lang="en-GB" b="1" dirty="0">
                <a:solidFill>
                  <a:schemeClr val="bg1"/>
                </a:solidFill>
              </a:rPr>
              <a:t>To the </a:t>
            </a:r>
            <a:br>
              <a:rPr lang="en-GB" b="1" dirty="0">
                <a:solidFill>
                  <a:schemeClr val="bg1"/>
                </a:solidFill>
              </a:rPr>
            </a:br>
            <a:r>
              <a:rPr lang="en-GB" b="1" dirty="0">
                <a:solidFill>
                  <a:schemeClr val="bg1"/>
                </a:solidFill>
              </a:rPr>
              <a:t>Nearest 10</a:t>
            </a:r>
          </a:p>
        </p:txBody>
      </p:sp>
      <p:sp>
        <p:nvSpPr>
          <p:cNvPr id="26" name="Rectangle 25">
            <a:extLst>
              <a:ext uri="{FF2B5EF4-FFF2-40B4-BE49-F238E27FC236}">
                <a16:creationId xmlns:a16="http://schemas.microsoft.com/office/drawing/2014/main" id="{8D181A80-5E8A-4786-B37C-865863D6B897}"/>
              </a:ext>
            </a:extLst>
          </p:cNvPr>
          <p:cNvSpPr/>
          <p:nvPr/>
        </p:nvSpPr>
        <p:spPr>
          <a:xfrm>
            <a:off x="4396679" y="2433608"/>
            <a:ext cx="1935811" cy="671498"/>
          </a:xfrm>
          <a:prstGeom prst="rect">
            <a:avLst/>
          </a:prstGeom>
          <a:solidFill>
            <a:srgbClr val="32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3130549F-51BE-4407-A7BC-754175836FDD}"/>
              </a:ext>
            </a:extLst>
          </p:cNvPr>
          <p:cNvSpPr txBox="1"/>
          <p:nvPr/>
        </p:nvSpPr>
        <p:spPr>
          <a:xfrm>
            <a:off x="4435180" y="2441997"/>
            <a:ext cx="1858807" cy="646331"/>
          </a:xfrm>
          <a:prstGeom prst="rect">
            <a:avLst/>
          </a:prstGeom>
          <a:noFill/>
        </p:spPr>
        <p:txBody>
          <a:bodyPr wrap="square">
            <a:spAutoFit/>
          </a:bodyPr>
          <a:lstStyle/>
          <a:p>
            <a:pPr algn="ctr"/>
            <a:r>
              <a:rPr lang="en-GB" b="1" dirty="0">
                <a:solidFill>
                  <a:schemeClr val="bg1"/>
                </a:solidFill>
              </a:rPr>
              <a:t>To the </a:t>
            </a:r>
            <a:br>
              <a:rPr lang="en-GB" b="1" dirty="0">
                <a:solidFill>
                  <a:schemeClr val="bg1"/>
                </a:solidFill>
              </a:rPr>
            </a:br>
            <a:r>
              <a:rPr lang="en-GB" b="1" dirty="0">
                <a:solidFill>
                  <a:schemeClr val="bg1"/>
                </a:solidFill>
              </a:rPr>
              <a:t>Nearest 100</a:t>
            </a:r>
          </a:p>
        </p:txBody>
      </p:sp>
      <p:sp>
        <p:nvSpPr>
          <p:cNvPr id="28" name="Rectangle 27">
            <a:extLst>
              <a:ext uri="{FF2B5EF4-FFF2-40B4-BE49-F238E27FC236}">
                <a16:creationId xmlns:a16="http://schemas.microsoft.com/office/drawing/2014/main" id="{BCAFEEE2-8282-4023-B7C3-386D6B3DDF33}"/>
              </a:ext>
            </a:extLst>
          </p:cNvPr>
          <p:cNvSpPr/>
          <p:nvPr/>
        </p:nvSpPr>
        <p:spPr>
          <a:xfrm>
            <a:off x="6403712" y="2433608"/>
            <a:ext cx="1935811" cy="671498"/>
          </a:xfrm>
          <a:prstGeom prst="rect">
            <a:avLst/>
          </a:prstGeom>
          <a:solidFill>
            <a:srgbClr val="32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id="{C9A3109A-4703-44FF-A1B1-B2E461D097D8}"/>
              </a:ext>
            </a:extLst>
          </p:cNvPr>
          <p:cNvSpPr txBox="1"/>
          <p:nvPr/>
        </p:nvSpPr>
        <p:spPr>
          <a:xfrm>
            <a:off x="6483094" y="2441997"/>
            <a:ext cx="1734806" cy="646331"/>
          </a:xfrm>
          <a:prstGeom prst="rect">
            <a:avLst/>
          </a:prstGeom>
          <a:noFill/>
        </p:spPr>
        <p:txBody>
          <a:bodyPr wrap="square">
            <a:spAutoFit/>
          </a:bodyPr>
          <a:lstStyle/>
          <a:p>
            <a:pPr algn="ctr"/>
            <a:r>
              <a:rPr lang="en-GB" b="1" dirty="0">
                <a:solidFill>
                  <a:schemeClr val="bg1"/>
                </a:solidFill>
              </a:rPr>
              <a:t>To the Nearest 1 000</a:t>
            </a:r>
          </a:p>
        </p:txBody>
      </p:sp>
      <p:sp>
        <p:nvSpPr>
          <p:cNvPr id="34" name="TextBox 33">
            <a:extLst>
              <a:ext uri="{FF2B5EF4-FFF2-40B4-BE49-F238E27FC236}">
                <a16:creationId xmlns:a16="http://schemas.microsoft.com/office/drawing/2014/main" id="{77DE7422-D32E-4B74-9F64-A7F17A18EE53}"/>
              </a:ext>
            </a:extLst>
          </p:cNvPr>
          <p:cNvSpPr txBox="1"/>
          <p:nvPr/>
        </p:nvSpPr>
        <p:spPr>
          <a:xfrm>
            <a:off x="2485254" y="3201812"/>
            <a:ext cx="1435827" cy="646331"/>
          </a:xfrm>
          <a:prstGeom prst="rect">
            <a:avLst/>
          </a:prstGeom>
          <a:noFill/>
        </p:spPr>
        <p:txBody>
          <a:bodyPr wrap="square">
            <a:spAutoFit/>
          </a:bodyPr>
          <a:lstStyle/>
          <a:p>
            <a:pPr algn="ctr"/>
            <a:r>
              <a:rPr lang="en-GB" b="1" dirty="0">
                <a:solidFill>
                  <a:srgbClr val="699327"/>
                </a:solidFill>
              </a:rPr>
              <a:t>999 900</a:t>
            </a:r>
          </a:p>
          <a:p>
            <a:pPr algn="ctr"/>
            <a:r>
              <a:rPr lang="en-GB" b="1" dirty="0">
                <a:solidFill>
                  <a:srgbClr val="699327"/>
                </a:solidFill>
              </a:rPr>
              <a:t>802 000</a:t>
            </a:r>
          </a:p>
        </p:txBody>
      </p:sp>
      <p:sp>
        <p:nvSpPr>
          <p:cNvPr id="36" name="TextBox 35">
            <a:extLst>
              <a:ext uri="{FF2B5EF4-FFF2-40B4-BE49-F238E27FC236}">
                <a16:creationId xmlns:a16="http://schemas.microsoft.com/office/drawing/2014/main" id="{2F621C1C-9CD5-47CE-9ED6-AF05B2FDD6B0}"/>
              </a:ext>
            </a:extLst>
          </p:cNvPr>
          <p:cNvSpPr txBox="1"/>
          <p:nvPr/>
        </p:nvSpPr>
        <p:spPr>
          <a:xfrm>
            <a:off x="4646669" y="3201812"/>
            <a:ext cx="1435827" cy="646331"/>
          </a:xfrm>
          <a:prstGeom prst="rect">
            <a:avLst/>
          </a:prstGeom>
          <a:noFill/>
        </p:spPr>
        <p:txBody>
          <a:bodyPr wrap="square">
            <a:spAutoFit/>
          </a:bodyPr>
          <a:lstStyle/>
          <a:p>
            <a:pPr algn="ctr"/>
            <a:r>
              <a:rPr lang="en-GB" b="1" dirty="0">
                <a:solidFill>
                  <a:srgbClr val="699327"/>
                </a:solidFill>
              </a:rPr>
              <a:t>999 900</a:t>
            </a:r>
          </a:p>
          <a:p>
            <a:pPr algn="ctr"/>
            <a:r>
              <a:rPr lang="en-GB" b="1" dirty="0">
                <a:solidFill>
                  <a:srgbClr val="699327"/>
                </a:solidFill>
              </a:rPr>
              <a:t>802 000</a:t>
            </a:r>
          </a:p>
        </p:txBody>
      </p:sp>
      <p:sp>
        <p:nvSpPr>
          <p:cNvPr id="38" name="TextBox 37">
            <a:extLst>
              <a:ext uri="{FF2B5EF4-FFF2-40B4-BE49-F238E27FC236}">
                <a16:creationId xmlns:a16="http://schemas.microsoft.com/office/drawing/2014/main" id="{520901DF-65DD-4BA4-AEEB-87FC73F69CC6}"/>
              </a:ext>
            </a:extLst>
          </p:cNvPr>
          <p:cNvSpPr txBox="1"/>
          <p:nvPr/>
        </p:nvSpPr>
        <p:spPr>
          <a:xfrm>
            <a:off x="6632583" y="3201812"/>
            <a:ext cx="1435827" cy="646331"/>
          </a:xfrm>
          <a:prstGeom prst="rect">
            <a:avLst/>
          </a:prstGeom>
          <a:noFill/>
        </p:spPr>
        <p:txBody>
          <a:bodyPr wrap="square">
            <a:spAutoFit/>
          </a:bodyPr>
          <a:lstStyle/>
          <a:p>
            <a:pPr algn="ctr"/>
            <a:r>
              <a:rPr lang="en-GB" b="1" dirty="0">
                <a:solidFill>
                  <a:srgbClr val="699327"/>
                </a:solidFill>
              </a:rPr>
              <a:t>1 000 000</a:t>
            </a:r>
          </a:p>
          <a:p>
            <a:pPr algn="ctr"/>
            <a:r>
              <a:rPr lang="en-GB" b="1" dirty="0">
                <a:solidFill>
                  <a:srgbClr val="699327"/>
                </a:solidFill>
              </a:rPr>
              <a:t>802 000</a:t>
            </a:r>
          </a:p>
        </p:txBody>
      </p:sp>
      <p:sp>
        <p:nvSpPr>
          <p:cNvPr id="23" name="Rectangle 22">
            <a:extLst>
              <a:ext uri="{FF2B5EF4-FFF2-40B4-BE49-F238E27FC236}">
                <a16:creationId xmlns:a16="http://schemas.microsoft.com/office/drawing/2014/main" id="{E8D0CC1A-79B9-4547-AC70-70CA51520425}"/>
              </a:ext>
            </a:extLst>
          </p:cNvPr>
          <p:cNvSpPr/>
          <p:nvPr/>
        </p:nvSpPr>
        <p:spPr>
          <a:xfrm>
            <a:off x="2038525" y="4318874"/>
            <a:ext cx="3269873" cy="671498"/>
          </a:xfrm>
          <a:prstGeom prst="rect">
            <a:avLst/>
          </a:prstGeom>
          <a:solidFill>
            <a:srgbClr val="32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8FEC3DD0-178D-4126-B933-56935B19DABF}"/>
              </a:ext>
            </a:extLst>
          </p:cNvPr>
          <p:cNvSpPr txBox="1"/>
          <p:nvPr/>
        </p:nvSpPr>
        <p:spPr>
          <a:xfrm>
            <a:off x="2304117" y="4327263"/>
            <a:ext cx="2927495" cy="646331"/>
          </a:xfrm>
          <a:prstGeom prst="rect">
            <a:avLst/>
          </a:prstGeom>
          <a:noFill/>
        </p:spPr>
        <p:txBody>
          <a:bodyPr wrap="square">
            <a:spAutoFit/>
          </a:bodyPr>
          <a:lstStyle/>
          <a:p>
            <a:pPr algn="ctr"/>
            <a:r>
              <a:rPr lang="en-GB" b="1" dirty="0">
                <a:solidFill>
                  <a:schemeClr val="bg1"/>
                </a:solidFill>
              </a:rPr>
              <a:t>To the </a:t>
            </a:r>
            <a:br>
              <a:rPr lang="en-GB" b="1" dirty="0">
                <a:solidFill>
                  <a:schemeClr val="bg1"/>
                </a:solidFill>
              </a:rPr>
            </a:br>
            <a:r>
              <a:rPr lang="en-GB" b="1" dirty="0">
                <a:solidFill>
                  <a:schemeClr val="bg1"/>
                </a:solidFill>
              </a:rPr>
              <a:t>Nearest 10 000</a:t>
            </a:r>
          </a:p>
        </p:txBody>
      </p:sp>
      <p:sp>
        <p:nvSpPr>
          <p:cNvPr id="32" name="Rectangle 31">
            <a:extLst>
              <a:ext uri="{FF2B5EF4-FFF2-40B4-BE49-F238E27FC236}">
                <a16:creationId xmlns:a16="http://schemas.microsoft.com/office/drawing/2014/main" id="{535CA523-AD43-4AAB-B86B-082DB7EC4632}"/>
              </a:ext>
            </a:extLst>
          </p:cNvPr>
          <p:cNvSpPr/>
          <p:nvPr/>
        </p:nvSpPr>
        <p:spPr>
          <a:xfrm>
            <a:off x="5368954" y="4318874"/>
            <a:ext cx="2970570" cy="671498"/>
          </a:xfrm>
          <a:prstGeom prst="rect">
            <a:avLst/>
          </a:prstGeom>
          <a:solidFill>
            <a:srgbClr val="32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a:extLst>
              <a:ext uri="{FF2B5EF4-FFF2-40B4-BE49-F238E27FC236}">
                <a16:creationId xmlns:a16="http://schemas.microsoft.com/office/drawing/2014/main" id="{FF47419C-54FD-4692-83FB-48EC04844A4C}"/>
              </a:ext>
            </a:extLst>
          </p:cNvPr>
          <p:cNvSpPr txBox="1"/>
          <p:nvPr/>
        </p:nvSpPr>
        <p:spPr>
          <a:xfrm>
            <a:off x="5461233" y="4327263"/>
            <a:ext cx="2756667" cy="646331"/>
          </a:xfrm>
          <a:prstGeom prst="rect">
            <a:avLst/>
          </a:prstGeom>
          <a:noFill/>
        </p:spPr>
        <p:txBody>
          <a:bodyPr wrap="square">
            <a:spAutoFit/>
          </a:bodyPr>
          <a:lstStyle/>
          <a:p>
            <a:pPr algn="ctr"/>
            <a:r>
              <a:rPr lang="en-GB" b="1" dirty="0">
                <a:solidFill>
                  <a:schemeClr val="bg1"/>
                </a:solidFill>
              </a:rPr>
              <a:t>To the </a:t>
            </a:r>
            <a:br>
              <a:rPr lang="en-GB" b="1" dirty="0">
                <a:solidFill>
                  <a:schemeClr val="bg1"/>
                </a:solidFill>
              </a:rPr>
            </a:br>
            <a:r>
              <a:rPr lang="en-GB" b="1" dirty="0">
                <a:solidFill>
                  <a:schemeClr val="bg1"/>
                </a:solidFill>
              </a:rPr>
              <a:t>Nearest 100 000</a:t>
            </a:r>
          </a:p>
        </p:txBody>
      </p:sp>
      <p:sp>
        <p:nvSpPr>
          <p:cNvPr id="35" name="TextBox 34">
            <a:extLst>
              <a:ext uri="{FF2B5EF4-FFF2-40B4-BE49-F238E27FC236}">
                <a16:creationId xmlns:a16="http://schemas.microsoft.com/office/drawing/2014/main" id="{55AF74D7-D4F0-4CF8-B10C-A8F20A689EBC}"/>
              </a:ext>
            </a:extLst>
          </p:cNvPr>
          <p:cNvSpPr txBox="1"/>
          <p:nvPr/>
        </p:nvSpPr>
        <p:spPr>
          <a:xfrm>
            <a:off x="3049950" y="5087078"/>
            <a:ext cx="1435827" cy="646331"/>
          </a:xfrm>
          <a:prstGeom prst="rect">
            <a:avLst/>
          </a:prstGeom>
          <a:noFill/>
        </p:spPr>
        <p:txBody>
          <a:bodyPr wrap="square">
            <a:spAutoFit/>
          </a:bodyPr>
          <a:lstStyle/>
          <a:p>
            <a:pPr algn="ctr"/>
            <a:r>
              <a:rPr lang="en-GB" b="1" dirty="0">
                <a:solidFill>
                  <a:srgbClr val="699327"/>
                </a:solidFill>
              </a:rPr>
              <a:t>1 000 000</a:t>
            </a:r>
          </a:p>
          <a:p>
            <a:pPr algn="ctr"/>
            <a:r>
              <a:rPr lang="en-GB" b="1" dirty="0">
                <a:solidFill>
                  <a:srgbClr val="699327"/>
                </a:solidFill>
              </a:rPr>
              <a:t>800 000</a:t>
            </a:r>
          </a:p>
        </p:txBody>
      </p:sp>
      <p:sp>
        <p:nvSpPr>
          <p:cNvPr id="39" name="TextBox 38">
            <a:extLst>
              <a:ext uri="{FF2B5EF4-FFF2-40B4-BE49-F238E27FC236}">
                <a16:creationId xmlns:a16="http://schemas.microsoft.com/office/drawing/2014/main" id="{D13527A5-BB83-4C02-ABC4-E2C49ACA264C}"/>
              </a:ext>
            </a:extLst>
          </p:cNvPr>
          <p:cNvSpPr txBox="1"/>
          <p:nvPr/>
        </p:nvSpPr>
        <p:spPr>
          <a:xfrm>
            <a:off x="6136325" y="5087078"/>
            <a:ext cx="1435827" cy="646331"/>
          </a:xfrm>
          <a:prstGeom prst="rect">
            <a:avLst/>
          </a:prstGeom>
          <a:noFill/>
        </p:spPr>
        <p:txBody>
          <a:bodyPr wrap="square">
            <a:spAutoFit/>
          </a:bodyPr>
          <a:lstStyle/>
          <a:p>
            <a:pPr algn="ctr"/>
            <a:r>
              <a:rPr lang="en-GB" b="1" dirty="0">
                <a:solidFill>
                  <a:srgbClr val="699327"/>
                </a:solidFill>
              </a:rPr>
              <a:t>1 000 000</a:t>
            </a:r>
          </a:p>
          <a:p>
            <a:pPr algn="ctr"/>
            <a:r>
              <a:rPr lang="en-GB" b="1" dirty="0">
                <a:solidFill>
                  <a:srgbClr val="699327"/>
                </a:solidFill>
              </a:rPr>
              <a:t>800 000</a:t>
            </a:r>
          </a:p>
        </p:txBody>
      </p:sp>
      <p:grpSp>
        <p:nvGrpSpPr>
          <p:cNvPr id="21" name="Group 20">
            <a:extLst>
              <a:ext uri="{FF2B5EF4-FFF2-40B4-BE49-F238E27FC236}">
                <a16:creationId xmlns:a16="http://schemas.microsoft.com/office/drawing/2014/main" id="{2CE68011-2EB3-436B-91E6-83FB0A2C6F32}"/>
              </a:ext>
            </a:extLst>
          </p:cNvPr>
          <p:cNvGrpSpPr/>
          <p:nvPr/>
        </p:nvGrpSpPr>
        <p:grpSpPr>
          <a:xfrm>
            <a:off x="590003" y="1672495"/>
            <a:ext cx="1876425" cy="4584589"/>
            <a:chOff x="590003" y="1672495"/>
            <a:chExt cx="1876425" cy="4584589"/>
          </a:xfrm>
        </p:grpSpPr>
        <p:sp>
          <p:nvSpPr>
            <p:cNvPr id="3" name="Flowchart: Manual Input 2">
              <a:extLst>
                <a:ext uri="{FF2B5EF4-FFF2-40B4-BE49-F238E27FC236}">
                  <a16:creationId xmlns:a16="http://schemas.microsoft.com/office/drawing/2014/main" id="{3E4747C6-8728-4918-A33C-9918E8127246}"/>
                </a:ext>
              </a:extLst>
            </p:cNvPr>
            <p:cNvSpPr/>
            <p:nvPr/>
          </p:nvSpPr>
          <p:spPr>
            <a:xfrm rot="16200000" flipV="1">
              <a:off x="-764079" y="3026577"/>
              <a:ext cx="4584589" cy="1876425"/>
            </a:xfrm>
            <a:prstGeom prst="flowChartManualInput">
              <a:avLst/>
            </a:prstGeom>
            <a:solidFill>
              <a:srgbClr val="32B7BC"/>
            </a:solidFill>
            <a:ln>
              <a:noFill/>
            </a:ln>
            <a:effectLst>
              <a:outerShdw blurRad="12700" dist="63500" algn="ctr" rotWithShape="0">
                <a:srgbClr val="000000">
                  <a:alpha val="14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A8F68756-F0CA-4B95-9B5A-1D36CD3861FE}"/>
                </a:ext>
              </a:extLst>
            </p:cNvPr>
            <p:cNvSpPr txBox="1"/>
            <p:nvPr/>
          </p:nvSpPr>
          <p:spPr>
            <a:xfrm>
              <a:off x="618309" y="3341106"/>
              <a:ext cx="1695450" cy="1200329"/>
            </a:xfrm>
            <a:prstGeom prst="rect">
              <a:avLst/>
            </a:prstGeom>
            <a:noFill/>
          </p:spPr>
          <p:txBody>
            <a:bodyPr wrap="square">
              <a:spAutoFit/>
            </a:bodyPr>
            <a:lstStyle/>
            <a:p>
              <a:endParaRPr lang="en-GB" b="1" dirty="0">
                <a:solidFill>
                  <a:schemeClr val="bg1"/>
                </a:solidFill>
              </a:endParaRPr>
            </a:p>
            <a:p>
              <a:r>
                <a:rPr lang="en-GB" b="1" dirty="0">
                  <a:solidFill>
                    <a:schemeClr val="bg1"/>
                  </a:solidFill>
                </a:rPr>
                <a:t>999 901</a:t>
              </a:r>
            </a:p>
            <a:p>
              <a:endParaRPr lang="en-GB" b="1" dirty="0">
                <a:solidFill>
                  <a:schemeClr val="bg1"/>
                </a:solidFill>
              </a:endParaRPr>
            </a:p>
            <a:p>
              <a:r>
                <a:rPr lang="en-GB" b="1" dirty="0">
                  <a:solidFill>
                    <a:schemeClr val="bg1"/>
                  </a:solidFill>
                </a:rPr>
                <a:t>801 999</a:t>
              </a:r>
            </a:p>
          </p:txBody>
        </p:sp>
        <p:sp>
          <p:nvSpPr>
            <p:cNvPr id="7" name="Star: 5 Points 6">
              <a:extLst>
                <a:ext uri="{FF2B5EF4-FFF2-40B4-BE49-F238E27FC236}">
                  <a16:creationId xmlns:a16="http://schemas.microsoft.com/office/drawing/2014/main" id="{561E7D1E-A949-40F8-B39F-11C928999002}"/>
                </a:ext>
              </a:extLst>
            </p:cNvPr>
            <p:cNvSpPr/>
            <p:nvPr/>
          </p:nvSpPr>
          <p:spPr>
            <a:xfrm>
              <a:off x="657352" y="1741442"/>
              <a:ext cx="196595" cy="196595"/>
            </a:xfrm>
            <a:prstGeom prst="star5">
              <a:avLst>
                <a:gd name="adj" fmla="val 25265"/>
                <a:gd name="hf" fmla="val 105146"/>
                <a:gd name="vf" fmla="val 11055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Star: 5 Points 13">
              <a:extLst>
                <a:ext uri="{FF2B5EF4-FFF2-40B4-BE49-F238E27FC236}">
                  <a16:creationId xmlns:a16="http://schemas.microsoft.com/office/drawing/2014/main" id="{FFCEBE19-D1D5-42B7-B818-BCC0F571A785}"/>
                </a:ext>
              </a:extLst>
            </p:cNvPr>
            <p:cNvSpPr/>
            <p:nvPr/>
          </p:nvSpPr>
          <p:spPr>
            <a:xfrm>
              <a:off x="896127" y="1741442"/>
              <a:ext cx="196595" cy="196595"/>
            </a:xfrm>
            <a:prstGeom prst="star5">
              <a:avLst>
                <a:gd name="adj" fmla="val 25265"/>
                <a:gd name="hf" fmla="val 105146"/>
                <a:gd name="vf" fmla="val 11055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tar: 5 Points 21">
              <a:extLst>
                <a:ext uri="{FF2B5EF4-FFF2-40B4-BE49-F238E27FC236}">
                  <a16:creationId xmlns:a16="http://schemas.microsoft.com/office/drawing/2014/main" id="{FD59B428-BEB2-4480-90BD-C8192845D62D}"/>
                </a:ext>
              </a:extLst>
            </p:cNvPr>
            <p:cNvSpPr/>
            <p:nvPr/>
          </p:nvSpPr>
          <p:spPr>
            <a:xfrm>
              <a:off x="1132068" y="1741442"/>
              <a:ext cx="196595" cy="196595"/>
            </a:xfrm>
            <a:prstGeom prst="star5">
              <a:avLst>
                <a:gd name="adj" fmla="val 25265"/>
                <a:gd name="hf" fmla="val 105146"/>
                <a:gd name="vf" fmla="val 11055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293954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500"/>
                                        <p:tgtEl>
                                          <p:spTgt spid="3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8"/>
                                        </p:tgtEl>
                                        <p:attrNameLst>
                                          <p:attrName>style.visibility</p:attrName>
                                        </p:attrNameLst>
                                      </p:cBhvr>
                                      <p:to>
                                        <p:strVal val="visible"/>
                                      </p:to>
                                    </p:set>
                                    <p:animEffect transition="in" filter="fade">
                                      <p:cBhvr>
                                        <p:cTn id="17" dur="500"/>
                                        <p:tgtEl>
                                          <p:spTgt spid="3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6" grpId="0"/>
      <p:bldP spid="38" grpId="0"/>
      <p:bldP spid="35" grpId="0"/>
      <p:bldP spid="39" grpId="0"/>
    </p:bldLst>
  </p:timing>
</p:sld>
</file>

<file path=ppt/theme/theme1.xml><?xml version="1.0" encoding="utf-8"?>
<a:theme xmlns:a="http://schemas.openxmlformats.org/drawingml/2006/main" name="1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Custom 1">
      <a:majorFont>
        <a:latin typeface="Twinkl Semi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esson Presentation Template" id="{9EAF7601-D4AA-488C-886E-A74EB165D862}" vid="{4FBA0018-CAF8-4EF1-890E-3E338F9F541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Template</Template>
  <TotalTime>2188</TotalTime>
  <Words>667</Words>
  <Application>Microsoft Office PowerPoint</Application>
  <PresentationFormat>On-screen Show (4:3)</PresentationFormat>
  <Paragraphs>144</Paragraphs>
  <Slides>11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Tuffy</vt:lpstr>
      <vt:lpstr>Calibri</vt:lpstr>
      <vt:lpstr>Arial</vt:lpstr>
      <vt:lpstr>Twinkl</vt:lpstr>
      <vt:lpstr>Sassoon Infant Rg</vt:lpstr>
      <vt:lpstr>Twinkl SemiBold</vt:lpstr>
      <vt:lpstr>Sassoon Infant Md</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Meg Yapp</dc:creator>
  <cp:lastModifiedBy>HallV</cp:lastModifiedBy>
  <cp:revision>175</cp:revision>
  <dcterms:created xsi:type="dcterms:W3CDTF">2017-07-14T10:52:05Z</dcterms:created>
  <dcterms:modified xsi:type="dcterms:W3CDTF">2022-02-02T08:40:33Z</dcterms:modified>
</cp:coreProperties>
</file>