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94" r:id="rId4"/>
    <p:sldId id="295" r:id="rId5"/>
    <p:sldId id="296" r:id="rId6"/>
    <p:sldId id="307" r:id="rId7"/>
    <p:sldId id="306" r:id="rId8"/>
    <p:sldId id="297" r:id="rId9"/>
    <p:sldId id="309" r:id="rId10"/>
    <p:sldId id="298" r:id="rId11"/>
    <p:sldId id="299" r:id="rId12"/>
  </p:sldIdLst>
  <p:sldSz cx="9144000" cy="6858000" type="screen4x3"/>
  <p:notesSz cx="6858000" cy="9144000"/>
  <p:embeddedFontLst>
    <p:embeddedFont>
      <p:font typeface="Tuffy-TTF" panose="020B0603060100000000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DFF9"/>
    <a:srgbClr val="C9085B"/>
    <a:srgbClr val="F62E84"/>
    <a:srgbClr val="00963E"/>
    <a:srgbClr val="FAB001"/>
    <a:srgbClr val="8D358B"/>
    <a:srgbClr val="2DB6BC"/>
    <a:srgbClr val="F08115"/>
    <a:srgbClr val="FFFBFA"/>
    <a:srgbClr val="0195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howGuides="1">
      <p:cViewPr varScale="1">
        <p:scale>
          <a:sx n="73" d="100"/>
          <a:sy n="73" d="100"/>
        </p:scale>
        <p:origin x="1116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uffy-TTF" panose="020B0603060100000000" pitchFamily="34" charset="0"/>
              </a:rPr>
              <a:t>22/06/2020</a:t>
            </a:fld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uffy-TTF" panose="020B0603060100000000" pitchFamily="34" charset="0"/>
              </a:rPr>
              <a:t>‹#›</a:t>
            </a:fld>
            <a:endParaRPr lang="en-GB" dirty="0">
              <a:latin typeface="Tuffy-TTF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klif/2115261222/in/photolist-4dVgt5-4EfsQx-wPnWp-6XaX5v-9Q4oDF-cMiMQC-cgYfro-egRj8-Vf4H-7AMx5-oaA2w5-52ayYw-3ZnNDC-5ycN4Z-WZ2xxi-j3fKRB-WZ2vUt-4Camod-eiu7Ap-B7Mrbs-69hcpX-5HDJaA-4AHiz6-TGHBCP-cnpRz3-9xwRmx-8u86AY-5tXzLR-3hEnJ8-VpXX5a-69mqAq-pbQVdy-69xK4i-5U5veN-VHoMis-431Cis-4HKJqV-y7iSY-dzsJvo-3e7B7R-69g29n-Puzd-8dfAyM-ndshB-Pu9C-53UdAb-69hSp2-2DbKC-7oV8ct-4cSFS6" TargetMode="External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hyperlink" Target="https://www.flickr.com/photos/johndal/2836131328/in/photolist-5jBV31-5jxBsT-dwpnxU-kb6EdL-3zYSJY-96qtNo-7YqW41-uzGre-aHKMjK-Tnb3as-7FmfVJ-jEJ6ip-bfyTRX-LdVYj-5jhnCa-phYcey-5jhnr8-5jBTkq-oqSNWg-rg51pF-dsqFSz-5jxzHk-5jBTqs-8No5Xy-nmVwP1-5jxzaP-5jxyn6-5jBRU7-dxZ7YF-5jBRhY-dsqL5s-aHKMW4-5jxAc2-5jBU9U-bfyTK6-5jBTEy-sfEQmy-4K3cbP-5jxALF-dxZa5e-5jmEAY-9EePyg-6m2gNS-5jxBc6-4e5XNt-4e5XNn-5jBSkN-dxZ8Tn-dy5A89-dy5zds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flickr.com/photos/peterm7/11367852126/in/photolist-ijxdos-dr7tRm-ijxoyL-bGtGqp-ntm46R-qKSzzW-qfFsjA-nosNYw-9UdGsw-c34pqL-9NUmys-p949Q3-ckakp3-TAKEqT-fQgRRu-nc98Ps-8scj8F-puWBwL-RzmxEs-gMnaee-8Ag8YE-dr7mCe-9NRxrV-aYE5U6-bYXLGJ-7WKZ5P-9NRxSi-91v77J-aqSNQX-TxTjUm-9NRxfa-dXNKhd-qwk57z-81nF6s-9NRxY4-ckgy6m-9NUmVL-cdZ7bC-e52bq5-e4VyJ6-afQppj-m6PpoH-81Pcqd-oBwpPf-q1pPBW-afMD6K-dr7vy7-dr7mtH-gMjW63-GowEUM" TargetMode="External"/><Relationship Id="rId5" Type="http://schemas.openxmlformats.org/officeDocument/2006/relationships/image" Target="../media/image15.jpeg"/><Relationship Id="rId10" Type="http://schemas.openxmlformats.org/officeDocument/2006/relationships/image" Target="../media/image18.png"/><Relationship Id="rId4" Type="http://schemas.openxmlformats.org/officeDocument/2006/relationships/hyperlink" Target="https://www.flickr.com/photos/johndal/2832318197/in/photolist-5jhnwn-dU58CU-5jBV31-5jxBsT-dwpnxU-aHKMjK-Tnb3as-7FmfVJ-jEJ6ip-bfyTRX-LdVYj-5jhnCa-phYcey-5jhnr8-5jBTkq-oqSNWg-rg51pF-dsqFSz-5jxzHk-5jBTqs-8No5Xy-MvuyK-nmVwP1-5jxzaP-5jxyn6-5jBRU7-dxZ7YF-5jBRhY-dsqL5s-aHKMW4-5jxAc2-99EFbh-5jBU9U-bfyTK6-5jBTEy-sfEQmy-4K3cbP-5jxALF-dxZa5e-5jmEAY-9EePyg-6m2gNS-5jxBc6-4e5XNt-4e5XNn-5jBSkN-dxZ8Tn-dy5A89-dy5zds-99ENZW" TargetMode="External"/><Relationship Id="rId9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explain what a community is and what it means to belong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to </a:t>
            </a:r>
            <a:r>
              <a:rPr lang="en-GB" dirty="0"/>
              <a:t>one.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5641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talk about what a community is.</a:t>
            </a:r>
          </a:p>
          <a:p>
            <a:r>
              <a:rPr lang="en-GB" dirty="0">
                <a:latin typeface="Twinkl" pitchFamily="50" charset="0"/>
              </a:rPr>
              <a:t>I can identify who makes a community.</a:t>
            </a:r>
          </a:p>
          <a:p>
            <a:r>
              <a:rPr lang="en-GB" dirty="0">
                <a:latin typeface="Twinkl" pitchFamily="50" charset="0"/>
              </a:rPr>
              <a:t>I can discuss how the actions of people affect the community they are a part of.</a:t>
            </a:r>
          </a:p>
          <a:p>
            <a:r>
              <a:rPr lang="en-GB" dirty="0">
                <a:latin typeface="Twinkl" pitchFamily="50" charset="0"/>
              </a:rPr>
              <a:t>I can think of ways I can make a positive contribution to my community.</a:t>
            </a:r>
          </a:p>
        </p:txBody>
      </p:sp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This resource is fully in line with the Learning Outcomes and Core Themes outlined in the </a:t>
            </a:r>
            <a:r>
              <a:rPr lang="en-GB" sz="800" b="1" u="sng" baseline="30000" dirty="0">
                <a:latin typeface="Tuffy-TTF" panose="020B0603060100000000" pitchFamily="34" charset="0"/>
                <a:cs typeface="Arial" panose="020B0604020202020204" pitchFamily="34" charset="0"/>
                <a:hlinkClick r:id="rId2"/>
              </a:rPr>
              <a:t>PSHE Association</a:t>
            </a: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2E31E0-D770-4A77-899B-3012EC1031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37355"/>
            <a:ext cx="3231839" cy="44439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F2D7A0-EAAB-4104-8409-B33491D73E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72609" y="1937355"/>
            <a:ext cx="3231839" cy="4443973"/>
          </a:xfrm>
          <a:prstGeom prst="rect">
            <a:avLst/>
          </a:prstGeom>
        </p:spPr>
      </p:pic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D00B76E4-1B02-4408-B616-7EB07D4EC6C0}"/>
              </a:ext>
            </a:extLst>
          </p:cNvPr>
          <p:cNvSpPr/>
          <p:nvPr/>
        </p:nvSpPr>
        <p:spPr>
          <a:xfrm>
            <a:off x="1451915" y="686770"/>
            <a:ext cx="3115320" cy="1080121"/>
          </a:xfrm>
          <a:prstGeom prst="wedgeRectCallout">
            <a:avLst>
              <a:gd name="adj1" fmla="val 6529"/>
              <a:gd name="adj2" fmla="val 89965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a community and who makes it what it is?</a:t>
            </a:r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AD8DA560-E177-448D-BDD9-BFB91B7AF9C7}"/>
              </a:ext>
            </a:extLst>
          </p:cNvPr>
          <p:cNvSpPr/>
          <p:nvPr/>
        </p:nvSpPr>
        <p:spPr>
          <a:xfrm>
            <a:off x="4612900" y="686771"/>
            <a:ext cx="2551388" cy="1080120"/>
          </a:xfrm>
          <a:prstGeom prst="wedgeRectCallout">
            <a:avLst>
              <a:gd name="adj1" fmla="val -12175"/>
              <a:gd name="adj2" fmla="val 92014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can we contribute to our community?</a:t>
            </a:r>
          </a:p>
        </p:txBody>
      </p:sp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A0BCD65-D3C9-4533-8A22-63D3391FFFD4}"/>
              </a:ext>
            </a:extLst>
          </p:cNvPr>
          <p:cNvSpPr/>
          <p:nvPr/>
        </p:nvSpPr>
        <p:spPr>
          <a:xfrm>
            <a:off x="3197602" y="2132856"/>
            <a:ext cx="3951620" cy="548175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8EE1BDC-0866-4CFD-B8C5-B5DAD817373B}"/>
              </a:ext>
            </a:extLst>
          </p:cNvPr>
          <p:cNvSpPr/>
          <p:nvPr/>
        </p:nvSpPr>
        <p:spPr>
          <a:xfrm>
            <a:off x="4217770" y="2224284"/>
            <a:ext cx="2515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What is a community?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9CB341-667B-4FEE-AA00-120DABA2DA05}"/>
              </a:ext>
            </a:extLst>
          </p:cNvPr>
          <p:cNvSpPr/>
          <p:nvPr/>
        </p:nvSpPr>
        <p:spPr>
          <a:xfrm>
            <a:off x="4217770" y="2790933"/>
            <a:ext cx="40266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Share your thoughts with </a:t>
            </a:r>
            <a:r>
              <a:rPr lang="en-GB" dirty="0" smtClean="0"/>
              <a:t>someone else.</a:t>
            </a:r>
            <a:endParaRPr lang="en-GB" dirty="0"/>
          </a:p>
        </p:txBody>
      </p:sp>
      <p:pic>
        <p:nvPicPr>
          <p:cNvPr id="5" name="Talking Partners">
            <a:extLst>
              <a:ext uri="{FF2B5EF4-FFF2-40B4-BE49-F238E27FC236}">
                <a16:creationId xmlns:a16="http://schemas.microsoft.com/office/drawing/2014/main" id="{256697CE-7372-47F7-B764-2F7E229F58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5B085CC-4F9C-4D35-B96E-FD90044CBF03}"/>
              </a:ext>
            </a:extLst>
          </p:cNvPr>
          <p:cNvSpPr/>
          <p:nvPr/>
        </p:nvSpPr>
        <p:spPr>
          <a:xfrm>
            <a:off x="755576" y="4836624"/>
            <a:ext cx="76328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We Think a Community Is </a:t>
            </a:r>
          </a:p>
          <a:p>
            <a:r>
              <a:rPr lang="en-GB" u="sng" dirty="0"/>
              <a:t>																																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653673-8CC2-46C3-A72D-BAAB77E943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68760"/>
            <a:ext cx="3070998" cy="345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E31AC6D-4FC2-461E-B69B-F147BCA936F6}"/>
              </a:ext>
            </a:extLst>
          </p:cNvPr>
          <p:cNvSpPr/>
          <p:nvPr/>
        </p:nvSpPr>
        <p:spPr>
          <a:xfrm>
            <a:off x="539552" y="4653136"/>
            <a:ext cx="8054586" cy="772866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F0528F1-D690-44DF-883C-88F89D980B17}"/>
              </a:ext>
            </a:extLst>
          </p:cNvPr>
          <p:cNvSpPr/>
          <p:nvPr/>
        </p:nvSpPr>
        <p:spPr>
          <a:xfrm>
            <a:off x="3347864" y="1504006"/>
            <a:ext cx="5246274" cy="772866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a Community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217F3EB-B2EF-4777-A02D-8B16CEEB6DBA}"/>
              </a:ext>
            </a:extLst>
          </p:cNvPr>
          <p:cNvSpPr/>
          <p:nvPr/>
        </p:nvSpPr>
        <p:spPr>
          <a:xfrm>
            <a:off x="4644008" y="1559591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 community is a group of people living or working in the same place.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49CF56-550D-4FF8-9AB9-FE49F994620C}"/>
              </a:ext>
            </a:extLst>
          </p:cNvPr>
          <p:cNvSpPr/>
          <p:nvPr/>
        </p:nvSpPr>
        <p:spPr>
          <a:xfrm>
            <a:off x="4643978" y="2350621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is made up of the people who live there or belong to it.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A461B0-BCF9-412A-AD63-83745C7BB5E6}"/>
              </a:ext>
            </a:extLst>
          </p:cNvPr>
          <p:cNvSpPr/>
          <p:nvPr/>
        </p:nvSpPr>
        <p:spPr>
          <a:xfrm>
            <a:off x="4644008" y="3068960"/>
            <a:ext cx="37546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people of a community make it what it is. Their choices and actions can help make a community a positive place; they can also make it a negative place.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2CB6D0-B8AD-41AB-88F4-50200FDE512C}"/>
              </a:ext>
            </a:extLst>
          </p:cNvPr>
          <p:cNvSpPr/>
          <p:nvPr/>
        </p:nvSpPr>
        <p:spPr>
          <a:xfrm>
            <a:off x="899592" y="4716404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It is important we all make choices which help the communities we are a part of to be happy and successful places.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3985F2-77B3-4A3C-A865-5499EF98E5D2}"/>
              </a:ext>
            </a:extLst>
          </p:cNvPr>
          <p:cNvSpPr/>
          <p:nvPr/>
        </p:nvSpPr>
        <p:spPr>
          <a:xfrm>
            <a:off x="899592" y="5517232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We can choose to be kind, helpful, thoughtful and selfless, thinking of the needs of others and not just our own.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E6DB5B-0E66-44E3-A7E9-DDBE443112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8"/>
          <a:stretch/>
        </p:blipFill>
        <p:spPr>
          <a:xfrm>
            <a:off x="0" y="1345273"/>
            <a:ext cx="4644008" cy="314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1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255E8D5-D623-47A4-9EFF-67E6477A9606}"/>
              </a:ext>
            </a:extLst>
          </p:cNvPr>
          <p:cNvSpPr/>
          <p:nvPr/>
        </p:nvSpPr>
        <p:spPr>
          <a:xfrm>
            <a:off x="674011" y="2780928"/>
            <a:ext cx="5194133" cy="994306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059B10-0106-4765-85A8-161CC9B13936}"/>
              </a:ext>
            </a:extLst>
          </p:cNvPr>
          <p:cNvSpPr/>
          <p:nvPr/>
        </p:nvSpPr>
        <p:spPr>
          <a:xfrm>
            <a:off x="683568" y="1704812"/>
            <a:ext cx="5832648" cy="500052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D43CFB-F1F1-44EB-9DBC-37673C64C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Community Spirit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9050F1-9FCB-4928-91C6-A1F07E5745F0}"/>
              </a:ext>
            </a:extLst>
          </p:cNvPr>
          <p:cNvSpPr/>
          <p:nvPr/>
        </p:nvSpPr>
        <p:spPr>
          <a:xfrm>
            <a:off x="768204" y="1760486"/>
            <a:ext cx="5099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Have you heard of the term ‘community spirit’?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B6AF06-EA9A-4F07-B292-FDC558FB64EF}"/>
              </a:ext>
            </a:extLst>
          </p:cNvPr>
          <p:cNvSpPr/>
          <p:nvPr/>
        </p:nvSpPr>
        <p:spPr>
          <a:xfrm>
            <a:off x="768204" y="2292209"/>
            <a:ext cx="3461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do you think this means?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36C0E3-6AFF-4406-B6B2-D4DFDC87FFA2}"/>
              </a:ext>
            </a:extLst>
          </p:cNvPr>
          <p:cNvSpPr/>
          <p:nvPr/>
        </p:nvSpPr>
        <p:spPr>
          <a:xfrm>
            <a:off x="768204" y="2815680"/>
            <a:ext cx="4248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It means being involved in, and caring about, the community you belong to and the people in it.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6801DB-C5B5-4F4E-993B-7EE39AB8F7A8}"/>
              </a:ext>
            </a:extLst>
          </p:cNvPr>
          <p:cNvSpPr/>
          <p:nvPr/>
        </p:nvSpPr>
        <p:spPr>
          <a:xfrm>
            <a:off x="768204" y="3873822"/>
            <a:ext cx="4248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means acting in a way which helps those in your community and wanting to make it a better place for all.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FA109A-4849-4A42-A987-9249722E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505397"/>
            <a:ext cx="3888432" cy="458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26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105C82B9-166B-4225-B3D4-207A8420F0CE}"/>
              </a:ext>
            </a:extLst>
          </p:cNvPr>
          <p:cNvSpPr/>
          <p:nvPr/>
        </p:nvSpPr>
        <p:spPr>
          <a:xfrm>
            <a:off x="616643" y="5051482"/>
            <a:ext cx="6233974" cy="1184940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6912260" y="5692859"/>
            <a:ext cx="1656184" cy="542965"/>
            <a:chOff x="4788025" y="4522833"/>
            <a:chExt cx="1569992" cy="1569992"/>
          </a:xfrm>
        </p:grpSpPr>
        <p:sp>
          <p:nvSpPr>
            <p:cNvPr id="4" name="Rectangle 3">
              <a:hlinkClick r:id="" action="ppaction://noaction"/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Rectangle 4">
              <a:hlinkClick r:id="" action="ppaction://noaction"/>
            </p:cNvPr>
            <p:cNvSpPr/>
            <p:nvPr/>
          </p:nvSpPr>
          <p:spPr>
            <a:xfrm>
              <a:off x="4788025" y="4930908"/>
              <a:ext cx="1569992" cy="2462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12260" y="5051482"/>
            <a:ext cx="1663873" cy="542966"/>
            <a:chOff x="6574042" y="4512842"/>
            <a:chExt cx="1577281" cy="1569992"/>
          </a:xfrm>
        </p:grpSpPr>
        <p:sp>
          <p:nvSpPr>
            <p:cNvPr id="7" name="Oval 6">
              <a:hlinkClick r:id="" action="ppaction://noaction"/>
            </p:cNvPr>
            <p:cNvSpPr/>
            <p:nvPr/>
          </p:nvSpPr>
          <p:spPr>
            <a:xfrm>
              <a:off x="6574042" y="4512842"/>
              <a:ext cx="1569992" cy="156999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8" name="Rectangle 7">
              <a:hlinkClick r:id="" action="ppaction://noaction"/>
            </p:cNvPr>
            <p:cNvSpPr/>
            <p:nvPr/>
          </p:nvSpPr>
          <p:spPr>
            <a:xfrm>
              <a:off x="6581331" y="4913226"/>
              <a:ext cx="1569992" cy="27760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Reflecting </a:t>
              </a: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B0CEE49-DCA4-49B4-AF46-B6F3254D3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Community Spirit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5A28E8-32F9-437E-8317-AE907A865BB3}"/>
              </a:ext>
            </a:extLst>
          </p:cNvPr>
          <p:cNvSpPr/>
          <p:nvPr/>
        </p:nvSpPr>
        <p:spPr>
          <a:xfrm>
            <a:off x="4670412" y="2125230"/>
            <a:ext cx="38164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D</a:t>
            </a:r>
            <a:r>
              <a:rPr lang="en-GB" sz="1600" dirty="0" smtClean="0"/>
              <a:t>iscuss </a:t>
            </a:r>
            <a:r>
              <a:rPr lang="en-GB" sz="1600" dirty="0"/>
              <a:t>your answers to these questions: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C94E8A-8C26-4ED2-B027-3F8774D6E17B}"/>
              </a:ext>
            </a:extLst>
          </p:cNvPr>
          <p:cNvSpPr/>
          <p:nvPr/>
        </p:nvSpPr>
        <p:spPr>
          <a:xfrm>
            <a:off x="4666897" y="2956227"/>
            <a:ext cx="33634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What is happening in the picture?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35D8AE-6460-4E12-A765-2E48303722AF}"/>
              </a:ext>
            </a:extLst>
          </p:cNvPr>
          <p:cNvSpPr/>
          <p:nvPr/>
        </p:nvSpPr>
        <p:spPr>
          <a:xfrm>
            <a:off x="4666897" y="3307556"/>
            <a:ext cx="38655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How are the people contributing to their community?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F27BD6E-39B5-4B5B-9012-829C3D883EC0}"/>
              </a:ext>
            </a:extLst>
          </p:cNvPr>
          <p:cNvSpPr/>
          <p:nvPr/>
        </p:nvSpPr>
        <p:spPr>
          <a:xfrm>
            <a:off x="4666897" y="3892331"/>
            <a:ext cx="38655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How are the people showing ‘community spirit’?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8A2A42-3B4E-4511-9966-2B1F4EC54EA4}"/>
              </a:ext>
            </a:extLst>
          </p:cNvPr>
          <p:cNvSpPr/>
          <p:nvPr/>
        </p:nvSpPr>
        <p:spPr>
          <a:xfrm>
            <a:off x="709821" y="5106694"/>
            <a:ext cx="59504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People make the communities to which they belong. We can all make a positive contribution to our communities by making positive and helpful choices and acting in a way which shows community spirit.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E6F409-6EB4-461F-851C-F41B695C5C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4320480" cy="30556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494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2" grpId="0"/>
      <p:bldP spid="13" grpId="0"/>
      <p:bldP spid="14" grpId="0"/>
      <p:bldP spid="15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090272A6-BE92-4398-9F70-71D71ACD8749}"/>
              </a:ext>
            </a:extLst>
          </p:cNvPr>
          <p:cNvGrpSpPr/>
          <p:nvPr/>
        </p:nvGrpSpPr>
        <p:grpSpPr>
          <a:xfrm>
            <a:off x="985591" y="2785185"/>
            <a:ext cx="3660648" cy="2948071"/>
            <a:chOff x="985591" y="2553871"/>
            <a:chExt cx="3660648" cy="29480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B9B5B09-8759-4879-A210-A579FD7D1BA9}"/>
                </a:ext>
              </a:extLst>
            </p:cNvPr>
            <p:cNvSpPr/>
            <p:nvPr/>
          </p:nvSpPr>
          <p:spPr>
            <a:xfrm>
              <a:off x="1359122" y="5317276"/>
              <a:ext cx="3082853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</a:t>
              </a:r>
              <a:r>
                <a:rPr lang="en-GB" sz="600" dirty="0" err="1">
                  <a:solidFill>
                    <a:srgbClr val="222222"/>
                  </a:solidFill>
                  <a:latin typeface="Twinkl" pitchFamily="2" charset="0"/>
                </a:rPr>
                <a:t>Johndal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2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1E91ED5-2CF3-4751-8B7C-A06DD83C3F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5591" y="2553871"/>
              <a:ext cx="3660648" cy="2743200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AC5F611-8A01-4F4F-84C7-66B78035E79B}"/>
              </a:ext>
            </a:extLst>
          </p:cNvPr>
          <p:cNvGrpSpPr/>
          <p:nvPr/>
        </p:nvGrpSpPr>
        <p:grpSpPr>
          <a:xfrm>
            <a:off x="4671391" y="2785184"/>
            <a:ext cx="3429001" cy="2924989"/>
            <a:chOff x="4671391" y="2553870"/>
            <a:chExt cx="3429001" cy="2924989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DA01293-CF89-4A59-BC22-C9C7C7814806}"/>
                </a:ext>
              </a:extLst>
            </p:cNvPr>
            <p:cNvSpPr/>
            <p:nvPr/>
          </p:nvSpPr>
          <p:spPr>
            <a:xfrm>
              <a:off x="4671391" y="5294193"/>
              <a:ext cx="3429001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</a:t>
              </a:r>
              <a:r>
                <a:rPr lang="en-GB" sz="600" dirty="0" err="1">
                  <a:solidFill>
                    <a:srgbClr val="222222"/>
                  </a:solidFill>
                  <a:latin typeface="Twinkl" pitchFamily="2" charset="0"/>
                </a:rPr>
                <a:t>Johndal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4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0508AB9-4C96-40F5-8CAA-E3FDF7E817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1391" y="2553870"/>
              <a:ext cx="3429001" cy="2743201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F490726-90CF-478D-9F65-4F673DCB90A8}"/>
              </a:ext>
            </a:extLst>
          </p:cNvPr>
          <p:cNvGrpSpPr/>
          <p:nvPr/>
        </p:nvGrpSpPr>
        <p:grpSpPr>
          <a:xfrm>
            <a:off x="983359" y="2792199"/>
            <a:ext cx="3660649" cy="2934042"/>
            <a:chOff x="985591" y="2560885"/>
            <a:chExt cx="3660649" cy="293404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2208E36-D30A-4C00-8C2A-9AE0DDF8674E}"/>
                </a:ext>
              </a:extLst>
            </p:cNvPr>
            <p:cNvSpPr/>
            <p:nvPr/>
          </p:nvSpPr>
          <p:spPr>
            <a:xfrm>
              <a:off x="985591" y="5310261"/>
              <a:ext cx="3660648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Peter Mooney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6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1AAF936-1636-4D9B-B5F7-435B59306E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353"/>
            <a:stretch/>
          </p:blipFill>
          <p:spPr>
            <a:xfrm>
              <a:off x="985592" y="2560885"/>
              <a:ext cx="3660648" cy="2740323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EA3A15B-FA38-4137-BA29-504B66454511}"/>
              </a:ext>
            </a:extLst>
          </p:cNvPr>
          <p:cNvGrpSpPr/>
          <p:nvPr/>
        </p:nvGrpSpPr>
        <p:grpSpPr>
          <a:xfrm>
            <a:off x="4025063" y="2790621"/>
            <a:ext cx="4572000" cy="2927816"/>
            <a:chOff x="4025063" y="2559307"/>
            <a:chExt cx="4572000" cy="292781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BD0F3F4-7B1E-4472-AE8E-6F61478CFB4C}"/>
                </a:ext>
              </a:extLst>
            </p:cNvPr>
            <p:cNvSpPr/>
            <p:nvPr/>
          </p:nvSpPr>
          <p:spPr>
            <a:xfrm>
              <a:off x="4025063" y="5302457"/>
              <a:ext cx="4572000" cy="1846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</a:t>
              </a:r>
              <a:r>
                <a:rPr lang="en-GB" sz="600" dirty="0" err="1">
                  <a:solidFill>
                    <a:srgbClr val="222222"/>
                  </a:solidFill>
                  <a:latin typeface="Twinkl" pitchFamily="2" charset="0"/>
                </a:rPr>
                <a:t>Klif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8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A24C15E-0BD4-4A19-9333-FFC589030D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1" r="1461"/>
            <a:stretch/>
          </p:blipFill>
          <p:spPr>
            <a:xfrm>
              <a:off x="4671392" y="2559307"/>
              <a:ext cx="3429000" cy="2740322"/>
            </a:xfrm>
            <a:prstGeom prst="rect">
              <a:avLst/>
            </a:prstGeom>
          </p:spPr>
        </p:pic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88EF025E-2FCF-43D9-93DF-59F5E2D95CF6}"/>
              </a:ext>
            </a:extLst>
          </p:cNvPr>
          <p:cNvSpPr/>
          <p:nvPr/>
        </p:nvSpPr>
        <p:spPr>
          <a:xfrm>
            <a:off x="985591" y="1934464"/>
            <a:ext cx="7114801" cy="702448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Being Part of a Community</a:t>
            </a:r>
            <a:endParaRPr lang="en-GB" sz="1600" dirty="0"/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96EB43D8-0E7B-4F8E-BB87-0EF801C9F9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1A39D95-42EE-4664-BF1D-FE5FE881C321}"/>
              </a:ext>
            </a:extLst>
          </p:cNvPr>
          <p:cNvSpPr/>
          <p:nvPr/>
        </p:nvSpPr>
        <p:spPr>
          <a:xfrm>
            <a:off x="985590" y="1960463"/>
            <a:ext cx="7114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What can you see? What has happened? What are the people of the community doing to help?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A3E365-4D7A-482B-9246-C9F836CB73C9}"/>
              </a:ext>
            </a:extLst>
          </p:cNvPr>
          <p:cNvSpPr/>
          <p:nvPr/>
        </p:nvSpPr>
        <p:spPr>
          <a:xfrm>
            <a:off x="985590" y="1475492"/>
            <a:ext cx="35864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Have a look at the images below.</a:t>
            </a:r>
          </a:p>
        </p:txBody>
      </p:sp>
    </p:spTree>
    <p:extLst>
      <p:ext uri="{BB962C8B-B14F-4D97-AF65-F5344CB8AC3E}">
        <p14:creationId xmlns:p14="http://schemas.microsoft.com/office/powerpoint/2010/main" val="93881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31D20-B7F9-4AD1-B5D9-CA39F9A98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Being Part of a Community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56BA2EFC-9197-473D-B304-9093110635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AAF02FF-3832-4661-A358-2C6834858BAD}"/>
              </a:ext>
            </a:extLst>
          </p:cNvPr>
          <p:cNvSpPr/>
          <p:nvPr/>
        </p:nvSpPr>
        <p:spPr>
          <a:xfrm>
            <a:off x="937242" y="1916832"/>
            <a:ext cx="32646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Write a newspaper report which describes the incident and explains how the people of the community helped each other, contributed positively and showed community spirit.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68B526-92DB-434F-B826-05E45FFBA954}"/>
              </a:ext>
            </a:extLst>
          </p:cNvPr>
          <p:cNvSpPr/>
          <p:nvPr/>
        </p:nvSpPr>
        <p:spPr>
          <a:xfrm>
            <a:off x="823155" y="4565849"/>
            <a:ext cx="4176464" cy="1023391"/>
          </a:xfrm>
          <a:prstGeom prst="rect">
            <a:avLst/>
          </a:prstGeom>
          <a:solidFill>
            <a:srgbClr val="F62E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1EF054-A240-41BB-8ACE-F4676B07D807}"/>
              </a:ext>
            </a:extLst>
          </p:cNvPr>
          <p:cNvSpPr/>
          <p:nvPr/>
        </p:nvSpPr>
        <p:spPr>
          <a:xfrm>
            <a:off x="823800" y="4111824"/>
            <a:ext cx="4176464" cy="482600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8CAEAA-370B-49F9-BD45-763FE02351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424" y="4168974"/>
            <a:ext cx="1512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</a:rPr>
              <a:t>Word Bank: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F9040E-CD5E-40FE-B08E-F265075F9BAB}"/>
              </a:ext>
            </a:extLst>
          </p:cNvPr>
          <p:cNvSpPr/>
          <p:nvPr/>
        </p:nvSpPr>
        <p:spPr>
          <a:xfrm>
            <a:off x="895806" y="4593902"/>
            <a:ext cx="4828322" cy="92333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community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community spirit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impact 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positive 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help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donate	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56092A0-70FC-4B5C-ACC8-75DD23BA59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893" y="1626636"/>
            <a:ext cx="3206523" cy="45344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91848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4DA67BB-1901-41FF-B5EA-3B4891D55812}"/>
              </a:ext>
            </a:extLst>
          </p:cNvPr>
          <p:cNvSpPr/>
          <p:nvPr/>
        </p:nvSpPr>
        <p:spPr>
          <a:xfrm>
            <a:off x="715104" y="1844824"/>
            <a:ext cx="5153040" cy="1394839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1293921"/>
          </a:xfrm>
        </p:spPr>
        <p:txBody>
          <a:bodyPr/>
          <a:lstStyle/>
          <a:p>
            <a:pPr algn="ctr"/>
            <a:r>
              <a:rPr lang="en-GB" dirty="0"/>
              <a:t>Making a Positive </a:t>
            </a:r>
            <a:br>
              <a:rPr lang="en-GB" dirty="0"/>
            </a:br>
            <a:r>
              <a:rPr lang="en-GB" dirty="0"/>
              <a:t>Contribution</a:t>
            </a:r>
          </a:p>
        </p:txBody>
      </p:sp>
      <p:pic>
        <p:nvPicPr>
          <p:cNvPr id="4" name="Whole Class">
            <a:extLst>
              <a:ext uri="{FF2B5EF4-FFF2-40B4-BE49-F238E27FC236}">
                <a16:creationId xmlns:a16="http://schemas.microsoft.com/office/drawing/2014/main" id="{70487891-484B-4DE9-91EE-D0BC1FFE9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000" y="544048"/>
            <a:ext cx="1238498" cy="864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E9631B8-2AE7-40C7-B912-5F23EF8C84A4}"/>
              </a:ext>
            </a:extLst>
          </p:cNvPr>
          <p:cNvSpPr/>
          <p:nvPr/>
        </p:nvSpPr>
        <p:spPr>
          <a:xfrm>
            <a:off x="787112" y="1934225"/>
            <a:ext cx="43424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All people can positively contribute to the communities they live and work in, making them a better place for all people and living things within them.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BDEA2C-39A7-4DB0-B50F-16C7E736ED47}"/>
              </a:ext>
            </a:extLst>
          </p:cNvPr>
          <p:cNvSpPr/>
          <p:nvPr/>
        </p:nvSpPr>
        <p:spPr>
          <a:xfrm>
            <a:off x="792088" y="331167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How could you positively contribute to your community?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CD169E-6005-4057-8A54-99CD304A7D6F}"/>
              </a:ext>
            </a:extLst>
          </p:cNvPr>
          <p:cNvSpPr/>
          <p:nvPr/>
        </p:nvSpPr>
        <p:spPr>
          <a:xfrm>
            <a:off x="764591" y="4097532"/>
            <a:ext cx="459949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Take a moment to think about this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Consider how you can make a contribution during this pandemic.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E0EE690-7061-437E-8C6D-6A39C368A5B1}"/>
              </a:ext>
            </a:extLst>
          </p:cNvPr>
          <p:cNvSpPr/>
          <p:nvPr/>
        </p:nvSpPr>
        <p:spPr>
          <a:xfrm>
            <a:off x="754120" y="5469729"/>
            <a:ext cx="4342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Write it down on your </a:t>
            </a:r>
            <a:r>
              <a:rPr lang="en-GB" b="1" dirty="0"/>
              <a:t>Community Pledge Slip</a:t>
            </a:r>
            <a:r>
              <a:rPr lang="en-GB" dirty="0"/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1A5AD6E-0D43-4DBE-9F57-195647D2BB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492" y="1772815"/>
            <a:ext cx="3060324" cy="432774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53220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14BD61-6E38-48F2-B4EB-F96C786347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92895"/>
            <a:ext cx="2827827" cy="38884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99BDDE-FF6F-4803-9D16-6B4A39D32D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76619" y="2492895"/>
            <a:ext cx="2827828" cy="3888433"/>
          </a:xfrm>
          <a:prstGeom prst="rect">
            <a:avLst/>
          </a:prstGeom>
        </p:spPr>
      </p:pic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B315C0E5-7329-49C5-AC92-C790610A7D76}"/>
              </a:ext>
            </a:extLst>
          </p:cNvPr>
          <p:cNvSpPr/>
          <p:nvPr/>
        </p:nvSpPr>
        <p:spPr>
          <a:xfrm>
            <a:off x="2824832" y="1340768"/>
            <a:ext cx="3331344" cy="792088"/>
          </a:xfrm>
          <a:prstGeom prst="wedgeRectCallout">
            <a:avLst>
              <a:gd name="adj1" fmla="val -54696"/>
              <a:gd name="adj2" fmla="val 38890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a community and who makes it what it is?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AA5A04FF-3725-446B-95AD-8F3946E9EDB9}"/>
              </a:ext>
            </a:extLst>
          </p:cNvPr>
          <p:cNvSpPr/>
          <p:nvPr/>
        </p:nvSpPr>
        <p:spPr>
          <a:xfrm>
            <a:off x="2824831" y="2204863"/>
            <a:ext cx="3331344" cy="792088"/>
          </a:xfrm>
          <a:prstGeom prst="wedgeRectCallout">
            <a:avLst>
              <a:gd name="adj1" fmla="val 53299"/>
              <a:gd name="adj2" fmla="val -12131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can we contribute to our community?</a:t>
            </a:r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BBDC334C-EB59-44D8-ADF7-C32537206E94}"/>
              </a:ext>
            </a:extLst>
          </p:cNvPr>
          <p:cNvSpPr/>
          <p:nvPr/>
        </p:nvSpPr>
        <p:spPr>
          <a:xfrm>
            <a:off x="2824831" y="3068957"/>
            <a:ext cx="3331344" cy="1296145"/>
          </a:xfrm>
          <a:prstGeom prst="wedgeRectCallout">
            <a:avLst>
              <a:gd name="adj1" fmla="val 54900"/>
              <a:gd name="adj2" fmla="val -22393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/>
            <a:r>
              <a:rPr lang="en-GB" dirty="0"/>
              <a:t>How can you use what you have learnt today to make a positive contribution to the school community?</a:t>
            </a:r>
          </a:p>
        </p:txBody>
      </p:sp>
    </p:spTree>
    <p:extLst>
      <p:ext uri="{BB962C8B-B14F-4D97-AF65-F5344CB8AC3E}">
        <p14:creationId xmlns:p14="http://schemas.microsoft.com/office/powerpoint/2010/main" val="48220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3.pptx" id="{BD22C60B-9D81-44C0-A3F9-67E897C5E883}" vid="{687BE05C-1CC9-436A-B2E1-F304FF0A4F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148</TotalTime>
  <Words>609</Words>
  <Application>Microsoft Office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Tuffy-TTF</vt:lpstr>
      <vt:lpstr>Arial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  </vt:lpstr>
      <vt:lpstr>Community</vt:lpstr>
      <vt:lpstr>Making a Community</vt:lpstr>
      <vt:lpstr>Community Spirit</vt:lpstr>
      <vt:lpstr>Community Spirit</vt:lpstr>
      <vt:lpstr>Being Part of a Community</vt:lpstr>
      <vt:lpstr>Being Part of a Community</vt:lpstr>
      <vt:lpstr>Making a Positive  Contribution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Webb</dc:creator>
  <cp:lastModifiedBy>HallV</cp:lastModifiedBy>
  <cp:revision>21</cp:revision>
  <dcterms:created xsi:type="dcterms:W3CDTF">2018-04-05T12:50:22Z</dcterms:created>
  <dcterms:modified xsi:type="dcterms:W3CDTF">2020-06-22T10:47:19Z</dcterms:modified>
</cp:coreProperties>
</file>