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3"/>
  </p:notesMasterIdLst>
  <p:handoutMasterIdLst>
    <p:handoutMasterId r:id="rId24"/>
  </p:handoutMasterIdLst>
  <p:sldIdLst>
    <p:sldId id="258" r:id="rId2"/>
    <p:sldId id="263" r:id="rId3"/>
    <p:sldId id="294" r:id="rId4"/>
    <p:sldId id="295" r:id="rId5"/>
    <p:sldId id="296" r:id="rId6"/>
    <p:sldId id="307" r:id="rId7"/>
    <p:sldId id="308" r:id="rId8"/>
    <p:sldId id="310" r:id="rId9"/>
    <p:sldId id="311" r:id="rId10"/>
    <p:sldId id="312" r:id="rId11"/>
    <p:sldId id="313" r:id="rId12"/>
    <p:sldId id="327" r:id="rId13"/>
    <p:sldId id="331" r:id="rId14"/>
    <p:sldId id="298" r:id="rId15"/>
    <p:sldId id="316" r:id="rId16"/>
    <p:sldId id="317" r:id="rId17"/>
    <p:sldId id="318" r:id="rId18"/>
    <p:sldId id="319" r:id="rId19"/>
    <p:sldId id="320" r:id="rId20"/>
    <p:sldId id="321" r:id="rId21"/>
    <p:sldId id="322" r:id="rId22"/>
  </p:sldIdLst>
  <p:sldSz cx="9144000" cy="6858000" type="screen4x3"/>
  <p:notesSz cx="6858000" cy="9144000"/>
  <p:embeddedFontLst>
    <p:embeddedFont>
      <p:font typeface="Twinkl" panose="020B0604020202020204"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261" userDrawn="1">
          <p15:clr>
            <a:srgbClr val="A4A3A4"/>
          </p15:clr>
        </p15:guide>
        <p15:guide id="7" orient="horz" pos="368" userDrawn="1">
          <p15:clr>
            <a:srgbClr val="A4A3A4"/>
          </p15:clr>
        </p15:guide>
        <p15:guide id="8" pos="476" userDrawn="1">
          <p15:clr>
            <a:srgbClr val="A4A3A4"/>
          </p15:clr>
        </p15:guide>
        <p15:guide id="9" orient="horz" pos="482" userDrawn="1">
          <p15:clr>
            <a:srgbClr val="A4A3A4"/>
          </p15:clr>
        </p15:guide>
        <p15:guide id="10" orient="horz" pos="3816" userDrawn="1">
          <p15:clr>
            <a:srgbClr val="A4A3A4"/>
          </p15:clr>
        </p15:guide>
        <p15:guide id="11" pos="539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B003"/>
    <a:srgbClr val="F08115"/>
    <a:srgbClr val="FEF3E9"/>
    <a:srgbClr val="ACDDFC"/>
    <a:srgbClr val="F8F8F9"/>
    <a:srgbClr val="EC6D76"/>
    <a:srgbClr val="F0864A"/>
    <a:srgbClr val="00A8E9"/>
    <a:srgbClr val="31B7BC"/>
    <a:srgbClr val="FAB0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2" autoAdjust="0"/>
    <p:restoredTop sz="94660"/>
  </p:normalViewPr>
  <p:slideViewPr>
    <p:cSldViewPr snapToGrid="0" showGuides="1">
      <p:cViewPr varScale="1">
        <p:scale>
          <a:sx n="73" d="100"/>
          <a:sy n="73" d="100"/>
        </p:scale>
        <p:origin x="1278" y="54"/>
      </p:cViewPr>
      <p:guideLst>
        <p:guide orient="horz" pos="2160"/>
        <p:guide pos="2880"/>
        <p:guide pos="340"/>
        <p:guide orient="horz" pos="3974"/>
        <p:guide pos="5261"/>
        <p:guide orient="horz" pos="368"/>
        <p:guide pos="476"/>
        <p:guide orient="horz" pos="482"/>
        <p:guide orient="horz" pos="3816"/>
        <p:guide pos="5397"/>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itchFamily="2" charset="0"/>
              </a:rPr>
              <a:t>05/01/2021</a:t>
            </a:fld>
            <a:endParaRPr lang="en-GB" dirty="0">
              <a:latin typeface="Roboto"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itchFamily="2" charset="0"/>
              </a:rPr>
              <a:t>‹#›</a:t>
            </a:fld>
            <a:endParaRPr lang="en-GB" dirty="0">
              <a:latin typeface="Roboto"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itchFamily="2" charset="0"/>
              </a:defRPr>
            </a:lvl1pPr>
          </a:lstStyle>
          <a:p>
            <a:fld id="{3D02C5D1-7818-41B5-ABAD-5E4B38A5388F}" type="datetimeFigureOut">
              <a:rPr lang="en-GB" smtClean="0"/>
              <a:pPr/>
              <a:t>05/01/2021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itchFamily="2" charset="0"/>
        <a:ea typeface="+mn-ea"/>
        <a:cs typeface="+mn-cs"/>
      </a:defRPr>
    </a:lvl1pPr>
    <a:lvl2pPr marL="457200" algn="l" defTabSz="914400" rtl="0" eaLnBrk="1" latinLnBrk="0" hangingPunct="1">
      <a:defRPr sz="1200" kern="1200">
        <a:solidFill>
          <a:schemeClr val="tx1"/>
        </a:solidFill>
        <a:latin typeface="Roboto" pitchFamily="2" charset="0"/>
        <a:ea typeface="+mn-ea"/>
        <a:cs typeface="+mn-cs"/>
      </a:defRPr>
    </a:lvl2pPr>
    <a:lvl3pPr marL="914400" algn="l" defTabSz="914400" rtl="0" eaLnBrk="1" latinLnBrk="0" hangingPunct="1">
      <a:defRPr sz="1200" kern="1200">
        <a:solidFill>
          <a:schemeClr val="tx1"/>
        </a:solidFill>
        <a:latin typeface="Roboto" pitchFamily="2" charset="0"/>
        <a:ea typeface="+mn-ea"/>
        <a:cs typeface="+mn-cs"/>
      </a:defRPr>
    </a:lvl3pPr>
    <a:lvl4pPr marL="1371600" algn="l" defTabSz="914400" rtl="0" eaLnBrk="1" latinLnBrk="0" hangingPunct="1">
      <a:defRPr sz="1200" kern="1200">
        <a:solidFill>
          <a:schemeClr val="tx1"/>
        </a:solidFill>
        <a:latin typeface="Roboto" pitchFamily="2" charset="0"/>
        <a:ea typeface="+mn-ea"/>
        <a:cs typeface="+mn-cs"/>
      </a:defRPr>
    </a:lvl4pPr>
    <a:lvl5pPr marL="1828800" algn="l" defTabSz="914400" rtl="0" eaLnBrk="1" latinLnBrk="0" hangingPunct="1">
      <a:defRPr sz="1200" kern="1200">
        <a:solidFill>
          <a:schemeClr val="tx1"/>
        </a:solidFill>
        <a:latin typeface="Roboto"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twinkl-life"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twinkl-life" TargetMode="External"/><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a:extLst>
              <a:ext uri="{FF2B5EF4-FFF2-40B4-BE49-F238E27FC236}">
                <a16:creationId xmlns:a16="http://schemas.microsoft.com/office/drawing/2014/main" id="{2292A960-0933-4F0D-933B-CC08C9C07E9B}"/>
              </a:ext>
            </a:extLst>
          </p:cNvPr>
          <p:cNvSpPr/>
          <p:nvPr userDrawn="1"/>
        </p:nvSpPr>
        <p:spPr>
          <a:xfrm>
            <a:off x="4056611" y="5494713"/>
            <a:ext cx="1030778" cy="6899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ectangle 4">
            <a:hlinkClick r:id="rId3"/>
            <a:extLst>
              <a:ext uri="{FF2B5EF4-FFF2-40B4-BE49-F238E27FC236}">
                <a16:creationId xmlns:a16="http://schemas.microsoft.com/office/drawing/2014/main" id="{0F322F91-D360-454D-BF9D-C0FB26D61285}"/>
              </a:ext>
            </a:extLst>
          </p:cNvPr>
          <p:cNvSpPr/>
          <p:nvPr userDrawn="1"/>
        </p:nvSpPr>
        <p:spPr>
          <a:xfrm>
            <a:off x="4056611" y="3084022"/>
            <a:ext cx="1030778" cy="6899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jpeg"/><Relationship Id="rId1" Type="http://schemas.openxmlformats.org/officeDocument/2006/relationships/slideLayout" Target="../slideLayouts/slideLayout3.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31.png"/><Relationship Id="rId4" Type="http://schemas.openxmlformats.org/officeDocument/2006/relationships/image" Target="../media/image30.png"/></Relationships>
</file>

<file path=ppt/slides/_rels/slide9.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3.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 Id="rId9"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9.png"/><Relationship Id="rId1" Type="http://schemas.openxmlformats.org/officeDocument/2006/relationships/slideLayout" Target="../slideLayouts/slideLayout3.xml"/><Relationship Id="rId5" Type="http://schemas.openxmlformats.org/officeDocument/2006/relationships/image" Target="../media/image41.png"/><Relationship Id="rId4" Type="http://schemas.openxmlformats.org/officeDocument/2006/relationships/image" Target="../media/image40.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2.png"/><Relationship Id="rId1" Type="http://schemas.openxmlformats.org/officeDocument/2006/relationships/slideLayout" Target="../slideLayouts/slideLayout3.xml"/><Relationship Id="rId4" Type="http://schemas.openxmlformats.org/officeDocument/2006/relationships/image" Target="../media/image43.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4.jpeg"/><Relationship Id="rId1" Type="http://schemas.openxmlformats.org/officeDocument/2006/relationships/slideLayout" Target="../slideLayouts/slideLayout3.xml"/><Relationship Id="rId4" Type="http://schemas.openxmlformats.org/officeDocument/2006/relationships/image" Target="../media/image45.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6.png"/><Relationship Id="rId1" Type="http://schemas.openxmlformats.org/officeDocument/2006/relationships/slideLayout" Target="../slideLayouts/slideLayout3.xml"/><Relationship Id="rId5" Type="http://schemas.openxmlformats.org/officeDocument/2006/relationships/slide" Target="slide19.xml"/><Relationship Id="rId4" Type="http://schemas.openxmlformats.org/officeDocument/2006/relationships/image" Target="../media/image47.png"/></Relationships>
</file>

<file path=ppt/slides/_rels/slide1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3.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1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49.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4.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image" Target="../media/image49.png"/><Relationship Id="rId1" Type="http://schemas.openxmlformats.org/officeDocument/2006/relationships/slideLayout" Target="../slideLayouts/slideLayout3.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3.jpeg"/><Relationship Id="rId1" Type="http://schemas.openxmlformats.org/officeDocument/2006/relationships/slideLayout" Target="../slideLayouts/slideLayout3.xml"/><Relationship Id="rId6" Type="http://schemas.openxmlformats.org/officeDocument/2006/relationships/image" Target="../media/image66.png"/><Relationship Id="rId5" Type="http://schemas.openxmlformats.org/officeDocument/2006/relationships/image" Target="../media/image65.jpeg"/><Relationship Id="rId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can choose what happens to my body and I can get help with any concerns.</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know what sort of touch I am happy with and what sort I am </a:t>
            </a:r>
            <a:br>
              <a:rPr lang="en-GB" dirty="0">
                <a:latin typeface="Twinkl" pitchFamily="50" charset="0"/>
              </a:rPr>
            </a:br>
            <a:r>
              <a:rPr lang="en-GB" dirty="0">
                <a:latin typeface="Twinkl" pitchFamily="50" charset="0"/>
              </a:rPr>
              <a:t>not happy with. </a:t>
            </a:r>
          </a:p>
          <a:p>
            <a:r>
              <a:rPr lang="en-GB" dirty="0">
                <a:latin typeface="Twinkl" pitchFamily="50" charset="0"/>
              </a:rPr>
              <a:t>I know the difference between a little deal and a serious problem.  </a:t>
            </a:r>
          </a:p>
          <a:p>
            <a:r>
              <a:rPr lang="en-GB" dirty="0">
                <a:latin typeface="Twinkl" pitchFamily="50" charset="0"/>
              </a:rPr>
              <a:t>I know how to get help for myself or others. </a:t>
            </a:r>
          </a:p>
        </p:txBody>
      </p:sp>
      <p:sp>
        <p:nvSpPr>
          <p:cNvPr id="9" name="TextBox 21"/>
          <p:cNvSpPr txBox="1">
            <a:spLocks noChangeArrowheads="1"/>
          </p:cNvSpPr>
          <p:nvPr/>
        </p:nvSpPr>
        <p:spPr bwMode="auto">
          <a:xfrm>
            <a:off x="2521906" y="6173530"/>
            <a:ext cx="4100187" cy="135195"/>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itchFamily="2" charset="0"/>
                <a:cs typeface="Arial" panose="020B0604020202020204" pitchFamily="34" charset="0"/>
                <a:hlinkClick r:id="rId2"/>
              </a:rPr>
              <a:t>Programme of Study</a:t>
            </a:r>
            <a:r>
              <a:rPr lang="en-GB" sz="800" baseline="30000" dirty="0">
                <a:latin typeface="Roboto"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8204" y="939566"/>
            <a:ext cx="2393272" cy="6503912"/>
          </a:xfrm>
          <a:prstGeom prst="rect">
            <a:avLst/>
          </a:prstGeom>
        </p:spPr>
      </p:pic>
      <p:pic>
        <p:nvPicPr>
          <p:cNvPr id="5" name="Picture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12527" y="2164359"/>
            <a:ext cx="2768654" cy="5129868"/>
          </a:xfrm>
          <a:prstGeom prst="rect">
            <a:avLst/>
          </a:prstGeom>
        </p:spPr>
      </p:pic>
      <p:grpSp>
        <p:nvGrpSpPr>
          <p:cNvPr id="10" name="Group 9"/>
          <p:cNvGrpSpPr/>
          <p:nvPr/>
        </p:nvGrpSpPr>
        <p:grpSpPr>
          <a:xfrm>
            <a:off x="2952926" y="958822"/>
            <a:ext cx="2156357" cy="822121"/>
            <a:chOff x="2952926" y="1677798"/>
            <a:chExt cx="2156357" cy="822121"/>
          </a:xfrm>
        </p:grpSpPr>
        <p:sp>
          <p:nvSpPr>
            <p:cNvPr id="6" name="Rectangular Callout 5"/>
            <p:cNvSpPr/>
            <p:nvPr/>
          </p:nvSpPr>
          <p:spPr>
            <a:xfrm>
              <a:off x="2952926" y="1677798"/>
              <a:ext cx="2013357" cy="822121"/>
            </a:xfrm>
            <a:prstGeom prst="wedgeRectCallout">
              <a:avLst>
                <a:gd name="adj1" fmla="val -60833"/>
                <a:gd name="adj2" fmla="val -4847"/>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045205" y="1761688"/>
              <a:ext cx="2064078" cy="646331"/>
            </a:xfrm>
            <a:prstGeom prst="rect">
              <a:avLst/>
            </a:prstGeom>
          </p:spPr>
          <p:txBody>
            <a:bodyPr wrap="square">
              <a:spAutoFit/>
            </a:bodyPr>
            <a:lstStyle/>
            <a:p>
              <a:r>
                <a:rPr lang="en-GB" dirty="0"/>
                <a:t>Who does your body belong to?</a:t>
              </a:r>
            </a:p>
          </p:txBody>
        </p:sp>
      </p:grpSp>
      <p:grpSp>
        <p:nvGrpSpPr>
          <p:cNvPr id="11" name="Group 10"/>
          <p:cNvGrpSpPr/>
          <p:nvPr/>
        </p:nvGrpSpPr>
        <p:grpSpPr>
          <a:xfrm>
            <a:off x="3283540" y="2503297"/>
            <a:ext cx="2715654" cy="822121"/>
            <a:chOff x="2290389" y="1677798"/>
            <a:chExt cx="2715654" cy="822121"/>
          </a:xfrm>
        </p:grpSpPr>
        <p:sp>
          <p:nvSpPr>
            <p:cNvPr id="12" name="Rectangular Callout 11"/>
            <p:cNvSpPr/>
            <p:nvPr/>
          </p:nvSpPr>
          <p:spPr>
            <a:xfrm>
              <a:off x="2290389" y="1677798"/>
              <a:ext cx="2667506" cy="822121"/>
            </a:xfrm>
            <a:prstGeom prst="wedgeRectCallout">
              <a:avLst>
                <a:gd name="adj1" fmla="val 56384"/>
                <a:gd name="adj2" fmla="val -30358"/>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2321372" y="1761498"/>
              <a:ext cx="2684671" cy="646331"/>
            </a:xfrm>
            <a:prstGeom prst="rect">
              <a:avLst/>
            </a:prstGeom>
          </p:spPr>
          <p:txBody>
            <a:bodyPr wrap="square">
              <a:spAutoFit/>
            </a:bodyPr>
            <a:lstStyle/>
            <a:p>
              <a:r>
                <a:rPr lang="en-GB" dirty="0"/>
                <a:t>What type of physical contact is OK?</a:t>
              </a:r>
            </a:p>
          </p:txBody>
        </p:sp>
      </p:grpSp>
      <p:grpSp>
        <p:nvGrpSpPr>
          <p:cNvPr id="14" name="Group 13"/>
          <p:cNvGrpSpPr/>
          <p:nvPr/>
        </p:nvGrpSpPr>
        <p:grpSpPr>
          <a:xfrm>
            <a:off x="3009303" y="4009309"/>
            <a:ext cx="3159599" cy="1205803"/>
            <a:chOff x="2952927" y="1677797"/>
            <a:chExt cx="1812020" cy="1152963"/>
          </a:xfrm>
        </p:grpSpPr>
        <p:sp>
          <p:nvSpPr>
            <p:cNvPr id="15" name="Rectangular Callout 14"/>
            <p:cNvSpPr/>
            <p:nvPr/>
          </p:nvSpPr>
          <p:spPr>
            <a:xfrm>
              <a:off x="2952927" y="1677797"/>
              <a:ext cx="1781232" cy="1152963"/>
            </a:xfrm>
            <a:prstGeom prst="wedgeRectCallout">
              <a:avLst>
                <a:gd name="adj1" fmla="val -57262"/>
                <a:gd name="adj2" fmla="val -39773"/>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3045205" y="1761688"/>
              <a:ext cx="1719742" cy="882869"/>
            </a:xfrm>
            <a:prstGeom prst="rect">
              <a:avLst/>
            </a:prstGeom>
          </p:spPr>
          <p:txBody>
            <a:bodyPr wrap="square">
              <a:spAutoFit/>
            </a:bodyPr>
            <a:lstStyle/>
            <a:p>
              <a:r>
                <a:rPr lang="en-GB" dirty="0"/>
                <a:t>What can you do if you feel uncomfortable about something?</a:t>
              </a:r>
            </a:p>
          </p:txBody>
        </p:sp>
      </p:grpSp>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My Choices</a:t>
            </a:r>
          </a:p>
        </p:txBody>
      </p:sp>
      <p:grpSp>
        <p:nvGrpSpPr>
          <p:cNvPr id="7" name="Group 6"/>
          <p:cNvGrpSpPr/>
          <p:nvPr/>
        </p:nvGrpSpPr>
        <p:grpSpPr>
          <a:xfrm>
            <a:off x="1298196" y="1343280"/>
            <a:ext cx="6564385" cy="528506"/>
            <a:chOff x="1306585" y="1402003"/>
            <a:chExt cx="6564385" cy="528506"/>
          </a:xfrm>
        </p:grpSpPr>
        <p:sp>
          <p:nvSpPr>
            <p:cNvPr id="4" name="Rectangle 3"/>
            <p:cNvSpPr/>
            <p:nvPr/>
          </p:nvSpPr>
          <p:spPr>
            <a:xfrm>
              <a:off x="1306586" y="1402003"/>
              <a:ext cx="6564384" cy="528506"/>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306585" y="1473201"/>
              <a:ext cx="6564385" cy="369332"/>
            </a:xfrm>
            <a:prstGeom prst="rect">
              <a:avLst/>
            </a:prstGeom>
          </p:spPr>
          <p:txBody>
            <a:bodyPr wrap="square">
              <a:spAutoFit/>
            </a:bodyPr>
            <a:lstStyle/>
            <a:p>
              <a:pPr algn="ctr"/>
              <a:r>
                <a:rPr lang="en-GB" dirty="0"/>
                <a:t>We get to make lots of choices at home, at school and outside. </a:t>
              </a:r>
            </a:p>
          </p:txBody>
        </p:sp>
      </p:grpSp>
      <p:pic>
        <p:nvPicPr>
          <p:cNvPr id="3" name="Individual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pic>
        <p:nvPicPr>
          <p:cNvPr id="17" name="Picture 1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5924470" y="1959761"/>
            <a:ext cx="2679779" cy="4348963"/>
          </a:xfrm>
          <a:prstGeom prst="rect">
            <a:avLst/>
          </a:prstGeom>
        </p:spPr>
      </p:pic>
      <p:grpSp>
        <p:nvGrpSpPr>
          <p:cNvPr id="26" name="Group 25"/>
          <p:cNvGrpSpPr/>
          <p:nvPr/>
        </p:nvGrpSpPr>
        <p:grpSpPr>
          <a:xfrm>
            <a:off x="3236304" y="1959760"/>
            <a:ext cx="2688167" cy="4348965"/>
            <a:chOff x="3236304" y="1959760"/>
            <a:chExt cx="2688167" cy="4348965"/>
          </a:xfrm>
        </p:grpSpPr>
        <p:pic>
          <p:nvPicPr>
            <p:cNvPr id="14" name="Picture 1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236304" y="1959762"/>
              <a:ext cx="2688167" cy="4348963"/>
            </a:xfrm>
            <a:prstGeom prst="rect">
              <a:avLst/>
            </a:prstGeom>
          </p:spPr>
        </p:pic>
        <p:cxnSp>
          <p:nvCxnSpPr>
            <p:cNvPr id="18" name="Straight Connector 17"/>
            <p:cNvCxnSpPr/>
            <p:nvPr/>
          </p:nvCxnSpPr>
          <p:spPr>
            <a:xfrm>
              <a:off x="5899414" y="1959760"/>
              <a:ext cx="0" cy="4348963"/>
            </a:xfrm>
            <a:prstGeom prst="line">
              <a:avLst/>
            </a:prstGeom>
            <a:ln w="57150">
              <a:solidFill>
                <a:schemeClr val="bg2">
                  <a:lumMod val="10000"/>
                </a:schemeClr>
              </a:solidFill>
            </a:ln>
            <a:effectLst>
              <a:outerShdw blurRad="50800" dist="38100" dir="21540000" algn="ctr" rotWithShape="0">
                <a:srgbClr val="000000">
                  <a:alpha val="43137"/>
                </a:srgbClr>
              </a:outerShdw>
            </a:effectLst>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3710940" y="4621921"/>
            <a:ext cx="2164846" cy="1595999"/>
            <a:chOff x="1054326" y="2092526"/>
            <a:chExt cx="2164846" cy="1595999"/>
          </a:xfrm>
        </p:grpSpPr>
        <p:sp>
          <p:nvSpPr>
            <p:cNvPr id="23" name="Rectangle 22"/>
            <p:cNvSpPr/>
            <p:nvPr/>
          </p:nvSpPr>
          <p:spPr>
            <a:xfrm>
              <a:off x="1054326" y="2092526"/>
              <a:ext cx="2156460" cy="1595999"/>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1145766" y="2138246"/>
              <a:ext cx="2073406" cy="1477328"/>
            </a:xfrm>
            <a:prstGeom prst="rect">
              <a:avLst/>
            </a:prstGeom>
          </p:spPr>
          <p:txBody>
            <a:bodyPr wrap="square">
              <a:spAutoFit/>
            </a:bodyPr>
            <a:lstStyle/>
            <a:p>
              <a:pPr marL="0" lvl="1">
                <a:spcBef>
                  <a:spcPts val="500"/>
                </a:spcBef>
                <a:buClr>
                  <a:srgbClr val="1C1C1C"/>
                </a:buClr>
                <a:buSzPts val="1600"/>
              </a:pPr>
              <a:r>
                <a:rPr lang="en-GB" dirty="0">
                  <a:solidFill>
                    <a:schemeClr val="bg1"/>
                  </a:solidFill>
                </a:rPr>
                <a:t>At school, we make choices like who we play with or what we have for our lunch. </a:t>
              </a:r>
            </a:p>
          </p:txBody>
        </p:sp>
      </p:grpSp>
      <p:grpSp>
        <p:nvGrpSpPr>
          <p:cNvPr id="25" name="Group 24"/>
          <p:cNvGrpSpPr/>
          <p:nvPr/>
        </p:nvGrpSpPr>
        <p:grpSpPr>
          <a:xfrm>
            <a:off x="539751" y="1959762"/>
            <a:ext cx="2696553" cy="4353723"/>
            <a:chOff x="539751" y="1959762"/>
            <a:chExt cx="2696553" cy="4353723"/>
          </a:xfrm>
        </p:grpSpPr>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539751" y="1959762"/>
              <a:ext cx="2688166" cy="4353723"/>
            </a:xfrm>
            <a:prstGeom prst="rect">
              <a:avLst/>
            </a:prstGeom>
          </p:spPr>
        </p:pic>
        <p:cxnSp>
          <p:nvCxnSpPr>
            <p:cNvPr id="16" name="Straight Connector 15"/>
            <p:cNvCxnSpPr/>
            <p:nvPr/>
          </p:nvCxnSpPr>
          <p:spPr>
            <a:xfrm>
              <a:off x="3236304" y="1959762"/>
              <a:ext cx="0" cy="4348963"/>
            </a:xfrm>
            <a:prstGeom prst="line">
              <a:avLst/>
            </a:prstGeom>
            <a:ln w="57150">
              <a:solidFill>
                <a:schemeClr val="bg2">
                  <a:lumMod val="10000"/>
                </a:schemeClr>
              </a:solidFill>
            </a:ln>
            <a:effectLst>
              <a:outerShdw blurRad="50800" dist="38100" dir="21540000" algn="ctr" rotWithShape="0">
                <a:srgbClr val="000000">
                  <a:alpha val="43137"/>
                </a:srgbClr>
              </a:outerShdw>
            </a:effectLst>
          </p:spPr>
          <p:style>
            <a:lnRef idx="1">
              <a:schemeClr val="accent1"/>
            </a:lnRef>
            <a:fillRef idx="0">
              <a:schemeClr val="accent1"/>
            </a:fillRef>
            <a:effectRef idx="0">
              <a:schemeClr val="accent1"/>
            </a:effectRef>
            <a:fontRef idx="minor">
              <a:schemeClr val="tx1"/>
            </a:fontRef>
          </p:style>
        </p:cxnSp>
      </p:grpSp>
      <p:grpSp>
        <p:nvGrpSpPr>
          <p:cNvPr id="21" name="Group 20"/>
          <p:cNvGrpSpPr/>
          <p:nvPr/>
        </p:nvGrpSpPr>
        <p:grpSpPr>
          <a:xfrm>
            <a:off x="678180" y="2092526"/>
            <a:ext cx="2540992" cy="1839394"/>
            <a:chOff x="678180" y="2092526"/>
            <a:chExt cx="2540992" cy="1839394"/>
          </a:xfrm>
        </p:grpSpPr>
        <p:sp>
          <p:nvSpPr>
            <p:cNvPr id="19" name="Rectangle 18"/>
            <p:cNvSpPr/>
            <p:nvPr/>
          </p:nvSpPr>
          <p:spPr>
            <a:xfrm>
              <a:off x="678180" y="2092526"/>
              <a:ext cx="2532606" cy="1839394"/>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98987" y="2138246"/>
              <a:ext cx="2420185" cy="1754326"/>
            </a:xfrm>
            <a:prstGeom prst="rect">
              <a:avLst/>
            </a:prstGeom>
          </p:spPr>
          <p:txBody>
            <a:bodyPr wrap="square">
              <a:spAutoFit/>
            </a:bodyPr>
            <a:lstStyle/>
            <a:p>
              <a:pPr marL="0" lvl="1">
                <a:spcBef>
                  <a:spcPts val="500"/>
                </a:spcBef>
                <a:buClr>
                  <a:srgbClr val="1C1C1C"/>
                </a:buClr>
                <a:buSzPts val="1600"/>
              </a:pPr>
              <a:r>
                <a:rPr lang="en-GB" dirty="0">
                  <a:solidFill>
                    <a:schemeClr val="bg1"/>
                  </a:solidFill>
                </a:rPr>
                <a:t>At home, we make choices like which bedtime story we’d like to read or which programmes we’d </a:t>
              </a:r>
              <a:br>
                <a:rPr lang="en-GB" dirty="0">
                  <a:solidFill>
                    <a:schemeClr val="bg1"/>
                  </a:solidFill>
                </a:rPr>
              </a:br>
              <a:r>
                <a:rPr lang="en-GB" dirty="0">
                  <a:solidFill>
                    <a:schemeClr val="bg1"/>
                  </a:solidFill>
                </a:rPr>
                <a:t>like to watch. </a:t>
              </a:r>
            </a:p>
          </p:txBody>
        </p:sp>
      </p:grpSp>
      <p:grpSp>
        <p:nvGrpSpPr>
          <p:cNvPr id="27" name="Group 26"/>
          <p:cNvGrpSpPr/>
          <p:nvPr/>
        </p:nvGrpSpPr>
        <p:grpSpPr>
          <a:xfrm>
            <a:off x="6350421" y="4347601"/>
            <a:ext cx="2269069" cy="1870319"/>
            <a:chOff x="950103" y="2092526"/>
            <a:chExt cx="2269069" cy="1870319"/>
          </a:xfrm>
        </p:grpSpPr>
        <p:sp>
          <p:nvSpPr>
            <p:cNvPr id="28" name="Rectangle 27"/>
            <p:cNvSpPr/>
            <p:nvPr/>
          </p:nvSpPr>
          <p:spPr>
            <a:xfrm>
              <a:off x="950103" y="2092526"/>
              <a:ext cx="2260683" cy="1870319"/>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998788" y="2130626"/>
              <a:ext cx="2220384" cy="1754326"/>
            </a:xfrm>
            <a:prstGeom prst="rect">
              <a:avLst/>
            </a:prstGeom>
          </p:spPr>
          <p:txBody>
            <a:bodyPr wrap="square">
              <a:spAutoFit/>
            </a:bodyPr>
            <a:lstStyle/>
            <a:p>
              <a:pPr marL="0" lvl="1">
                <a:spcBef>
                  <a:spcPts val="500"/>
                </a:spcBef>
                <a:buClr>
                  <a:srgbClr val="1C1C1C"/>
                </a:buClr>
                <a:buSzPts val="1600"/>
              </a:pPr>
              <a:r>
                <a:rPr lang="en-GB" dirty="0">
                  <a:solidFill>
                    <a:schemeClr val="bg1"/>
                  </a:solidFill>
                </a:rPr>
                <a:t>Outside, we might choose which swing to go on, what to get from the shops or which friends </a:t>
              </a:r>
              <a:br>
                <a:rPr lang="en-GB" dirty="0">
                  <a:solidFill>
                    <a:schemeClr val="bg1"/>
                  </a:solidFill>
                </a:rPr>
              </a:br>
              <a:r>
                <a:rPr lang="en-GB" dirty="0">
                  <a:solidFill>
                    <a:schemeClr val="bg1"/>
                  </a:solidFill>
                </a:rPr>
                <a:t>to play with.</a:t>
              </a:r>
            </a:p>
          </p:txBody>
        </p:sp>
      </p:grpSp>
      <p:sp>
        <p:nvSpPr>
          <p:cNvPr id="34" name="Rectangle 33"/>
          <p:cNvSpPr/>
          <p:nvPr/>
        </p:nvSpPr>
        <p:spPr>
          <a:xfrm>
            <a:off x="5924470" y="1959760"/>
            <a:ext cx="2679779" cy="4348965"/>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roup 40"/>
          <p:cNvGrpSpPr/>
          <p:nvPr/>
        </p:nvGrpSpPr>
        <p:grpSpPr>
          <a:xfrm>
            <a:off x="457198" y="1959760"/>
            <a:ext cx="5442216" cy="4348965"/>
            <a:chOff x="457198" y="1959760"/>
            <a:chExt cx="5442216" cy="4348965"/>
          </a:xfrm>
        </p:grpSpPr>
        <p:grpSp>
          <p:nvGrpSpPr>
            <p:cNvPr id="40" name="Group 39"/>
            <p:cNvGrpSpPr/>
            <p:nvPr/>
          </p:nvGrpSpPr>
          <p:grpSpPr>
            <a:xfrm>
              <a:off x="457198" y="1959760"/>
              <a:ext cx="5410202" cy="4348963"/>
              <a:chOff x="457198" y="1959760"/>
              <a:chExt cx="5410202" cy="4348963"/>
            </a:xfrm>
          </p:grpSpPr>
          <p:pic>
            <p:nvPicPr>
              <p:cNvPr id="32" name="Picture 3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39750" y="1959760"/>
                <a:ext cx="5327650" cy="4348963"/>
              </a:xfrm>
              <a:prstGeom prst="rect">
                <a:avLst/>
              </a:prstGeom>
            </p:spPr>
          </p:pic>
          <p:pic>
            <p:nvPicPr>
              <p:cNvPr id="30" name="Picture 29"/>
              <p:cNvPicPr>
                <a:picLocks noChangeAspect="1"/>
              </p:cNvPicPr>
              <p:nvPr/>
            </p:nvPicPr>
            <p:blipFill>
              <a:blip r:embed="rId7">
                <a:extLst>
                  <a:ext uri="{28A0092B-C50C-407E-A947-70E740481C1C}">
                    <a14:useLocalDpi xmlns:a14="http://schemas.microsoft.com/office/drawing/2010/main"/>
                  </a:ext>
                </a:extLst>
              </a:blip>
              <a:srcRect/>
              <a:stretch/>
            </p:blipFill>
            <p:spPr>
              <a:xfrm>
                <a:off x="507737" y="2368272"/>
                <a:ext cx="5215269" cy="3685374"/>
              </a:xfrm>
              <a:prstGeom prst="rect">
                <a:avLst/>
              </a:prstGeom>
              <a:ln w="12700">
                <a:solidFill>
                  <a:schemeClr val="bg2">
                    <a:lumMod val="10000"/>
                  </a:schemeClr>
                </a:solidFill>
              </a:ln>
              <a:effectLst>
                <a:outerShdw blurRad="50800" dist="25400" dir="2820000" algn="ctr" rotWithShape="0">
                  <a:srgbClr val="000000">
                    <a:alpha val="43137"/>
                  </a:srgbClr>
                </a:outerShdw>
              </a:effectLst>
            </p:spPr>
          </p:pic>
          <p:sp>
            <p:nvSpPr>
              <p:cNvPr id="33" name="Rectangle 32"/>
              <p:cNvSpPr/>
              <p:nvPr/>
            </p:nvSpPr>
            <p:spPr>
              <a:xfrm>
                <a:off x="457198" y="1959760"/>
                <a:ext cx="82552" cy="4258160"/>
              </a:xfrm>
              <a:prstGeom prst="rect">
                <a:avLst/>
              </a:prstGeom>
              <a:solidFill>
                <a:srgbClr val="FEF3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31" name="Straight Connector 30"/>
            <p:cNvCxnSpPr/>
            <p:nvPr/>
          </p:nvCxnSpPr>
          <p:spPr>
            <a:xfrm>
              <a:off x="5899414" y="1959762"/>
              <a:ext cx="0" cy="4348963"/>
            </a:xfrm>
            <a:prstGeom prst="line">
              <a:avLst/>
            </a:prstGeom>
            <a:ln w="57150">
              <a:solidFill>
                <a:schemeClr val="bg2">
                  <a:lumMod val="10000"/>
                </a:schemeClr>
              </a:solidFill>
            </a:ln>
            <a:effectLst>
              <a:outerShdw blurRad="50800" dist="38100" dir="21540000" algn="ctr" rotWithShape="0">
                <a:srgbClr val="000000">
                  <a:alpha val="43137"/>
                </a:srgbClr>
              </a:outerShdw>
            </a:effectLst>
          </p:spPr>
          <p:style>
            <a:lnRef idx="1">
              <a:schemeClr val="accent1"/>
            </a:lnRef>
            <a:fillRef idx="0">
              <a:schemeClr val="accent1"/>
            </a:fillRef>
            <a:effectRef idx="0">
              <a:schemeClr val="accent1"/>
            </a:effectRef>
            <a:fontRef idx="minor">
              <a:schemeClr val="tx1"/>
            </a:fontRef>
          </p:style>
        </p:cxnSp>
      </p:grpSp>
      <p:grpSp>
        <p:nvGrpSpPr>
          <p:cNvPr id="38" name="Group 37"/>
          <p:cNvGrpSpPr/>
          <p:nvPr/>
        </p:nvGrpSpPr>
        <p:grpSpPr>
          <a:xfrm>
            <a:off x="6102850" y="3166820"/>
            <a:ext cx="2339340" cy="1844040"/>
            <a:chOff x="6094690" y="2270760"/>
            <a:chExt cx="2339340" cy="1844040"/>
          </a:xfrm>
        </p:grpSpPr>
        <p:sp>
          <p:nvSpPr>
            <p:cNvPr id="35" name="Rectangle 34"/>
            <p:cNvSpPr/>
            <p:nvPr/>
          </p:nvSpPr>
          <p:spPr>
            <a:xfrm>
              <a:off x="6094690" y="2270760"/>
              <a:ext cx="2339340" cy="1844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p:cNvSpPr/>
            <p:nvPr/>
          </p:nvSpPr>
          <p:spPr>
            <a:xfrm>
              <a:off x="6169396" y="2287467"/>
              <a:ext cx="2170613" cy="1754326"/>
            </a:xfrm>
            <a:prstGeom prst="rect">
              <a:avLst/>
            </a:prstGeom>
          </p:spPr>
          <p:txBody>
            <a:bodyPr wrap="square">
              <a:spAutoFit/>
            </a:bodyPr>
            <a:lstStyle/>
            <a:p>
              <a:r>
                <a:rPr lang="en-GB" dirty="0"/>
                <a:t>Use the </a:t>
              </a:r>
              <a:r>
                <a:rPr lang="en-GB" b="1" dirty="0">
                  <a:solidFill>
                    <a:srgbClr val="00A8E9"/>
                  </a:solidFill>
                </a:rPr>
                <a:t>My Choices Worksheet </a:t>
              </a:r>
              <a:r>
                <a:rPr lang="en-GB" dirty="0"/>
                <a:t>to make some notes of all of the things you get to decide in these different areas.</a:t>
              </a:r>
            </a:p>
          </p:txBody>
        </p:sp>
      </p:grpSp>
      <p:sp>
        <p:nvSpPr>
          <p:cNvPr id="43" name="Rectangle 42"/>
          <p:cNvSpPr/>
          <p:nvPr/>
        </p:nvSpPr>
        <p:spPr>
          <a:xfrm>
            <a:off x="6037752" y="2080095"/>
            <a:ext cx="2404533" cy="1200329"/>
          </a:xfrm>
          <a:prstGeom prst="rect">
            <a:avLst/>
          </a:prstGeom>
        </p:spPr>
        <p:txBody>
          <a:bodyPr wrap="square">
            <a:spAutoFit/>
          </a:bodyPr>
          <a:lstStyle/>
          <a:p>
            <a:r>
              <a:rPr lang="en-GB" dirty="0">
                <a:solidFill>
                  <a:schemeClr val="bg1"/>
                </a:solidFill>
              </a:rPr>
              <a:t>Use the top three boxes to show what you can do in these three different areas.</a:t>
            </a:r>
          </a:p>
        </p:txBody>
      </p:sp>
      <p:sp>
        <p:nvSpPr>
          <p:cNvPr id="44" name="Rounded Rectangle 43"/>
          <p:cNvSpPr/>
          <p:nvPr/>
        </p:nvSpPr>
        <p:spPr>
          <a:xfrm>
            <a:off x="539750" y="2861733"/>
            <a:ext cx="5048250" cy="1676400"/>
          </a:xfrm>
          <a:prstGeom prst="roundRect">
            <a:avLst/>
          </a:prstGeom>
          <a:noFill/>
          <a:ln w="38100">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6030897" y="2073653"/>
            <a:ext cx="2404533" cy="923330"/>
          </a:xfrm>
          <a:prstGeom prst="rect">
            <a:avLst/>
          </a:prstGeom>
        </p:spPr>
        <p:txBody>
          <a:bodyPr wrap="square">
            <a:spAutoFit/>
          </a:bodyPr>
          <a:lstStyle/>
          <a:p>
            <a:r>
              <a:rPr lang="en-GB" dirty="0">
                <a:solidFill>
                  <a:schemeClr val="bg1"/>
                </a:solidFill>
              </a:rPr>
              <a:t>Now think about what you’d like </a:t>
            </a:r>
            <a:br>
              <a:rPr lang="en-GB" dirty="0">
                <a:solidFill>
                  <a:schemeClr val="bg1"/>
                </a:solidFill>
              </a:rPr>
            </a:br>
            <a:r>
              <a:rPr lang="en-GB" dirty="0">
                <a:solidFill>
                  <a:schemeClr val="bg1"/>
                </a:solidFill>
              </a:rPr>
              <a:t>to choose. </a:t>
            </a:r>
          </a:p>
        </p:txBody>
      </p:sp>
      <p:sp>
        <p:nvSpPr>
          <p:cNvPr id="46" name="Rounded Rectangle 45"/>
          <p:cNvSpPr/>
          <p:nvPr/>
        </p:nvSpPr>
        <p:spPr>
          <a:xfrm>
            <a:off x="1128097" y="4204041"/>
            <a:ext cx="1917707" cy="1429998"/>
          </a:xfrm>
          <a:prstGeom prst="roundRect">
            <a:avLst/>
          </a:prstGeom>
          <a:noFill/>
          <a:ln w="38100">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0" name="Group 49"/>
          <p:cNvGrpSpPr/>
          <p:nvPr/>
        </p:nvGrpSpPr>
        <p:grpSpPr>
          <a:xfrm>
            <a:off x="1967011" y="2032037"/>
            <a:ext cx="2200157" cy="2078136"/>
            <a:chOff x="845647" y="2368872"/>
            <a:chExt cx="2200157" cy="2078136"/>
          </a:xfrm>
        </p:grpSpPr>
        <p:sp>
          <p:nvSpPr>
            <p:cNvPr id="47" name="Oval 46"/>
            <p:cNvSpPr/>
            <p:nvPr/>
          </p:nvSpPr>
          <p:spPr>
            <a:xfrm>
              <a:off x="906657" y="2368872"/>
              <a:ext cx="2078138" cy="2078136"/>
            </a:xfrm>
            <a:prstGeom prst="ellipse">
              <a:avLst/>
            </a:prstGeom>
            <a:solidFill>
              <a:srgbClr val="FAB00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p:cNvSpPr/>
            <p:nvPr/>
          </p:nvSpPr>
          <p:spPr>
            <a:xfrm>
              <a:off x="845647" y="2684312"/>
              <a:ext cx="2200157" cy="1477328"/>
            </a:xfrm>
            <a:prstGeom prst="rect">
              <a:avLst/>
            </a:prstGeom>
          </p:spPr>
          <p:txBody>
            <a:bodyPr wrap="square">
              <a:spAutoFit/>
            </a:bodyPr>
            <a:lstStyle/>
            <a:p>
              <a:pPr algn="ctr"/>
              <a:r>
                <a:rPr lang="en-GB" dirty="0"/>
                <a:t>Maybe you’re </a:t>
              </a:r>
              <a:br>
                <a:rPr lang="en-GB" dirty="0"/>
              </a:br>
              <a:r>
                <a:rPr lang="en-GB" dirty="0"/>
                <a:t>not allowed to make your own breakfast and </a:t>
              </a:r>
              <a:br>
                <a:rPr lang="en-GB" dirty="0"/>
              </a:br>
              <a:r>
                <a:rPr lang="en-GB" dirty="0"/>
                <a:t>you’d like to? </a:t>
              </a:r>
            </a:p>
          </p:txBody>
        </p:sp>
      </p:grpSp>
      <p:grpSp>
        <p:nvGrpSpPr>
          <p:cNvPr id="51" name="Group 50"/>
          <p:cNvGrpSpPr/>
          <p:nvPr/>
        </p:nvGrpSpPr>
        <p:grpSpPr>
          <a:xfrm>
            <a:off x="3310469" y="3855285"/>
            <a:ext cx="2200157" cy="2078136"/>
            <a:chOff x="845647" y="2368872"/>
            <a:chExt cx="2200157" cy="2078136"/>
          </a:xfrm>
        </p:grpSpPr>
        <p:sp>
          <p:nvSpPr>
            <p:cNvPr id="52" name="Oval 51"/>
            <p:cNvSpPr/>
            <p:nvPr/>
          </p:nvSpPr>
          <p:spPr>
            <a:xfrm>
              <a:off x="906657" y="2368872"/>
              <a:ext cx="2078138" cy="2078136"/>
            </a:xfrm>
            <a:prstGeom prst="ellipse">
              <a:avLst/>
            </a:prstGeom>
            <a:solidFill>
              <a:srgbClr val="FAB00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a:off x="845647" y="2829092"/>
              <a:ext cx="2200157" cy="1200329"/>
            </a:xfrm>
            <a:prstGeom prst="rect">
              <a:avLst/>
            </a:prstGeom>
          </p:spPr>
          <p:txBody>
            <a:bodyPr wrap="square">
              <a:spAutoFit/>
            </a:bodyPr>
            <a:lstStyle/>
            <a:p>
              <a:pPr algn="ctr"/>
              <a:r>
                <a:rPr lang="en-GB" dirty="0"/>
                <a:t>Maybe you’d </a:t>
              </a:r>
              <a:br>
                <a:rPr lang="en-GB" dirty="0"/>
              </a:br>
              <a:r>
                <a:rPr lang="en-GB" dirty="0"/>
                <a:t>like to choose </a:t>
              </a:r>
              <a:br>
                <a:rPr lang="en-GB" dirty="0"/>
              </a:br>
              <a:r>
                <a:rPr lang="en-GB" dirty="0"/>
                <a:t>your own clothes </a:t>
              </a:r>
              <a:br>
                <a:rPr lang="en-GB" dirty="0"/>
              </a:br>
              <a:r>
                <a:rPr lang="en-GB" dirty="0"/>
                <a:t>more often?</a:t>
              </a:r>
            </a:p>
          </p:txBody>
        </p:sp>
      </p:grpSp>
      <p:sp>
        <p:nvSpPr>
          <p:cNvPr id="54" name="Rectangle 53"/>
          <p:cNvSpPr/>
          <p:nvPr/>
        </p:nvSpPr>
        <p:spPr>
          <a:xfrm>
            <a:off x="6030896" y="3098935"/>
            <a:ext cx="2404533" cy="1477328"/>
          </a:xfrm>
          <a:prstGeom prst="rect">
            <a:avLst/>
          </a:prstGeom>
        </p:spPr>
        <p:txBody>
          <a:bodyPr wrap="square">
            <a:spAutoFit/>
          </a:bodyPr>
          <a:lstStyle/>
          <a:p>
            <a:r>
              <a:rPr lang="en-GB" dirty="0">
                <a:solidFill>
                  <a:schemeClr val="bg1"/>
                </a:solidFill>
              </a:rPr>
              <a:t>Note down all of </a:t>
            </a:r>
            <a:br>
              <a:rPr lang="en-GB" dirty="0">
                <a:solidFill>
                  <a:schemeClr val="bg1"/>
                </a:solidFill>
              </a:rPr>
            </a:br>
            <a:r>
              <a:rPr lang="en-GB" dirty="0">
                <a:solidFill>
                  <a:schemeClr val="bg1"/>
                </a:solidFill>
              </a:rPr>
              <a:t>the things you look forward to being in charge of when you are older.</a:t>
            </a:r>
          </a:p>
        </p:txBody>
      </p:sp>
      <p:sp>
        <p:nvSpPr>
          <p:cNvPr id="55" name="Rounded Rectangle 54"/>
          <p:cNvSpPr/>
          <p:nvPr/>
        </p:nvSpPr>
        <p:spPr>
          <a:xfrm>
            <a:off x="3048281" y="4211879"/>
            <a:ext cx="1917707" cy="1429998"/>
          </a:xfrm>
          <a:prstGeom prst="roundRect">
            <a:avLst/>
          </a:prstGeom>
          <a:noFill/>
          <a:ln w="38100">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p:cNvSpPr/>
          <p:nvPr/>
        </p:nvSpPr>
        <p:spPr>
          <a:xfrm>
            <a:off x="6044852" y="2067539"/>
            <a:ext cx="2206257" cy="923330"/>
          </a:xfrm>
          <a:prstGeom prst="rect">
            <a:avLst/>
          </a:prstGeom>
        </p:spPr>
        <p:txBody>
          <a:bodyPr wrap="square">
            <a:spAutoFit/>
          </a:bodyPr>
          <a:lstStyle/>
          <a:p>
            <a:r>
              <a:rPr lang="en-GB" dirty="0">
                <a:solidFill>
                  <a:schemeClr val="bg1"/>
                </a:solidFill>
              </a:rPr>
              <a:t>Now, think about something you’d like help with.</a:t>
            </a:r>
          </a:p>
        </p:txBody>
      </p:sp>
      <p:sp>
        <p:nvSpPr>
          <p:cNvPr id="57" name="Rectangle 56"/>
          <p:cNvSpPr/>
          <p:nvPr/>
        </p:nvSpPr>
        <p:spPr>
          <a:xfrm>
            <a:off x="6023963" y="3066841"/>
            <a:ext cx="2506545" cy="923330"/>
          </a:xfrm>
          <a:prstGeom prst="rect">
            <a:avLst/>
          </a:prstGeom>
        </p:spPr>
        <p:txBody>
          <a:bodyPr wrap="square">
            <a:spAutoFit/>
          </a:bodyPr>
          <a:lstStyle/>
          <a:p>
            <a:r>
              <a:rPr lang="en-GB" dirty="0">
                <a:solidFill>
                  <a:schemeClr val="bg1"/>
                </a:solidFill>
              </a:rPr>
              <a:t>Are there times where you find it difficult to make choices?</a:t>
            </a:r>
          </a:p>
        </p:txBody>
      </p:sp>
      <p:grpSp>
        <p:nvGrpSpPr>
          <p:cNvPr id="58" name="Group 57"/>
          <p:cNvGrpSpPr/>
          <p:nvPr/>
        </p:nvGrpSpPr>
        <p:grpSpPr>
          <a:xfrm>
            <a:off x="2812155" y="2015606"/>
            <a:ext cx="2200157" cy="2078136"/>
            <a:chOff x="845647" y="2368872"/>
            <a:chExt cx="2200157" cy="2078136"/>
          </a:xfrm>
        </p:grpSpPr>
        <p:sp>
          <p:nvSpPr>
            <p:cNvPr id="59" name="Oval 58"/>
            <p:cNvSpPr/>
            <p:nvPr/>
          </p:nvSpPr>
          <p:spPr>
            <a:xfrm>
              <a:off x="906657" y="2368872"/>
              <a:ext cx="2078138" cy="2078136"/>
            </a:xfrm>
            <a:prstGeom prst="ellipse">
              <a:avLst/>
            </a:prstGeom>
            <a:solidFill>
              <a:srgbClr val="FAB00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p:cNvSpPr/>
            <p:nvPr/>
          </p:nvSpPr>
          <p:spPr>
            <a:xfrm>
              <a:off x="845647" y="2709713"/>
              <a:ext cx="2200157" cy="1477328"/>
            </a:xfrm>
            <a:prstGeom prst="rect">
              <a:avLst/>
            </a:prstGeom>
          </p:spPr>
          <p:txBody>
            <a:bodyPr wrap="square">
              <a:spAutoFit/>
            </a:bodyPr>
            <a:lstStyle/>
            <a:p>
              <a:pPr algn="ctr"/>
              <a:r>
                <a:rPr lang="en-GB" dirty="0"/>
                <a:t>Maybe someone </a:t>
              </a:r>
              <a:br>
                <a:rPr lang="en-GB" dirty="0"/>
              </a:br>
              <a:r>
                <a:rPr lang="en-GB" dirty="0"/>
                <a:t>has told you something is </a:t>
              </a:r>
              <a:br>
                <a:rPr lang="en-GB" dirty="0"/>
              </a:br>
              <a:r>
                <a:rPr lang="en-GB" dirty="0"/>
                <a:t>right but you’re </a:t>
              </a:r>
              <a:br>
                <a:rPr lang="en-GB" dirty="0"/>
              </a:br>
              <a:r>
                <a:rPr lang="en-GB" dirty="0"/>
                <a:t>not sure.</a:t>
              </a:r>
            </a:p>
          </p:txBody>
        </p:sp>
      </p:grpSp>
      <p:grpSp>
        <p:nvGrpSpPr>
          <p:cNvPr id="61" name="Group 60"/>
          <p:cNvGrpSpPr/>
          <p:nvPr/>
        </p:nvGrpSpPr>
        <p:grpSpPr>
          <a:xfrm>
            <a:off x="693938" y="3578776"/>
            <a:ext cx="2200157" cy="1937058"/>
            <a:chOff x="837180" y="2439411"/>
            <a:chExt cx="2200157" cy="1937058"/>
          </a:xfrm>
        </p:grpSpPr>
        <p:sp>
          <p:nvSpPr>
            <p:cNvPr id="62" name="Oval 61"/>
            <p:cNvSpPr/>
            <p:nvPr/>
          </p:nvSpPr>
          <p:spPr>
            <a:xfrm>
              <a:off x="977196" y="2439411"/>
              <a:ext cx="1937060" cy="1937058"/>
            </a:xfrm>
            <a:prstGeom prst="ellipse">
              <a:avLst/>
            </a:prstGeom>
            <a:solidFill>
              <a:srgbClr val="FAB00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62"/>
            <p:cNvSpPr/>
            <p:nvPr/>
          </p:nvSpPr>
          <p:spPr>
            <a:xfrm>
              <a:off x="837180" y="2870579"/>
              <a:ext cx="2200157" cy="1200329"/>
            </a:xfrm>
            <a:prstGeom prst="rect">
              <a:avLst/>
            </a:prstGeom>
          </p:spPr>
          <p:txBody>
            <a:bodyPr wrap="square">
              <a:spAutoFit/>
            </a:bodyPr>
            <a:lstStyle/>
            <a:p>
              <a:pPr algn="ctr"/>
              <a:r>
                <a:rPr lang="en-GB" dirty="0"/>
                <a:t>Maybe someone </a:t>
              </a:r>
              <a:br>
                <a:rPr lang="en-GB" dirty="0"/>
              </a:br>
              <a:r>
                <a:rPr lang="en-GB" dirty="0"/>
                <a:t>has told you to keep something </a:t>
              </a:r>
              <a:br>
                <a:rPr lang="en-GB" dirty="0"/>
              </a:br>
              <a:r>
                <a:rPr lang="en-GB" dirty="0"/>
                <a:t>a secret.</a:t>
              </a:r>
            </a:p>
          </p:txBody>
        </p:sp>
      </p:grpSp>
      <p:sp>
        <p:nvSpPr>
          <p:cNvPr id="67" name="Rectangle 66"/>
          <p:cNvSpPr/>
          <p:nvPr/>
        </p:nvSpPr>
        <p:spPr>
          <a:xfrm>
            <a:off x="6040784" y="4097949"/>
            <a:ext cx="2364386" cy="923330"/>
          </a:xfrm>
          <a:prstGeom prst="rect">
            <a:avLst/>
          </a:prstGeom>
        </p:spPr>
        <p:txBody>
          <a:bodyPr wrap="square">
            <a:spAutoFit/>
          </a:bodyPr>
          <a:lstStyle/>
          <a:p>
            <a:r>
              <a:rPr lang="en-GB" dirty="0">
                <a:solidFill>
                  <a:schemeClr val="bg1"/>
                </a:solidFill>
              </a:rPr>
              <a:t>Make a note of anything you’re not comfortable with.</a:t>
            </a:r>
          </a:p>
        </p:txBody>
      </p:sp>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right)">
                                      <p:cBhvr>
                                        <p:cTn id="11" dur="500"/>
                                        <p:tgtEl>
                                          <p:spTgt spid="21"/>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wipe(left)">
                                      <p:cBhvr>
                                        <p:cTn id="16" dur="500"/>
                                        <p:tgtEl>
                                          <p:spTgt spid="26"/>
                                        </p:tgtEl>
                                      </p:cBhvr>
                                    </p:animEffect>
                                  </p:childTnLst>
                                </p:cTn>
                              </p:par>
                            </p:childTnLst>
                          </p:cTn>
                        </p:par>
                        <p:par>
                          <p:cTn id="17" fill="hold">
                            <p:stCondLst>
                              <p:cond delay="500"/>
                            </p:stCondLst>
                            <p:childTnLst>
                              <p:par>
                                <p:cTn id="18" presetID="22" presetClass="entr" presetSubtype="2"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right)">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par>
                          <p:cTn id="26" fill="hold">
                            <p:stCondLst>
                              <p:cond delay="500"/>
                            </p:stCondLst>
                            <p:childTnLst>
                              <p:par>
                                <p:cTn id="27" presetID="22" presetClass="entr" presetSubtype="2"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wipe(right)">
                                      <p:cBhvr>
                                        <p:cTn id="29" dur="500"/>
                                        <p:tgtEl>
                                          <p:spTgt spid="27"/>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41"/>
                                        </p:tgtEl>
                                        <p:attrNameLst>
                                          <p:attrName>style.visibility</p:attrName>
                                        </p:attrNameLst>
                                      </p:cBhvr>
                                      <p:to>
                                        <p:strVal val="visible"/>
                                      </p:to>
                                    </p:set>
                                    <p:animEffect transition="in" filter="wipe(left)">
                                      <p:cBhvr>
                                        <p:cTn id="34" dur="500"/>
                                        <p:tgtEl>
                                          <p:spTgt spid="41"/>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left)">
                                      <p:cBhvr>
                                        <p:cTn id="38" dur="500"/>
                                        <p:tgtEl>
                                          <p:spTgt spid="34"/>
                                        </p:tgtEl>
                                      </p:cBhvr>
                                    </p:animEffect>
                                  </p:childTnLst>
                                </p:cTn>
                              </p:par>
                            </p:childTnLst>
                          </p:cTn>
                        </p:par>
                        <p:par>
                          <p:cTn id="39" fill="hold">
                            <p:stCondLst>
                              <p:cond delay="1000"/>
                            </p:stCondLst>
                            <p:childTnLst>
                              <p:par>
                                <p:cTn id="40" presetID="10" presetClass="entr" presetSubtype="0" fill="hold"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500"/>
                                        <p:tgtEl>
                                          <p:spTgt spid="3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nodeType="clickEffect">
                                  <p:stCondLst>
                                    <p:cond delay="0"/>
                                  </p:stCondLst>
                                  <p:childTnLst>
                                    <p:animEffect transition="out" filter="fade">
                                      <p:cBhvr>
                                        <p:cTn id="46" dur="500"/>
                                        <p:tgtEl>
                                          <p:spTgt spid="38"/>
                                        </p:tgtEl>
                                      </p:cBhvr>
                                    </p:animEffect>
                                    <p:set>
                                      <p:cBhvr>
                                        <p:cTn id="47" dur="1" fill="hold">
                                          <p:stCondLst>
                                            <p:cond delay="499"/>
                                          </p:stCondLst>
                                        </p:cTn>
                                        <p:tgtEl>
                                          <p:spTgt spid="38"/>
                                        </p:tgtEl>
                                        <p:attrNameLst>
                                          <p:attrName>style.visibility</p:attrName>
                                        </p:attrNameLst>
                                      </p:cBhvr>
                                      <p:to>
                                        <p:strVal val="hidden"/>
                                      </p:to>
                                    </p:set>
                                  </p:childTnLst>
                                </p:cTn>
                              </p:par>
                            </p:childTnLst>
                          </p:cTn>
                        </p:par>
                        <p:par>
                          <p:cTn id="48" fill="hold">
                            <p:stCondLst>
                              <p:cond delay="500"/>
                            </p:stCondLst>
                            <p:childTnLst>
                              <p:par>
                                <p:cTn id="49" presetID="10" presetClass="entr" presetSubtype="0" fill="hold" grpId="0"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3"/>
                                        </p:tgtEl>
                                        <p:attrNameLst>
                                          <p:attrName>style.visibility</p:attrName>
                                        </p:attrNameLst>
                                      </p:cBhvr>
                                      <p:to>
                                        <p:strVal val="visible"/>
                                      </p:to>
                                    </p:set>
                                    <p:animEffect transition="in" filter="fade">
                                      <p:cBhvr>
                                        <p:cTn id="54" dur="500"/>
                                        <p:tgtEl>
                                          <p:spTgt spid="43"/>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xit" presetSubtype="0" fill="hold" grpId="1" nodeType="clickEffect">
                                  <p:stCondLst>
                                    <p:cond delay="0"/>
                                  </p:stCondLst>
                                  <p:childTnLst>
                                    <p:animEffect transition="out" filter="fade">
                                      <p:cBhvr>
                                        <p:cTn id="58" dur="500"/>
                                        <p:tgtEl>
                                          <p:spTgt spid="44"/>
                                        </p:tgtEl>
                                      </p:cBhvr>
                                    </p:animEffect>
                                    <p:set>
                                      <p:cBhvr>
                                        <p:cTn id="59" dur="1" fill="hold">
                                          <p:stCondLst>
                                            <p:cond delay="499"/>
                                          </p:stCondLst>
                                        </p:cTn>
                                        <p:tgtEl>
                                          <p:spTgt spid="44"/>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43"/>
                                        </p:tgtEl>
                                      </p:cBhvr>
                                    </p:animEffect>
                                    <p:set>
                                      <p:cBhvr>
                                        <p:cTn id="62" dur="1" fill="hold">
                                          <p:stCondLst>
                                            <p:cond delay="499"/>
                                          </p:stCondLst>
                                        </p:cTn>
                                        <p:tgtEl>
                                          <p:spTgt spid="43"/>
                                        </p:tgtEl>
                                        <p:attrNameLst>
                                          <p:attrName>style.visibility</p:attrName>
                                        </p:attrNameLst>
                                      </p:cBhvr>
                                      <p:to>
                                        <p:strVal val="hidden"/>
                                      </p:to>
                                    </p:set>
                                  </p:childTnLst>
                                </p:cTn>
                              </p:par>
                            </p:childTnLst>
                          </p:cTn>
                        </p:par>
                        <p:par>
                          <p:cTn id="63" fill="hold">
                            <p:stCondLst>
                              <p:cond delay="500"/>
                            </p:stCondLst>
                            <p:childTnLst>
                              <p:par>
                                <p:cTn id="64" presetID="10" presetClass="entr" presetSubtype="0" fill="hold" grpId="0"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fade">
                                      <p:cBhvr>
                                        <p:cTn id="66" dur="500"/>
                                        <p:tgtEl>
                                          <p:spTgt spid="45"/>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fade">
                                      <p:cBhvr>
                                        <p:cTn id="69" dur="500"/>
                                        <p:tgtEl>
                                          <p:spTgt spid="46"/>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nodeType="clickEffect">
                                  <p:stCondLst>
                                    <p:cond delay="0"/>
                                  </p:stCondLst>
                                  <p:childTnLst>
                                    <p:set>
                                      <p:cBhvr>
                                        <p:cTn id="73" dur="1" fill="hold">
                                          <p:stCondLst>
                                            <p:cond delay="0"/>
                                          </p:stCondLst>
                                        </p:cTn>
                                        <p:tgtEl>
                                          <p:spTgt spid="50"/>
                                        </p:tgtEl>
                                        <p:attrNameLst>
                                          <p:attrName>style.visibility</p:attrName>
                                        </p:attrNameLst>
                                      </p:cBhvr>
                                      <p:to>
                                        <p:strVal val="visible"/>
                                      </p:to>
                                    </p:set>
                                    <p:animEffect transition="in" filter="fade">
                                      <p:cBhvr>
                                        <p:cTn id="74" dur="500"/>
                                        <p:tgtEl>
                                          <p:spTgt spid="50"/>
                                        </p:tgtEl>
                                      </p:cBhvr>
                                    </p:animEffect>
                                  </p:childTnLst>
                                </p:cTn>
                              </p:par>
                            </p:childTnLst>
                          </p:cTn>
                        </p:par>
                        <p:par>
                          <p:cTn id="75" fill="hold">
                            <p:stCondLst>
                              <p:cond delay="500"/>
                            </p:stCondLst>
                            <p:childTnLst>
                              <p:par>
                                <p:cTn id="76" presetID="10" presetClass="entr" presetSubtype="0" fill="hold" nodeType="afterEffect">
                                  <p:stCondLst>
                                    <p:cond delay="0"/>
                                  </p:stCondLst>
                                  <p:childTnLst>
                                    <p:set>
                                      <p:cBhvr>
                                        <p:cTn id="77" dur="1" fill="hold">
                                          <p:stCondLst>
                                            <p:cond delay="0"/>
                                          </p:stCondLst>
                                        </p:cTn>
                                        <p:tgtEl>
                                          <p:spTgt spid="51"/>
                                        </p:tgtEl>
                                        <p:attrNameLst>
                                          <p:attrName>style.visibility</p:attrName>
                                        </p:attrNameLst>
                                      </p:cBhvr>
                                      <p:to>
                                        <p:strVal val="visible"/>
                                      </p:to>
                                    </p:set>
                                    <p:animEffect transition="in" filter="fade">
                                      <p:cBhvr>
                                        <p:cTn id="78" dur="500"/>
                                        <p:tgtEl>
                                          <p:spTgt spid="51"/>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fade">
                                      <p:cBhvr>
                                        <p:cTn id="83" dur="500"/>
                                        <p:tgtEl>
                                          <p:spTgt spid="54"/>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xit" presetSubtype="0" fill="hold" grpId="1" nodeType="clickEffect">
                                  <p:stCondLst>
                                    <p:cond delay="0"/>
                                  </p:stCondLst>
                                  <p:childTnLst>
                                    <p:animEffect transition="out" filter="fade">
                                      <p:cBhvr>
                                        <p:cTn id="87" dur="500"/>
                                        <p:tgtEl>
                                          <p:spTgt spid="45"/>
                                        </p:tgtEl>
                                      </p:cBhvr>
                                    </p:animEffect>
                                    <p:set>
                                      <p:cBhvr>
                                        <p:cTn id="88" dur="1" fill="hold">
                                          <p:stCondLst>
                                            <p:cond delay="499"/>
                                          </p:stCondLst>
                                        </p:cTn>
                                        <p:tgtEl>
                                          <p:spTgt spid="45"/>
                                        </p:tgtEl>
                                        <p:attrNameLst>
                                          <p:attrName>style.visibility</p:attrName>
                                        </p:attrNameLst>
                                      </p:cBhvr>
                                      <p:to>
                                        <p:strVal val="hidden"/>
                                      </p:to>
                                    </p:set>
                                  </p:childTnLst>
                                </p:cTn>
                              </p:par>
                              <p:par>
                                <p:cTn id="89" presetID="10" presetClass="exit" presetSubtype="0" fill="hold" grpId="1" nodeType="withEffect">
                                  <p:stCondLst>
                                    <p:cond delay="0"/>
                                  </p:stCondLst>
                                  <p:childTnLst>
                                    <p:animEffect transition="out" filter="fade">
                                      <p:cBhvr>
                                        <p:cTn id="90" dur="500"/>
                                        <p:tgtEl>
                                          <p:spTgt spid="46"/>
                                        </p:tgtEl>
                                      </p:cBhvr>
                                    </p:animEffect>
                                    <p:set>
                                      <p:cBhvr>
                                        <p:cTn id="91" dur="1" fill="hold">
                                          <p:stCondLst>
                                            <p:cond delay="499"/>
                                          </p:stCondLst>
                                        </p:cTn>
                                        <p:tgtEl>
                                          <p:spTgt spid="46"/>
                                        </p:tgtEl>
                                        <p:attrNameLst>
                                          <p:attrName>style.visibility</p:attrName>
                                        </p:attrNameLst>
                                      </p:cBhvr>
                                      <p:to>
                                        <p:strVal val="hidden"/>
                                      </p:to>
                                    </p:set>
                                  </p:childTnLst>
                                </p:cTn>
                              </p:par>
                              <p:par>
                                <p:cTn id="92" presetID="10" presetClass="exit" presetSubtype="0" fill="hold" nodeType="withEffect">
                                  <p:stCondLst>
                                    <p:cond delay="0"/>
                                  </p:stCondLst>
                                  <p:childTnLst>
                                    <p:animEffect transition="out" filter="fade">
                                      <p:cBhvr>
                                        <p:cTn id="93" dur="500"/>
                                        <p:tgtEl>
                                          <p:spTgt spid="50"/>
                                        </p:tgtEl>
                                      </p:cBhvr>
                                    </p:animEffect>
                                    <p:set>
                                      <p:cBhvr>
                                        <p:cTn id="94" dur="1" fill="hold">
                                          <p:stCondLst>
                                            <p:cond delay="499"/>
                                          </p:stCondLst>
                                        </p:cTn>
                                        <p:tgtEl>
                                          <p:spTgt spid="50"/>
                                        </p:tgtEl>
                                        <p:attrNameLst>
                                          <p:attrName>style.visibility</p:attrName>
                                        </p:attrNameLst>
                                      </p:cBhvr>
                                      <p:to>
                                        <p:strVal val="hidden"/>
                                      </p:to>
                                    </p:set>
                                  </p:childTnLst>
                                </p:cTn>
                              </p:par>
                              <p:par>
                                <p:cTn id="95" presetID="10" presetClass="exit" presetSubtype="0" fill="hold" nodeType="withEffect">
                                  <p:stCondLst>
                                    <p:cond delay="0"/>
                                  </p:stCondLst>
                                  <p:childTnLst>
                                    <p:animEffect transition="out" filter="fade">
                                      <p:cBhvr>
                                        <p:cTn id="96" dur="500"/>
                                        <p:tgtEl>
                                          <p:spTgt spid="51"/>
                                        </p:tgtEl>
                                      </p:cBhvr>
                                    </p:animEffect>
                                    <p:set>
                                      <p:cBhvr>
                                        <p:cTn id="97" dur="1" fill="hold">
                                          <p:stCondLst>
                                            <p:cond delay="499"/>
                                          </p:stCondLst>
                                        </p:cTn>
                                        <p:tgtEl>
                                          <p:spTgt spid="51"/>
                                        </p:tgtEl>
                                        <p:attrNameLst>
                                          <p:attrName>style.visibility</p:attrName>
                                        </p:attrNameLst>
                                      </p:cBhvr>
                                      <p:to>
                                        <p:strVal val="hidden"/>
                                      </p:to>
                                    </p:set>
                                  </p:childTnLst>
                                </p:cTn>
                              </p:par>
                              <p:par>
                                <p:cTn id="98" presetID="10" presetClass="exit" presetSubtype="0" fill="hold" grpId="1" nodeType="withEffect">
                                  <p:stCondLst>
                                    <p:cond delay="0"/>
                                  </p:stCondLst>
                                  <p:childTnLst>
                                    <p:animEffect transition="out" filter="fade">
                                      <p:cBhvr>
                                        <p:cTn id="99" dur="500"/>
                                        <p:tgtEl>
                                          <p:spTgt spid="54"/>
                                        </p:tgtEl>
                                      </p:cBhvr>
                                    </p:animEffect>
                                    <p:set>
                                      <p:cBhvr>
                                        <p:cTn id="100" dur="1" fill="hold">
                                          <p:stCondLst>
                                            <p:cond delay="499"/>
                                          </p:stCondLst>
                                        </p:cTn>
                                        <p:tgtEl>
                                          <p:spTgt spid="54"/>
                                        </p:tgtEl>
                                        <p:attrNameLst>
                                          <p:attrName>style.visibility</p:attrName>
                                        </p:attrNameLst>
                                      </p:cBhvr>
                                      <p:to>
                                        <p:strVal val="hidden"/>
                                      </p:to>
                                    </p:set>
                                  </p:childTnLst>
                                </p:cTn>
                              </p:par>
                            </p:childTnLst>
                          </p:cTn>
                        </p:par>
                        <p:par>
                          <p:cTn id="101" fill="hold">
                            <p:stCondLst>
                              <p:cond delay="500"/>
                            </p:stCondLst>
                            <p:childTnLst>
                              <p:par>
                                <p:cTn id="102" presetID="10" presetClass="entr" presetSubtype="0" fill="hold" grpId="0" nodeType="afterEffect">
                                  <p:stCondLst>
                                    <p:cond delay="0"/>
                                  </p:stCondLst>
                                  <p:childTnLst>
                                    <p:set>
                                      <p:cBhvr>
                                        <p:cTn id="103" dur="1" fill="hold">
                                          <p:stCondLst>
                                            <p:cond delay="0"/>
                                          </p:stCondLst>
                                        </p:cTn>
                                        <p:tgtEl>
                                          <p:spTgt spid="55"/>
                                        </p:tgtEl>
                                        <p:attrNameLst>
                                          <p:attrName>style.visibility</p:attrName>
                                        </p:attrNameLst>
                                      </p:cBhvr>
                                      <p:to>
                                        <p:strVal val="visible"/>
                                      </p:to>
                                    </p:set>
                                    <p:animEffect transition="in" filter="fade">
                                      <p:cBhvr>
                                        <p:cTn id="104" dur="500"/>
                                        <p:tgtEl>
                                          <p:spTgt spid="55"/>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56"/>
                                        </p:tgtEl>
                                        <p:attrNameLst>
                                          <p:attrName>style.visibility</p:attrName>
                                        </p:attrNameLst>
                                      </p:cBhvr>
                                      <p:to>
                                        <p:strVal val="visible"/>
                                      </p:to>
                                    </p:set>
                                    <p:animEffect transition="in" filter="fade">
                                      <p:cBhvr>
                                        <p:cTn id="107" dur="500"/>
                                        <p:tgtEl>
                                          <p:spTgt spid="56"/>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57"/>
                                        </p:tgtEl>
                                        <p:attrNameLst>
                                          <p:attrName>style.visibility</p:attrName>
                                        </p:attrNameLst>
                                      </p:cBhvr>
                                      <p:to>
                                        <p:strVal val="visible"/>
                                      </p:to>
                                    </p:set>
                                    <p:animEffect transition="in" filter="fade">
                                      <p:cBhvr>
                                        <p:cTn id="112" dur="500"/>
                                        <p:tgtEl>
                                          <p:spTgt spid="57"/>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nodeType="clickEffect">
                                  <p:stCondLst>
                                    <p:cond delay="0"/>
                                  </p:stCondLst>
                                  <p:childTnLst>
                                    <p:set>
                                      <p:cBhvr>
                                        <p:cTn id="116" dur="1" fill="hold">
                                          <p:stCondLst>
                                            <p:cond delay="0"/>
                                          </p:stCondLst>
                                        </p:cTn>
                                        <p:tgtEl>
                                          <p:spTgt spid="58"/>
                                        </p:tgtEl>
                                        <p:attrNameLst>
                                          <p:attrName>style.visibility</p:attrName>
                                        </p:attrNameLst>
                                      </p:cBhvr>
                                      <p:to>
                                        <p:strVal val="visible"/>
                                      </p:to>
                                    </p:set>
                                    <p:animEffect transition="in" filter="fade">
                                      <p:cBhvr>
                                        <p:cTn id="117" dur="500"/>
                                        <p:tgtEl>
                                          <p:spTgt spid="58"/>
                                        </p:tgtEl>
                                      </p:cBhvr>
                                    </p:animEffect>
                                  </p:childTnLst>
                                </p:cTn>
                              </p:par>
                            </p:childTnLst>
                          </p:cTn>
                        </p:par>
                        <p:par>
                          <p:cTn id="118" fill="hold">
                            <p:stCondLst>
                              <p:cond delay="500"/>
                            </p:stCondLst>
                            <p:childTnLst>
                              <p:par>
                                <p:cTn id="119" presetID="10" presetClass="entr" presetSubtype="0" fill="hold" nodeType="afterEffect">
                                  <p:stCondLst>
                                    <p:cond delay="0"/>
                                  </p:stCondLst>
                                  <p:childTnLst>
                                    <p:set>
                                      <p:cBhvr>
                                        <p:cTn id="120" dur="1" fill="hold">
                                          <p:stCondLst>
                                            <p:cond delay="0"/>
                                          </p:stCondLst>
                                        </p:cTn>
                                        <p:tgtEl>
                                          <p:spTgt spid="61"/>
                                        </p:tgtEl>
                                        <p:attrNameLst>
                                          <p:attrName>style.visibility</p:attrName>
                                        </p:attrNameLst>
                                      </p:cBhvr>
                                      <p:to>
                                        <p:strVal val="visible"/>
                                      </p:to>
                                    </p:set>
                                    <p:animEffect transition="in" filter="fade">
                                      <p:cBhvr>
                                        <p:cTn id="121" dur="500"/>
                                        <p:tgtEl>
                                          <p:spTgt spid="61"/>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grpId="0" nodeType="clickEffect">
                                  <p:stCondLst>
                                    <p:cond delay="0"/>
                                  </p:stCondLst>
                                  <p:childTnLst>
                                    <p:set>
                                      <p:cBhvr>
                                        <p:cTn id="125" dur="1" fill="hold">
                                          <p:stCondLst>
                                            <p:cond delay="0"/>
                                          </p:stCondLst>
                                        </p:cTn>
                                        <p:tgtEl>
                                          <p:spTgt spid="67"/>
                                        </p:tgtEl>
                                        <p:attrNameLst>
                                          <p:attrName>style.visibility</p:attrName>
                                        </p:attrNameLst>
                                      </p:cBhvr>
                                      <p:to>
                                        <p:strVal val="visible"/>
                                      </p:to>
                                    </p:set>
                                    <p:animEffect transition="in" filter="fade">
                                      <p:cBhvr>
                                        <p:cTn id="126"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43" grpId="0"/>
      <p:bldP spid="43" grpId="1"/>
      <p:bldP spid="44" grpId="0" animBg="1"/>
      <p:bldP spid="44" grpId="1" animBg="1"/>
      <p:bldP spid="45" grpId="0"/>
      <p:bldP spid="45" grpId="1"/>
      <p:bldP spid="46" grpId="0" animBg="1"/>
      <p:bldP spid="46" grpId="1" animBg="1"/>
      <p:bldP spid="54" grpId="0"/>
      <p:bldP spid="54" grpId="1"/>
      <p:bldP spid="55" grpId="0" animBg="1"/>
      <p:bldP spid="56" grpId="0"/>
      <p:bldP spid="57" grpId="0"/>
      <p:bldP spid="6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5541564" y="2585766"/>
            <a:ext cx="3136503" cy="1792695"/>
            <a:chOff x="-689771" y="1778034"/>
            <a:chExt cx="3136503" cy="1792695"/>
          </a:xfrm>
        </p:grpSpPr>
        <p:sp>
          <p:nvSpPr>
            <p:cNvPr id="17" name="Rectangle 16"/>
            <p:cNvSpPr/>
            <p:nvPr/>
          </p:nvSpPr>
          <p:spPr>
            <a:xfrm>
              <a:off x="-689771" y="1778034"/>
              <a:ext cx="3060303" cy="1792695"/>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p:cNvSpPr/>
            <p:nvPr/>
          </p:nvSpPr>
          <p:spPr>
            <a:xfrm>
              <a:off x="734485" y="1799469"/>
              <a:ext cx="1712247" cy="1754326"/>
            </a:xfrm>
            <a:prstGeom prst="rect">
              <a:avLst/>
            </a:prstGeom>
          </p:spPr>
          <p:txBody>
            <a:bodyPr wrap="square">
              <a:spAutoFit/>
            </a:bodyPr>
            <a:lstStyle/>
            <a:p>
              <a:r>
                <a:rPr lang="en-GB" dirty="0"/>
                <a:t>There are areas of your body that are private, like under your underwear.</a:t>
              </a:r>
            </a:p>
          </p:txBody>
        </p:sp>
      </p:grpSp>
      <p:grpSp>
        <p:nvGrpSpPr>
          <p:cNvPr id="13" name="Group 12"/>
          <p:cNvGrpSpPr/>
          <p:nvPr/>
        </p:nvGrpSpPr>
        <p:grpSpPr>
          <a:xfrm>
            <a:off x="774699" y="4267483"/>
            <a:ext cx="3073400" cy="1515697"/>
            <a:chOff x="618067" y="1761100"/>
            <a:chExt cx="3073400" cy="1515697"/>
          </a:xfrm>
        </p:grpSpPr>
        <p:sp>
          <p:nvSpPr>
            <p:cNvPr id="14" name="Rectangle 13"/>
            <p:cNvSpPr/>
            <p:nvPr/>
          </p:nvSpPr>
          <p:spPr>
            <a:xfrm>
              <a:off x="618067" y="1761100"/>
              <a:ext cx="3073400" cy="1515697"/>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34485" y="1799469"/>
              <a:ext cx="2347383" cy="1477328"/>
            </a:xfrm>
            <a:prstGeom prst="rect">
              <a:avLst/>
            </a:prstGeom>
          </p:spPr>
          <p:txBody>
            <a:bodyPr wrap="square">
              <a:spAutoFit/>
            </a:bodyPr>
            <a:lstStyle/>
            <a:p>
              <a:r>
                <a:rPr lang="en-GB" dirty="0"/>
                <a:t>There are areas </a:t>
              </a:r>
              <a:br>
                <a:rPr lang="en-GB" dirty="0"/>
              </a:br>
              <a:r>
                <a:rPr lang="en-GB" dirty="0"/>
                <a:t>that are in the middle, that we sometimes show, </a:t>
              </a:r>
              <a:br>
                <a:rPr lang="en-GB" dirty="0"/>
              </a:br>
              <a:r>
                <a:rPr lang="en-GB" dirty="0"/>
                <a:t>like your stomach.</a:t>
              </a:r>
            </a:p>
          </p:txBody>
        </p:sp>
      </p:grpSp>
      <p:grpSp>
        <p:nvGrpSpPr>
          <p:cNvPr id="12" name="Group 11"/>
          <p:cNvGrpSpPr/>
          <p:nvPr/>
        </p:nvGrpSpPr>
        <p:grpSpPr>
          <a:xfrm>
            <a:off x="552447" y="1755267"/>
            <a:ext cx="3172883" cy="1240568"/>
            <a:chOff x="831852" y="1729866"/>
            <a:chExt cx="3172883" cy="1240568"/>
          </a:xfrm>
        </p:grpSpPr>
        <p:sp>
          <p:nvSpPr>
            <p:cNvPr id="11" name="Rectangle 10"/>
            <p:cNvSpPr/>
            <p:nvPr/>
          </p:nvSpPr>
          <p:spPr>
            <a:xfrm>
              <a:off x="831852" y="1729866"/>
              <a:ext cx="3172883" cy="1240568"/>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99589" y="1731735"/>
              <a:ext cx="2250015" cy="1200329"/>
            </a:xfrm>
            <a:prstGeom prst="rect">
              <a:avLst/>
            </a:prstGeom>
          </p:spPr>
          <p:txBody>
            <a:bodyPr wrap="square">
              <a:spAutoFit/>
            </a:bodyPr>
            <a:lstStyle/>
            <a:p>
              <a:r>
                <a:rPr lang="en-GB" dirty="0"/>
                <a:t>There are areas </a:t>
              </a:r>
              <a:br>
                <a:rPr lang="en-GB" dirty="0"/>
              </a:br>
              <a:r>
                <a:rPr lang="en-GB" dirty="0"/>
                <a:t>of your body that are quite public, </a:t>
              </a:r>
              <a:br>
                <a:rPr lang="en-GB" dirty="0"/>
              </a:br>
              <a:r>
                <a:rPr lang="en-GB" dirty="0"/>
                <a:t>like your hands. </a:t>
              </a:r>
            </a:p>
          </p:txBody>
        </p:sp>
      </p:grpSp>
      <p:sp>
        <p:nvSpPr>
          <p:cNvPr id="2" name="Title 1"/>
          <p:cNvSpPr>
            <a:spLocks noGrp="1"/>
          </p:cNvSpPr>
          <p:nvPr>
            <p:ph type="title"/>
          </p:nvPr>
        </p:nvSpPr>
        <p:spPr/>
        <p:txBody>
          <a:bodyPr/>
          <a:lstStyle/>
          <a:p>
            <a:r>
              <a:rPr lang="en-GB" dirty="0">
                <a:latin typeface="Twinkl" pitchFamily="2" charset="0"/>
              </a:rPr>
              <a:t>You Can Touch Me Here</a:t>
            </a:r>
          </a:p>
        </p:txBody>
      </p:sp>
      <p:pic>
        <p:nvPicPr>
          <p:cNvPr id="5" name="Picture 4"/>
          <p:cNvPicPr>
            <a:picLocks noChangeAspect="1"/>
          </p:cNvPicPr>
          <p:nvPr/>
        </p:nvPicPr>
        <p:blipFill rotWithShape="1">
          <a:blip r:embed="rId2" cstate="screen">
            <a:extLst>
              <a:ext uri="{28A0092B-C50C-407E-A947-70E740481C1C}">
                <a14:useLocalDpi xmlns:a14="http://schemas.microsoft.com/office/drawing/2010/main"/>
              </a:ext>
            </a:extLst>
          </a:blip>
          <a:srcRect t="-13585"/>
          <a:stretch/>
        </p:blipFill>
        <p:spPr>
          <a:xfrm>
            <a:off x="2599797" y="1729865"/>
            <a:ext cx="2251601" cy="2251601"/>
          </a:xfrm>
          <a:prstGeom prst="ellipse">
            <a:avLst/>
          </a:prstGeom>
          <a:solidFill>
            <a:srgbClr val="FAB003"/>
          </a:solidFill>
          <a:ln w="57150">
            <a:solidFill>
              <a:srgbClr val="FEF3E9"/>
            </a:solidFill>
          </a:ln>
        </p:spPr>
      </p:pic>
      <p:pic>
        <p:nvPicPr>
          <p:cNvPr id="7" name="Picture 6"/>
          <p:cNvPicPr>
            <a:picLocks noChangeAspect="1"/>
          </p:cNvPicPr>
          <p:nvPr/>
        </p:nvPicPr>
        <p:blipFill rotWithShape="1">
          <a:blip r:embed="rId3" cstate="screen">
            <a:extLst>
              <a:ext uri="{28A0092B-C50C-407E-A947-70E740481C1C}">
                <a14:useLocalDpi xmlns:a14="http://schemas.microsoft.com/office/drawing/2010/main"/>
              </a:ext>
            </a:extLst>
          </a:blip>
          <a:srcRect l="-20345" t="-3394" r="-14156"/>
          <a:stretch/>
        </p:blipFill>
        <p:spPr>
          <a:xfrm>
            <a:off x="2895932" y="3624265"/>
            <a:ext cx="2251601" cy="2251601"/>
          </a:xfrm>
          <a:prstGeom prst="ellipse">
            <a:avLst/>
          </a:prstGeom>
          <a:solidFill>
            <a:srgbClr val="FAB003"/>
          </a:solidFill>
          <a:ln w="57150">
            <a:solidFill>
              <a:srgbClr val="FEF3E9"/>
            </a:solidFill>
          </a:ln>
        </p:spPr>
      </p:pic>
      <p:pic>
        <p:nvPicPr>
          <p:cNvPr id="8" name="Picture 7"/>
          <p:cNvPicPr>
            <a:picLocks noChangeAspect="1"/>
          </p:cNvPicPr>
          <p:nvPr/>
        </p:nvPicPr>
        <p:blipFill rotWithShape="1">
          <a:blip r:embed="rId4" cstate="screen">
            <a:extLst>
              <a:ext uri="{28A0092B-C50C-407E-A947-70E740481C1C}">
                <a14:useLocalDpi xmlns:a14="http://schemas.microsoft.com/office/drawing/2010/main"/>
              </a:ext>
            </a:extLst>
          </a:blip>
          <a:srcRect l="-5061" t="-14208"/>
          <a:stretch/>
        </p:blipFill>
        <p:spPr>
          <a:xfrm>
            <a:off x="4538265" y="2408100"/>
            <a:ext cx="2251601" cy="2251601"/>
          </a:xfrm>
          <a:prstGeom prst="ellipse">
            <a:avLst/>
          </a:prstGeom>
          <a:solidFill>
            <a:srgbClr val="FAB003"/>
          </a:solidFill>
          <a:ln w="57150">
            <a:solidFill>
              <a:srgbClr val="FEF3E9"/>
            </a:solidFill>
          </a:ln>
        </p:spPr>
      </p:pic>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left)">
                                      <p:cBhvr>
                                        <p:cTn id="17" dur="500"/>
                                        <p:tgtEl>
                                          <p:spTgt spid="16"/>
                                        </p:tgtEl>
                                      </p:cBhvr>
                                    </p:animEffect>
                                  </p:childTnLst>
                                </p:cTn>
                              </p:par>
                              <p:par>
                                <p:cTn id="18" presetID="22" presetClass="entr" presetSubtype="2"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right)">
                                      <p:cBhvr>
                                        <p:cTn id="20" dur="500"/>
                                        <p:tgtEl>
                                          <p:spTgt spid="12"/>
                                        </p:tgtEl>
                                      </p:cBhvr>
                                    </p:animEffect>
                                  </p:childTnLst>
                                </p:cTn>
                              </p:par>
                              <p:par>
                                <p:cTn id="21" presetID="2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251012"/>
            <a:ext cx="8064500" cy="5055268"/>
          </a:xfrm>
          <a:prstGeom prst="rect">
            <a:avLst/>
          </a:prstGeom>
        </p:spPr>
      </p:pic>
      <p:sp>
        <p:nvSpPr>
          <p:cNvPr id="3" name="Title 1"/>
          <p:cNvSpPr>
            <a:spLocks noGrp="1"/>
          </p:cNvSpPr>
          <p:nvPr>
            <p:ph type="title"/>
          </p:nvPr>
        </p:nvSpPr>
        <p:spPr>
          <a:xfrm>
            <a:off x="457198" y="478895"/>
            <a:ext cx="8220075" cy="994306"/>
          </a:xfrm>
        </p:spPr>
        <p:txBody>
          <a:bodyPr/>
          <a:lstStyle/>
          <a:p>
            <a:r>
              <a:rPr lang="en-GB" dirty="0">
                <a:latin typeface="Twinkl" pitchFamily="2" charset="0"/>
              </a:rPr>
              <a:t>You Can Touch Me Here</a:t>
            </a:r>
          </a:p>
        </p:txBody>
      </p:sp>
      <p:pic>
        <p:nvPicPr>
          <p:cNvPr id="4" name="Individual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pic>
        <p:nvPicPr>
          <p:cNvPr id="7" name="Picture 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39750" y="2911378"/>
            <a:ext cx="4017960" cy="3397347"/>
          </a:xfrm>
          <a:prstGeom prst="rect">
            <a:avLst/>
          </a:prstGeom>
        </p:spPr>
      </p:pic>
      <p:grpSp>
        <p:nvGrpSpPr>
          <p:cNvPr id="25" name="Group 24"/>
          <p:cNvGrpSpPr/>
          <p:nvPr/>
        </p:nvGrpSpPr>
        <p:grpSpPr>
          <a:xfrm>
            <a:off x="6052695" y="2362201"/>
            <a:ext cx="2352589" cy="1024467"/>
            <a:chOff x="6035761" y="2463800"/>
            <a:chExt cx="2352589" cy="1024467"/>
          </a:xfrm>
        </p:grpSpPr>
        <p:sp>
          <p:nvSpPr>
            <p:cNvPr id="22" name="Rectangle 21"/>
            <p:cNvSpPr/>
            <p:nvPr/>
          </p:nvSpPr>
          <p:spPr>
            <a:xfrm>
              <a:off x="6035761" y="2463800"/>
              <a:ext cx="2352589" cy="1024467"/>
            </a:xfrm>
            <a:prstGeom prst="rect">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6290247" y="2508094"/>
              <a:ext cx="2081169" cy="923330"/>
            </a:xfrm>
            <a:prstGeom prst="rect">
              <a:avLst/>
            </a:prstGeom>
          </p:spPr>
          <p:txBody>
            <a:bodyPr wrap="square">
              <a:spAutoFit/>
            </a:bodyPr>
            <a:lstStyle/>
            <a:p>
              <a:r>
                <a:rPr lang="en-GB" b="1" dirty="0"/>
                <a:t>Green </a:t>
              </a:r>
              <a:r>
                <a:rPr lang="en-GB" dirty="0"/>
                <a:t>– for areas you are happy for anyone to touch.</a:t>
              </a:r>
            </a:p>
          </p:txBody>
        </p:sp>
      </p:grpSp>
      <p:grpSp>
        <p:nvGrpSpPr>
          <p:cNvPr id="32" name="Group 31"/>
          <p:cNvGrpSpPr/>
          <p:nvPr/>
        </p:nvGrpSpPr>
        <p:grpSpPr>
          <a:xfrm>
            <a:off x="6048827" y="2362201"/>
            <a:ext cx="2431272" cy="1521622"/>
            <a:chOff x="6035761" y="2472268"/>
            <a:chExt cx="2431272" cy="1521622"/>
          </a:xfrm>
        </p:grpSpPr>
        <p:sp>
          <p:nvSpPr>
            <p:cNvPr id="33" name="Rectangle 32"/>
            <p:cNvSpPr/>
            <p:nvPr/>
          </p:nvSpPr>
          <p:spPr>
            <a:xfrm>
              <a:off x="6035761" y="2472268"/>
              <a:ext cx="2352589" cy="1521622"/>
            </a:xfrm>
            <a:prstGeom prst="rect">
              <a:avLst/>
            </a:prstGeom>
            <a:solidFill>
              <a:srgbClr val="F0864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6188646" y="2508094"/>
              <a:ext cx="2278387" cy="1477328"/>
            </a:xfrm>
            <a:prstGeom prst="rect">
              <a:avLst/>
            </a:prstGeom>
          </p:spPr>
          <p:txBody>
            <a:bodyPr wrap="square">
              <a:spAutoFit/>
            </a:bodyPr>
            <a:lstStyle/>
            <a:p>
              <a:r>
                <a:rPr lang="en-GB" b="1" dirty="0"/>
                <a:t>Orange </a:t>
              </a:r>
              <a:r>
                <a:rPr lang="en-GB" dirty="0"/>
                <a:t>– for areas only those closest to you can touch (best friends and close family members).</a:t>
              </a:r>
            </a:p>
          </p:txBody>
        </p:sp>
      </p:grpSp>
      <p:grpSp>
        <p:nvGrpSpPr>
          <p:cNvPr id="39" name="Group 38"/>
          <p:cNvGrpSpPr/>
          <p:nvPr/>
        </p:nvGrpSpPr>
        <p:grpSpPr>
          <a:xfrm>
            <a:off x="6044959" y="2363612"/>
            <a:ext cx="2360324" cy="1022715"/>
            <a:chOff x="6035761" y="2463801"/>
            <a:chExt cx="2360324" cy="1022715"/>
          </a:xfrm>
        </p:grpSpPr>
        <p:sp>
          <p:nvSpPr>
            <p:cNvPr id="40" name="Rectangle 39"/>
            <p:cNvSpPr/>
            <p:nvPr/>
          </p:nvSpPr>
          <p:spPr>
            <a:xfrm>
              <a:off x="6035761" y="2463801"/>
              <a:ext cx="2352589" cy="1022715"/>
            </a:xfrm>
            <a:prstGeom prst="rect">
              <a:avLst/>
            </a:prstGeom>
            <a:solidFill>
              <a:srgbClr val="EC6D7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6188647" y="2508094"/>
              <a:ext cx="2207438" cy="923330"/>
            </a:xfrm>
            <a:prstGeom prst="rect">
              <a:avLst/>
            </a:prstGeom>
          </p:spPr>
          <p:txBody>
            <a:bodyPr wrap="square">
              <a:spAutoFit/>
            </a:bodyPr>
            <a:lstStyle/>
            <a:p>
              <a:r>
                <a:rPr lang="en-GB" b="1" dirty="0"/>
                <a:t>Red </a:t>
              </a:r>
              <a:r>
                <a:rPr lang="en-GB" dirty="0"/>
                <a:t>– for areas that are private and just for you to touch.</a:t>
              </a:r>
            </a:p>
          </p:txBody>
        </p:sp>
      </p:grpSp>
      <p:grpSp>
        <p:nvGrpSpPr>
          <p:cNvPr id="48" name="Group 47"/>
          <p:cNvGrpSpPr/>
          <p:nvPr/>
        </p:nvGrpSpPr>
        <p:grpSpPr>
          <a:xfrm>
            <a:off x="5952067" y="1791481"/>
            <a:ext cx="2548466" cy="968252"/>
            <a:chOff x="5952067" y="1791481"/>
            <a:chExt cx="2548466" cy="968252"/>
          </a:xfrm>
        </p:grpSpPr>
        <p:sp>
          <p:nvSpPr>
            <p:cNvPr id="45" name="Rectangle 44"/>
            <p:cNvSpPr/>
            <p:nvPr/>
          </p:nvSpPr>
          <p:spPr>
            <a:xfrm>
              <a:off x="5952067" y="1791481"/>
              <a:ext cx="2548466" cy="968252"/>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6236529" y="1811002"/>
              <a:ext cx="2176490" cy="923330"/>
            </a:xfrm>
            <a:prstGeom prst="rect">
              <a:avLst/>
            </a:prstGeom>
          </p:spPr>
          <p:txBody>
            <a:bodyPr wrap="square">
              <a:spAutoFit/>
            </a:bodyPr>
            <a:lstStyle/>
            <a:p>
              <a:r>
                <a:rPr lang="en-GB" dirty="0"/>
                <a:t>How do you feel about the space around your body?</a:t>
              </a:r>
            </a:p>
          </p:txBody>
        </p:sp>
      </p:grpSp>
      <p:grpSp>
        <p:nvGrpSpPr>
          <p:cNvPr id="49" name="Group 48"/>
          <p:cNvGrpSpPr/>
          <p:nvPr/>
        </p:nvGrpSpPr>
        <p:grpSpPr>
          <a:xfrm>
            <a:off x="5954756" y="2900466"/>
            <a:ext cx="2548466" cy="2050846"/>
            <a:chOff x="5952067" y="1791481"/>
            <a:chExt cx="2548466" cy="2050846"/>
          </a:xfrm>
        </p:grpSpPr>
        <p:sp>
          <p:nvSpPr>
            <p:cNvPr id="50" name="Rectangle 49"/>
            <p:cNvSpPr/>
            <p:nvPr/>
          </p:nvSpPr>
          <p:spPr>
            <a:xfrm>
              <a:off x="5952067" y="1791481"/>
              <a:ext cx="2548466" cy="2050846"/>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6236529" y="1811002"/>
              <a:ext cx="2210154" cy="2031325"/>
            </a:xfrm>
            <a:prstGeom prst="rect">
              <a:avLst/>
            </a:prstGeom>
          </p:spPr>
          <p:txBody>
            <a:bodyPr wrap="square">
              <a:spAutoFit/>
            </a:bodyPr>
            <a:lstStyle/>
            <a:p>
              <a:pPr marL="114300" lvl="0">
                <a:buClr>
                  <a:schemeClr val="dk1"/>
                </a:buClr>
                <a:buSzPts val="1800"/>
              </a:pPr>
              <a:r>
                <a:rPr lang="en-GB" dirty="0">
                  <a:solidFill>
                    <a:schemeClr val="dk1"/>
                  </a:solidFill>
                </a:rPr>
                <a:t>Is there any area of your body that is furious or sad </a:t>
              </a:r>
              <a:br>
                <a:rPr lang="en-GB" dirty="0">
                  <a:solidFill>
                    <a:schemeClr val="dk1"/>
                  </a:solidFill>
                </a:rPr>
              </a:br>
              <a:r>
                <a:rPr lang="en-GB" dirty="0">
                  <a:solidFill>
                    <a:schemeClr val="dk1"/>
                  </a:solidFill>
                </a:rPr>
                <a:t>if anyone ever touches it? If necessary, colour this area in </a:t>
              </a:r>
              <a:r>
                <a:rPr lang="en-GB" b="1" dirty="0">
                  <a:solidFill>
                    <a:schemeClr val="dk1"/>
                  </a:solidFill>
                </a:rPr>
                <a:t>black</a:t>
              </a:r>
              <a:r>
                <a:rPr lang="en-GB" dirty="0">
                  <a:solidFill>
                    <a:schemeClr val="dk1"/>
                  </a:solidFill>
                </a:rPr>
                <a:t>.</a:t>
              </a:r>
            </a:p>
          </p:txBody>
        </p:sp>
      </p:grpSp>
      <p:pic>
        <p:nvPicPr>
          <p:cNvPr id="5" name="Picture 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60000">
            <a:off x="1503153" y="1533245"/>
            <a:ext cx="4628221" cy="4822125"/>
          </a:xfrm>
          <a:prstGeom prst="rect">
            <a:avLst/>
          </a:prstGeom>
          <a:ln w="9525">
            <a:solidFill>
              <a:schemeClr val="bg2">
                <a:lumMod val="10000"/>
              </a:schemeClr>
            </a:solidFill>
          </a:ln>
        </p:spPr>
      </p:pic>
      <p:pic>
        <p:nvPicPr>
          <p:cNvPr id="8" name="Picture 7"/>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50753" y="2900466"/>
            <a:ext cx="1603866" cy="969860"/>
          </a:xfrm>
          <a:prstGeom prst="rect">
            <a:avLst/>
          </a:prstGeom>
        </p:spPr>
      </p:pic>
      <p:sp>
        <p:nvSpPr>
          <p:cNvPr id="13" name="Rectangle 12"/>
          <p:cNvSpPr/>
          <p:nvPr/>
        </p:nvSpPr>
        <p:spPr>
          <a:xfrm>
            <a:off x="1238251" y="6308725"/>
            <a:ext cx="5295900" cy="101451"/>
          </a:xfrm>
          <a:prstGeom prst="rect">
            <a:avLst/>
          </a:prstGeom>
          <a:solidFill>
            <a:srgbClr val="FEF3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 name="Group 17"/>
          <p:cNvGrpSpPr/>
          <p:nvPr/>
        </p:nvGrpSpPr>
        <p:grpSpPr>
          <a:xfrm rot="60000">
            <a:off x="1480047" y="4465439"/>
            <a:ext cx="2856514" cy="1477328"/>
            <a:chOff x="6036733" y="1955800"/>
            <a:chExt cx="2856514" cy="1477328"/>
          </a:xfrm>
        </p:grpSpPr>
        <p:sp>
          <p:nvSpPr>
            <p:cNvPr id="15" name="Rectangle 14"/>
            <p:cNvSpPr/>
            <p:nvPr/>
          </p:nvSpPr>
          <p:spPr>
            <a:xfrm>
              <a:off x="6036733" y="1955800"/>
              <a:ext cx="2856514" cy="1477328"/>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6224068" y="1955800"/>
              <a:ext cx="2669179" cy="1477328"/>
            </a:xfrm>
            <a:prstGeom prst="rect">
              <a:avLst/>
            </a:prstGeom>
          </p:spPr>
          <p:txBody>
            <a:bodyPr wrap="square">
              <a:spAutoFit/>
            </a:bodyPr>
            <a:lstStyle/>
            <a:p>
              <a:r>
                <a:rPr lang="en-GB" dirty="0"/>
                <a:t>You are going to show the areas where you are happy to be touched by colouring the outline of the person.</a:t>
              </a:r>
            </a:p>
          </p:txBody>
        </p:sp>
      </p:grpSp>
    </p:spTree>
    <p:extLst>
      <p:ext uri="{BB962C8B-B14F-4D97-AF65-F5344CB8AC3E}">
        <p14:creationId xmlns:p14="http://schemas.microsoft.com/office/powerpoint/2010/main" val="3925495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5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left)">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xit" presetSubtype="2" fill="hold" nodeType="clickEffect">
                                  <p:stCondLst>
                                    <p:cond delay="0"/>
                                  </p:stCondLst>
                                  <p:childTnLst>
                                    <p:animEffect transition="out" filter="wipe(right)">
                                      <p:cBhvr>
                                        <p:cTn id="16" dur="500"/>
                                        <p:tgtEl>
                                          <p:spTgt spid="25"/>
                                        </p:tgtEl>
                                      </p:cBhvr>
                                    </p:animEffect>
                                    <p:set>
                                      <p:cBhvr>
                                        <p:cTn id="17" dur="1" fill="hold">
                                          <p:stCondLst>
                                            <p:cond delay="499"/>
                                          </p:stCondLst>
                                        </p:cTn>
                                        <p:tgtEl>
                                          <p:spTgt spid="25"/>
                                        </p:tgtEl>
                                        <p:attrNameLst>
                                          <p:attrName>style.visibility</p:attrName>
                                        </p:attrNameLst>
                                      </p:cBhvr>
                                      <p:to>
                                        <p:strVal val="hidden"/>
                                      </p:to>
                                    </p:set>
                                  </p:childTnLst>
                                </p:cTn>
                              </p:par>
                            </p:childTnLst>
                          </p:cTn>
                        </p:par>
                        <p:par>
                          <p:cTn id="18" fill="hold">
                            <p:stCondLst>
                              <p:cond delay="500"/>
                            </p:stCondLst>
                            <p:childTnLst>
                              <p:par>
                                <p:cTn id="19" presetID="22" presetClass="entr" presetSubtype="8"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wipe(left)">
                                      <p:cBhvr>
                                        <p:cTn id="21" dur="500"/>
                                        <p:tgtEl>
                                          <p:spTgt spid="3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xit" presetSubtype="2" fill="hold" nodeType="clickEffect">
                                  <p:stCondLst>
                                    <p:cond delay="0"/>
                                  </p:stCondLst>
                                  <p:childTnLst>
                                    <p:animEffect transition="out" filter="wipe(right)">
                                      <p:cBhvr>
                                        <p:cTn id="25" dur="500"/>
                                        <p:tgtEl>
                                          <p:spTgt spid="32"/>
                                        </p:tgtEl>
                                      </p:cBhvr>
                                    </p:animEffect>
                                    <p:set>
                                      <p:cBhvr>
                                        <p:cTn id="26" dur="1" fill="hold">
                                          <p:stCondLst>
                                            <p:cond delay="499"/>
                                          </p:stCondLst>
                                        </p:cTn>
                                        <p:tgtEl>
                                          <p:spTgt spid="32"/>
                                        </p:tgtEl>
                                        <p:attrNameLst>
                                          <p:attrName>style.visibility</p:attrName>
                                        </p:attrNameLst>
                                      </p:cBhvr>
                                      <p:to>
                                        <p:strVal val="hidden"/>
                                      </p:to>
                                    </p:set>
                                  </p:childTnLst>
                                </p:cTn>
                              </p:par>
                            </p:childTnLst>
                          </p:cTn>
                        </p:par>
                        <p:par>
                          <p:cTn id="27" fill="hold">
                            <p:stCondLst>
                              <p:cond delay="500"/>
                            </p:stCondLst>
                            <p:childTnLst>
                              <p:par>
                                <p:cTn id="28" presetID="22" presetClass="entr" presetSubtype="8"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wipe(left)">
                                      <p:cBhvr>
                                        <p:cTn id="30" dur="500"/>
                                        <p:tgtEl>
                                          <p:spTgt spid="3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xit" presetSubtype="2" fill="hold" nodeType="clickEffect">
                                  <p:stCondLst>
                                    <p:cond delay="0"/>
                                  </p:stCondLst>
                                  <p:childTnLst>
                                    <p:animEffect transition="out" filter="wipe(right)">
                                      <p:cBhvr>
                                        <p:cTn id="34" dur="500"/>
                                        <p:tgtEl>
                                          <p:spTgt spid="39"/>
                                        </p:tgtEl>
                                      </p:cBhvr>
                                    </p:animEffect>
                                    <p:set>
                                      <p:cBhvr>
                                        <p:cTn id="35" dur="1" fill="hold">
                                          <p:stCondLst>
                                            <p:cond delay="499"/>
                                          </p:stCondLst>
                                        </p:cTn>
                                        <p:tgtEl>
                                          <p:spTgt spid="39"/>
                                        </p:tgtEl>
                                        <p:attrNameLst>
                                          <p:attrName>style.visibility</p:attrName>
                                        </p:attrNameLst>
                                      </p:cBhvr>
                                      <p:to>
                                        <p:strVal val="hidden"/>
                                      </p:to>
                                    </p:set>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left)">
                                      <p:cBhvr>
                                        <p:cTn id="39" dur="500"/>
                                        <p:tgtEl>
                                          <p:spTgt spid="4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49"/>
                                        </p:tgtEl>
                                        <p:attrNameLst>
                                          <p:attrName>style.visibility</p:attrName>
                                        </p:attrNameLst>
                                      </p:cBhvr>
                                      <p:to>
                                        <p:strVal val="visible"/>
                                      </p:to>
                                    </p:set>
                                    <p:animEffect transition="in" filter="wipe(left)">
                                      <p:cBhvr>
                                        <p:cTn id="44"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407600"/>
            <a:ext cx="8064500" cy="4901126"/>
          </a:xfrm>
          <a:prstGeom prst="rect">
            <a:avLst/>
          </a:prstGeom>
        </p:spPr>
      </p:pic>
      <p:sp>
        <p:nvSpPr>
          <p:cNvPr id="3" name="Title 1"/>
          <p:cNvSpPr>
            <a:spLocks noGrp="1"/>
          </p:cNvSpPr>
          <p:nvPr>
            <p:ph type="title"/>
          </p:nvPr>
        </p:nvSpPr>
        <p:spPr>
          <a:xfrm>
            <a:off x="457198" y="478895"/>
            <a:ext cx="8220075" cy="994306"/>
          </a:xfrm>
        </p:spPr>
        <p:txBody>
          <a:bodyPr/>
          <a:lstStyle/>
          <a:p>
            <a:r>
              <a:rPr lang="en-GB" dirty="0">
                <a:latin typeface="Twinkl" pitchFamily="2" charset="0"/>
              </a:rPr>
              <a:t>You Can Touch Me Here</a:t>
            </a:r>
          </a:p>
        </p:txBody>
      </p:sp>
      <p:pic>
        <p:nvPicPr>
          <p:cNvPr id="4"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9" name="Rectangle 8"/>
          <p:cNvSpPr/>
          <p:nvPr/>
        </p:nvSpPr>
        <p:spPr>
          <a:xfrm>
            <a:off x="3318932" y="1407600"/>
            <a:ext cx="5285317" cy="4901125"/>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5054596" y="2227701"/>
            <a:ext cx="3333754" cy="1200329"/>
          </a:xfrm>
          <a:prstGeom prst="rect">
            <a:avLst/>
          </a:prstGeom>
        </p:spPr>
        <p:txBody>
          <a:bodyPr wrap="square">
            <a:spAutoFit/>
          </a:bodyPr>
          <a:lstStyle/>
          <a:p>
            <a:pPr algn="ctr"/>
            <a:r>
              <a:rPr lang="en-GB" dirty="0"/>
              <a:t>Strangers are usually allowed to touch us on our hands. It might be OK if they touch our arms, shoulders or back.</a:t>
            </a:r>
          </a:p>
        </p:txBody>
      </p:sp>
      <p:pic>
        <p:nvPicPr>
          <p:cNvPr id="13" name="Picture 12"/>
          <p:cNvPicPr>
            <a:picLocks noChangeAspect="1"/>
          </p:cNvPicPr>
          <p:nvPr/>
        </p:nvPicPr>
        <p:blipFill rotWithShape="1">
          <a:blip r:embed="rId4" cstate="screen">
            <a:extLst>
              <a:ext uri="{28A0092B-C50C-407E-A947-70E740481C1C}">
                <a14:useLocalDpi xmlns:a14="http://schemas.microsoft.com/office/drawing/2010/main"/>
              </a:ext>
            </a:extLst>
          </a:blip>
          <a:srcRect t="-18598" b="-24062"/>
          <a:stretch/>
        </p:blipFill>
        <p:spPr>
          <a:xfrm rot="20931711">
            <a:off x="5672906" y="3610580"/>
            <a:ext cx="2097131" cy="2124311"/>
          </a:xfrm>
          <a:prstGeom prst="ellipse">
            <a:avLst/>
          </a:prstGeom>
          <a:solidFill>
            <a:schemeClr val="bg1"/>
          </a:solidFill>
        </p:spPr>
      </p:pic>
      <p:sp>
        <p:nvSpPr>
          <p:cNvPr id="14" name="Rectangle 13"/>
          <p:cNvSpPr/>
          <p:nvPr/>
        </p:nvSpPr>
        <p:spPr>
          <a:xfrm>
            <a:off x="5054596" y="2227700"/>
            <a:ext cx="3333754" cy="1200329"/>
          </a:xfrm>
          <a:prstGeom prst="rect">
            <a:avLst/>
          </a:prstGeom>
        </p:spPr>
        <p:txBody>
          <a:bodyPr wrap="square">
            <a:spAutoFit/>
          </a:bodyPr>
          <a:lstStyle/>
          <a:p>
            <a:pPr algn="ctr"/>
            <a:r>
              <a:rPr lang="en-GB" dirty="0"/>
              <a:t>Friends and family can touch us on the hands, arms and head. It might be OK if they touch us on the legs. </a:t>
            </a:r>
          </a:p>
        </p:txBody>
      </p:sp>
      <p:pic>
        <p:nvPicPr>
          <p:cNvPr id="15" name="Picture 14"/>
          <p:cNvPicPr>
            <a:picLocks noChangeAspect="1"/>
          </p:cNvPicPr>
          <p:nvPr/>
        </p:nvPicPr>
        <p:blipFill rotWithShape="1">
          <a:blip r:embed="rId5" cstate="screen">
            <a:extLst>
              <a:ext uri="{28A0092B-C50C-407E-A947-70E740481C1C}">
                <a14:useLocalDpi xmlns:a14="http://schemas.microsoft.com/office/drawing/2010/main"/>
              </a:ext>
            </a:extLst>
          </a:blip>
          <a:srcRect l="-11126" t="-4384" r="-10958"/>
          <a:stretch/>
        </p:blipFill>
        <p:spPr>
          <a:xfrm>
            <a:off x="5658389" y="3618635"/>
            <a:ext cx="2108200" cy="2108200"/>
          </a:xfrm>
          <a:prstGeom prst="ellipse">
            <a:avLst/>
          </a:prstGeom>
          <a:solidFill>
            <a:schemeClr val="bg1"/>
          </a:solidFill>
        </p:spPr>
      </p:pic>
      <p:pic>
        <p:nvPicPr>
          <p:cNvPr id="8" name="Picture 7"/>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327400" y="1407600"/>
            <a:ext cx="5276850" cy="4901126"/>
          </a:xfrm>
          <a:prstGeom prst="rect">
            <a:avLst/>
          </a:prstGeom>
        </p:spPr>
      </p:pic>
      <p:grpSp>
        <p:nvGrpSpPr>
          <p:cNvPr id="19" name="Group 18"/>
          <p:cNvGrpSpPr/>
          <p:nvPr/>
        </p:nvGrpSpPr>
        <p:grpSpPr>
          <a:xfrm>
            <a:off x="4145280" y="2397862"/>
            <a:ext cx="4101022" cy="991571"/>
            <a:chOff x="4261295" y="3367069"/>
            <a:chExt cx="4101022" cy="991571"/>
          </a:xfrm>
        </p:grpSpPr>
        <p:sp>
          <p:nvSpPr>
            <p:cNvPr id="16" name="Rectangle 15"/>
            <p:cNvSpPr/>
            <p:nvPr/>
          </p:nvSpPr>
          <p:spPr>
            <a:xfrm>
              <a:off x="4261295" y="3367069"/>
              <a:ext cx="4101022" cy="991571"/>
            </a:xfrm>
            <a:prstGeom prst="rect">
              <a:avLst/>
            </a:prstGeom>
            <a:solidFill>
              <a:srgbClr val="F0811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p:cNvSpPr/>
            <p:nvPr/>
          </p:nvSpPr>
          <p:spPr>
            <a:xfrm>
              <a:off x="5070535" y="3386688"/>
              <a:ext cx="2851148" cy="923330"/>
            </a:xfrm>
            <a:prstGeom prst="rect">
              <a:avLst/>
            </a:prstGeom>
          </p:spPr>
          <p:txBody>
            <a:bodyPr wrap="square">
              <a:spAutoFit/>
            </a:bodyPr>
            <a:lstStyle/>
            <a:p>
              <a:r>
                <a:rPr lang="en-GB" dirty="0"/>
                <a:t>We are all different. Some people dislike touch more than others.</a:t>
              </a:r>
            </a:p>
          </p:txBody>
        </p:sp>
      </p:grpSp>
      <p:pic>
        <p:nvPicPr>
          <p:cNvPr id="5" name="Picture 4"/>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flipH="1">
            <a:off x="1392577" y="1412435"/>
            <a:ext cx="3662019" cy="4896290"/>
          </a:xfrm>
          <a:prstGeom prst="rect">
            <a:avLst/>
          </a:prstGeom>
        </p:spPr>
      </p:pic>
      <p:grpSp>
        <p:nvGrpSpPr>
          <p:cNvPr id="20" name="Group 19"/>
          <p:cNvGrpSpPr/>
          <p:nvPr/>
        </p:nvGrpSpPr>
        <p:grpSpPr>
          <a:xfrm>
            <a:off x="2446021" y="4284110"/>
            <a:ext cx="5800281" cy="1595575"/>
            <a:chOff x="4754879" y="3389928"/>
            <a:chExt cx="4505817" cy="1595575"/>
          </a:xfrm>
        </p:grpSpPr>
        <p:sp>
          <p:nvSpPr>
            <p:cNvPr id="21" name="Rectangle 20"/>
            <p:cNvSpPr/>
            <p:nvPr/>
          </p:nvSpPr>
          <p:spPr>
            <a:xfrm>
              <a:off x="4754879" y="3389928"/>
              <a:ext cx="4505817" cy="1595575"/>
            </a:xfrm>
            <a:custGeom>
              <a:avLst/>
              <a:gdLst>
                <a:gd name="connsiteX0" fmla="*/ 0 w 3869694"/>
                <a:gd name="connsiteY0" fmla="*/ 0 h 2051940"/>
                <a:gd name="connsiteX1" fmla="*/ 3869694 w 3869694"/>
                <a:gd name="connsiteY1" fmla="*/ 0 h 2051940"/>
                <a:gd name="connsiteX2" fmla="*/ 3869694 w 3869694"/>
                <a:gd name="connsiteY2" fmla="*/ 2051940 h 2051940"/>
                <a:gd name="connsiteX3" fmla="*/ 0 w 3869694"/>
                <a:gd name="connsiteY3" fmla="*/ 2051940 h 2051940"/>
                <a:gd name="connsiteX4" fmla="*/ 0 w 3869694"/>
                <a:gd name="connsiteY4" fmla="*/ 0 h 2051940"/>
                <a:gd name="connsiteX0" fmla="*/ 190500 w 3869694"/>
                <a:gd name="connsiteY0" fmla="*/ 0 h 2051940"/>
                <a:gd name="connsiteX1" fmla="*/ 3869694 w 3869694"/>
                <a:gd name="connsiteY1" fmla="*/ 0 h 2051940"/>
                <a:gd name="connsiteX2" fmla="*/ 3869694 w 3869694"/>
                <a:gd name="connsiteY2" fmla="*/ 2051940 h 2051940"/>
                <a:gd name="connsiteX3" fmla="*/ 0 w 3869694"/>
                <a:gd name="connsiteY3" fmla="*/ 2051940 h 2051940"/>
                <a:gd name="connsiteX4" fmla="*/ 190500 w 3869694"/>
                <a:gd name="connsiteY4" fmla="*/ 0 h 20519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69694" h="2051940">
                  <a:moveTo>
                    <a:pt x="190500" y="0"/>
                  </a:moveTo>
                  <a:lnTo>
                    <a:pt x="3869694" y="0"/>
                  </a:lnTo>
                  <a:lnTo>
                    <a:pt x="3869694" y="2051940"/>
                  </a:lnTo>
                  <a:lnTo>
                    <a:pt x="0" y="2051940"/>
                  </a:lnTo>
                  <a:lnTo>
                    <a:pt x="190500" y="0"/>
                  </a:lnTo>
                  <a:close/>
                </a:path>
              </a:pathLst>
            </a:custGeom>
            <a:solidFill>
              <a:srgbClr val="F0811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496906" y="3441024"/>
              <a:ext cx="3763790" cy="1477328"/>
            </a:xfrm>
            <a:prstGeom prst="rect">
              <a:avLst/>
            </a:prstGeom>
          </p:spPr>
          <p:txBody>
            <a:bodyPr wrap="square">
              <a:spAutoFit/>
            </a:bodyPr>
            <a:lstStyle/>
            <a:p>
              <a:r>
                <a:rPr lang="en-GB" dirty="0"/>
                <a:t>If you’re not sure whether touch is OK, trust your instincts. If someone touches you on your chest, head, back, legs or bottom in a way you don’t like, it’s probably not alright. Tell an adult you trust.</a:t>
              </a:r>
            </a:p>
          </p:txBody>
        </p:sp>
      </p:grpSp>
      <p:pic>
        <p:nvPicPr>
          <p:cNvPr id="23" name="Picture 22"/>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flipH="1">
            <a:off x="1392575" y="4564379"/>
            <a:ext cx="1485721" cy="1744345"/>
          </a:xfrm>
          <a:prstGeom prst="rect">
            <a:avLst/>
          </a:prstGeom>
        </p:spPr>
      </p:pic>
      <p:pic>
        <p:nvPicPr>
          <p:cNvPr id="25" name="Picture 24"/>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flipH="1">
            <a:off x="1392572" y="4091941"/>
            <a:ext cx="1635525" cy="838199"/>
          </a:xfrm>
          <a:prstGeom prst="rect">
            <a:avLst/>
          </a:prstGeom>
        </p:spPr>
      </p:pic>
    </p:spTree>
    <p:extLst>
      <p:ext uri="{BB962C8B-B14F-4D97-AF65-F5344CB8AC3E}">
        <p14:creationId xmlns:p14="http://schemas.microsoft.com/office/powerpoint/2010/main" val="2828306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8"/>
                                        </p:tgtEl>
                                      </p:cBhvr>
                                    </p:animEffect>
                                    <p:anim calcmode="lin" valueType="num">
                                      <p:cBhvr>
                                        <p:cTn id="7" dur="1000"/>
                                        <p:tgtEl>
                                          <p:spTgt spid="8"/>
                                        </p:tgtEl>
                                        <p:attrNameLst>
                                          <p:attrName>ppt_x</p:attrName>
                                        </p:attrNameLst>
                                      </p:cBhvr>
                                      <p:tavLst>
                                        <p:tav tm="0">
                                          <p:val>
                                            <p:strVal val="ppt_x"/>
                                          </p:val>
                                        </p:tav>
                                        <p:tav tm="100000">
                                          <p:val>
                                            <p:strVal val="ppt_x"/>
                                          </p:val>
                                        </p:tav>
                                      </p:tavLst>
                                    </p:anim>
                                    <p:anim calcmode="lin" valueType="num">
                                      <p:cBhvr>
                                        <p:cTn id="8" dur="1000"/>
                                        <p:tgtEl>
                                          <p:spTgt spid="8"/>
                                        </p:tgtEl>
                                        <p:attrNameLst>
                                          <p:attrName>ppt_y</p:attrName>
                                        </p:attrNameLst>
                                      </p:cBhvr>
                                      <p:tavLst>
                                        <p:tav tm="0">
                                          <p:val>
                                            <p:strVal val="ppt_y"/>
                                          </p:val>
                                        </p:tav>
                                        <p:tav tm="100000">
                                          <p:val>
                                            <p:strVal val="ppt_y+.1"/>
                                          </p:val>
                                        </p:tav>
                                      </p:tavLst>
                                    </p:anim>
                                    <p:set>
                                      <p:cBhvr>
                                        <p:cTn id="9" dur="1" fill="hold">
                                          <p:stCondLst>
                                            <p:cond delay="999"/>
                                          </p:stCondLst>
                                        </p:cTn>
                                        <p:tgtEl>
                                          <p:spTgt spid="8"/>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nodeType="clickEffect">
                                  <p:stCondLst>
                                    <p:cond delay="0"/>
                                  </p:stCondLst>
                                  <p:childTnLst>
                                    <p:animEffect transition="out" filter="fade">
                                      <p:cBhvr>
                                        <p:cTn id="13" dur="500"/>
                                        <p:tgtEl>
                                          <p:spTgt spid="13"/>
                                        </p:tgtEl>
                                      </p:cBhvr>
                                    </p:animEffect>
                                    <p:set>
                                      <p:cBhvr>
                                        <p:cTn id="14" dur="1" fill="hold">
                                          <p:stCondLst>
                                            <p:cond delay="499"/>
                                          </p:stCondLst>
                                        </p:cTn>
                                        <p:tgtEl>
                                          <p:spTgt spid="13"/>
                                        </p:tgtEl>
                                        <p:attrNameLst>
                                          <p:attrName>style.visibility</p:attrName>
                                        </p:attrNameLst>
                                      </p:cBhvr>
                                      <p:to>
                                        <p:strVal val="hidden"/>
                                      </p:to>
                                    </p:set>
                                  </p:childTnLst>
                                </p:cTn>
                              </p:par>
                              <p:par>
                                <p:cTn id="15" presetID="10" presetClass="exit" presetSubtype="0" fill="hold" grpId="0" nodeType="withEffect">
                                  <p:stCondLst>
                                    <p:cond delay="0"/>
                                  </p:stCondLst>
                                  <p:childTnLst>
                                    <p:animEffect transition="out" filter="fade">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10" presetClass="entr" presetSubtype="0"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ipe(left)">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hidden="1"/>
          <p:cNvGrpSpPr/>
          <p:nvPr/>
        </p:nvGrpSpPr>
        <p:grpSpPr>
          <a:xfrm>
            <a:off x="4572000" y="3673611"/>
            <a:ext cx="4032250" cy="1622289"/>
            <a:chOff x="-450850" y="1665570"/>
            <a:chExt cx="4032250" cy="1622289"/>
          </a:xfrm>
        </p:grpSpPr>
        <p:sp>
          <p:nvSpPr>
            <p:cNvPr id="22" name="Rectangle 21"/>
            <p:cNvSpPr/>
            <p:nvPr/>
          </p:nvSpPr>
          <p:spPr>
            <a:xfrm>
              <a:off x="-450850" y="1665570"/>
              <a:ext cx="4032250" cy="1622289"/>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384175" y="1730008"/>
              <a:ext cx="3889375" cy="1477328"/>
            </a:xfrm>
            <a:prstGeom prst="rect">
              <a:avLst/>
            </a:prstGeom>
          </p:spPr>
          <p:txBody>
            <a:bodyPr wrap="square">
              <a:spAutoFit/>
            </a:bodyPr>
            <a:lstStyle/>
            <a:p>
              <a:r>
                <a:rPr lang="en-GB" dirty="0"/>
                <a:t>Sometimes there are little problems, sometimes there are big ones. </a:t>
              </a:r>
            </a:p>
            <a:p>
              <a:endParaRPr lang="en-GB" dirty="0"/>
            </a:p>
            <a:p>
              <a:r>
                <a:rPr lang="en-GB" dirty="0"/>
                <a:t>We need to find good ways of dealing with different problems. </a:t>
              </a:r>
            </a:p>
          </p:txBody>
        </p:sp>
      </p:grpSp>
      <p:sp>
        <p:nvSpPr>
          <p:cNvPr id="29" name="Title 1"/>
          <p:cNvSpPr>
            <a:spLocks noGrp="1"/>
          </p:cNvSpPr>
          <p:nvPr>
            <p:ph type="title"/>
          </p:nvPr>
        </p:nvSpPr>
        <p:spPr>
          <a:xfrm>
            <a:off x="457199" y="478895"/>
            <a:ext cx="7493002" cy="994306"/>
          </a:xfrm>
        </p:spPr>
        <p:txBody>
          <a:bodyPr/>
          <a:lstStyle/>
          <a:p>
            <a:r>
              <a:rPr lang="en-GB" dirty="0">
                <a:latin typeface="Twinkl" pitchFamily="2" charset="0"/>
              </a:rPr>
              <a:t>Little Deal, Tricky, Big Deal</a:t>
            </a:r>
          </a:p>
        </p:txBody>
      </p:sp>
      <p:grpSp>
        <p:nvGrpSpPr>
          <p:cNvPr id="41" name="Group 40"/>
          <p:cNvGrpSpPr/>
          <p:nvPr/>
        </p:nvGrpSpPr>
        <p:grpSpPr>
          <a:xfrm>
            <a:off x="5849110" y="1299096"/>
            <a:ext cx="2755139" cy="5009630"/>
            <a:chOff x="5849110" y="1299096"/>
            <a:chExt cx="2755139" cy="5009630"/>
          </a:xfrm>
        </p:grpSpPr>
        <p:pic>
          <p:nvPicPr>
            <p:cNvPr id="25" name="Picture 24"/>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flipH="1">
              <a:off x="5849111" y="1299096"/>
              <a:ext cx="2755138" cy="5009630"/>
            </a:xfrm>
            <a:prstGeom prst="rect">
              <a:avLst/>
            </a:prstGeom>
          </p:spPr>
        </p:pic>
        <p:pic>
          <p:nvPicPr>
            <p:cNvPr id="17" name="Picture 1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849110" y="2243263"/>
              <a:ext cx="2745615" cy="4065462"/>
            </a:xfrm>
            <a:prstGeom prst="rect">
              <a:avLst/>
            </a:prstGeom>
          </p:spPr>
        </p:pic>
      </p:grpSp>
      <p:grpSp>
        <p:nvGrpSpPr>
          <p:cNvPr id="40" name="Group 39"/>
          <p:cNvGrpSpPr/>
          <p:nvPr/>
        </p:nvGrpSpPr>
        <p:grpSpPr>
          <a:xfrm>
            <a:off x="3117986" y="1299095"/>
            <a:ext cx="2731124" cy="5009630"/>
            <a:chOff x="3117986" y="1299095"/>
            <a:chExt cx="2731124" cy="5009630"/>
          </a:xfrm>
        </p:grpSpPr>
        <p:pic>
          <p:nvPicPr>
            <p:cNvPr id="38" name="Picture 3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17986" y="1299095"/>
              <a:ext cx="2719631" cy="5009630"/>
            </a:xfrm>
            <a:prstGeom prst="rect">
              <a:avLst/>
            </a:prstGeom>
          </p:spPr>
        </p:pic>
        <p:pic>
          <p:nvPicPr>
            <p:cNvPr id="9" name="Picture 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319790" y="2691408"/>
              <a:ext cx="2316022" cy="3617317"/>
            </a:xfrm>
            <a:prstGeom prst="rect">
              <a:avLst/>
            </a:prstGeom>
          </p:spPr>
        </p:pic>
        <p:cxnSp>
          <p:nvCxnSpPr>
            <p:cNvPr id="37" name="Straight Connector 36"/>
            <p:cNvCxnSpPr/>
            <p:nvPr/>
          </p:nvCxnSpPr>
          <p:spPr>
            <a:xfrm>
              <a:off x="5849110" y="1299095"/>
              <a:ext cx="0" cy="5009630"/>
            </a:xfrm>
            <a:prstGeom prst="line">
              <a:avLst/>
            </a:prstGeom>
            <a:ln w="57150">
              <a:solidFill>
                <a:schemeClr val="bg2">
                  <a:lumMod val="10000"/>
                </a:schemeClr>
              </a:solidFill>
            </a:ln>
            <a:effectLst>
              <a:outerShdw blurRad="50800" dist="50800" algn="ctr" rotWithShape="0">
                <a:srgbClr val="000000">
                  <a:alpha val="43137"/>
                </a:srgbClr>
              </a:outerShdw>
            </a:effectLst>
          </p:spPr>
          <p:style>
            <a:lnRef idx="1">
              <a:schemeClr val="accent1"/>
            </a:lnRef>
            <a:fillRef idx="0">
              <a:schemeClr val="accent1"/>
            </a:fillRef>
            <a:effectRef idx="0">
              <a:schemeClr val="accent1"/>
            </a:effectRef>
            <a:fontRef idx="minor">
              <a:schemeClr val="tx1"/>
            </a:fontRef>
          </p:style>
        </p:cxnSp>
      </p:grpSp>
      <p:grpSp>
        <p:nvGrpSpPr>
          <p:cNvPr id="32" name="Group 31"/>
          <p:cNvGrpSpPr/>
          <p:nvPr/>
        </p:nvGrpSpPr>
        <p:grpSpPr>
          <a:xfrm>
            <a:off x="539750" y="1299096"/>
            <a:ext cx="2596557" cy="5009630"/>
            <a:chOff x="539750" y="1299096"/>
            <a:chExt cx="3279775" cy="5009630"/>
          </a:xfrm>
        </p:grpSpPr>
        <p:sp>
          <p:nvSpPr>
            <p:cNvPr id="33" name="Rectangle 32"/>
            <p:cNvSpPr/>
            <p:nvPr/>
          </p:nvSpPr>
          <p:spPr>
            <a:xfrm>
              <a:off x="539750" y="1299096"/>
              <a:ext cx="3279775" cy="5009630"/>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4" name="Straight Connector 33"/>
            <p:cNvCxnSpPr/>
            <p:nvPr/>
          </p:nvCxnSpPr>
          <p:spPr>
            <a:xfrm>
              <a:off x="3819525" y="1299096"/>
              <a:ext cx="0" cy="5009630"/>
            </a:xfrm>
            <a:prstGeom prst="line">
              <a:avLst/>
            </a:prstGeom>
            <a:ln w="57150">
              <a:solidFill>
                <a:schemeClr val="bg2">
                  <a:lumMod val="10000"/>
                </a:schemeClr>
              </a:solidFill>
            </a:ln>
            <a:effectLst>
              <a:outerShdw blurRad="50800" dist="50800" algn="ctr" rotWithShape="0">
                <a:srgbClr val="000000">
                  <a:alpha val="43137"/>
                </a:srgbClr>
              </a:outerShdw>
            </a:effectLst>
          </p:spPr>
          <p:style>
            <a:lnRef idx="1">
              <a:schemeClr val="accent1"/>
            </a:lnRef>
            <a:fillRef idx="0">
              <a:schemeClr val="accent1"/>
            </a:fillRef>
            <a:effectRef idx="0">
              <a:schemeClr val="accent1"/>
            </a:effectRef>
            <a:fontRef idx="minor">
              <a:schemeClr val="tx1"/>
            </a:fontRef>
          </p:style>
        </p:cxnSp>
      </p:grpSp>
      <p:sp>
        <p:nvSpPr>
          <p:cNvPr id="18" name="Rectangle 17"/>
          <p:cNvSpPr/>
          <p:nvPr/>
        </p:nvSpPr>
        <p:spPr>
          <a:xfrm>
            <a:off x="755650" y="2370512"/>
            <a:ext cx="2201195" cy="1200329"/>
          </a:xfrm>
          <a:prstGeom prst="rect">
            <a:avLst/>
          </a:prstGeom>
        </p:spPr>
        <p:txBody>
          <a:bodyPr wrap="square">
            <a:spAutoFit/>
          </a:bodyPr>
          <a:lstStyle/>
          <a:p>
            <a:r>
              <a:rPr lang="en-GB" dirty="0"/>
              <a:t>There are lots of different problems that we might need to deal with in life.</a:t>
            </a:r>
          </a:p>
        </p:txBody>
      </p:sp>
      <p:sp>
        <p:nvSpPr>
          <p:cNvPr id="35" name="Rectangle 34"/>
          <p:cNvSpPr/>
          <p:nvPr/>
        </p:nvSpPr>
        <p:spPr>
          <a:xfrm>
            <a:off x="755650" y="3709054"/>
            <a:ext cx="2107192" cy="1477328"/>
          </a:xfrm>
          <a:prstGeom prst="rect">
            <a:avLst/>
          </a:prstGeom>
        </p:spPr>
        <p:txBody>
          <a:bodyPr wrap="square">
            <a:spAutoFit/>
          </a:bodyPr>
          <a:lstStyle/>
          <a:p>
            <a:r>
              <a:rPr lang="en-GB" dirty="0"/>
              <a:t>Let’s look at some examples to see if they are a little deal, tricky or a big deal.</a:t>
            </a:r>
          </a:p>
        </p:txBody>
      </p:sp>
      <p:pic>
        <p:nvPicPr>
          <p:cNvPr id="4" name="Whole Class"/>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607471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righ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nodeType="clickEffect">
                                  <p:stCondLst>
                                    <p:cond delay="0"/>
                                  </p:stCondLst>
                                  <p:childTnLst>
                                    <p:animEffect transition="out" filter="wipe(left)">
                                      <p:cBhvr>
                                        <p:cTn id="11" dur="500"/>
                                        <p:tgtEl>
                                          <p:spTgt spid="21"/>
                                        </p:tgtEl>
                                      </p:cBhvr>
                                    </p:animEffect>
                                    <p:set>
                                      <p:cBhvr>
                                        <p:cTn id="12" dur="1" fill="hold">
                                          <p:stCondLst>
                                            <p:cond delay="499"/>
                                          </p:stCondLst>
                                        </p:cTn>
                                        <p:tgtEl>
                                          <p:spTgt spid="2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ipe(left)">
                                      <p:cBhvr>
                                        <p:cTn id="17" dur="500"/>
                                        <p:tgtEl>
                                          <p:spTgt spid="32"/>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500"/>
                                        <p:tgtEl>
                                          <p:spTgt spid="18"/>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par>
                          <p:cTn id="24" fill="hold">
                            <p:stCondLst>
                              <p:cond delay="500"/>
                            </p:stCondLst>
                            <p:childTnLst>
                              <p:par>
                                <p:cTn id="25" presetID="22" presetClass="entr" presetSubtype="8" fill="hold" nodeType="after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wipe(left)">
                                      <p:cBhvr>
                                        <p:cTn id="27" dur="500"/>
                                        <p:tgtEl>
                                          <p:spTgt spid="40"/>
                                        </p:tgtEl>
                                      </p:cBhvr>
                                    </p:animEffect>
                                  </p:childTnLst>
                                </p:cTn>
                              </p:par>
                            </p:childTnLst>
                          </p:cTn>
                        </p:par>
                        <p:par>
                          <p:cTn id="28" fill="hold">
                            <p:stCondLst>
                              <p:cond delay="1000"/>
                            </p:stCondLst>
                            <p:childTnLst>
                              <p:par>
                                <p:cTn id="29" presetID="22" presetClass="entr" presetSubtype="8"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wipe(left)">
                                      <p:cBhvr>
                                        <p:cTn id="3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162175" y="1299095"/>
            <a:ext cx="6442075" cy="5006599"/>
          </a:xfrm>
          <a:prstGeom prst="rect">
            <a:avLst/>
          </a:prstGeom>
        </p:spPr>
      </p:pic>
      <p:pic>
        <p:nvPicPr>
          <p:cNvPr id="16" name="Picture 15"/>
          <p:cNvPicPr>
            <a:picLocks noChangeAspect="1"/>
          </p:cNvPicPr>
          <p:nvPr/>
        </p:nvPicPr>
        <p:blipFill rotWithShape="1">
          <a:blip r:embed="rId3" cstate="screen">
            <a:extLst>
              <a:ext uri="{28A0092B-C50C-407E-A947-70E740481C1C}">
                <a14:useLocalDpi xmlns:a14="http://schemas.microsoft.com/office/drawing/2010/main"/>
              </a:ext>
            </a:extLst>
          </a:blip>
          <a:srcRect l="-3799"/>
          <a:stretch/>
        </p:blipFill>
        <p:spPr>
          <a:xfrm>
            <a:off x="2676525" y="1638300"/>
            <a:ext cx="3804099" cy="4670425"/>
          </a:xfrm>
          <a:prstGeom prst="rect">
            <a:avLst/>
          </a:prstGeom>
        </p:spPr>
      </p:pic>
      <p:pic>
        <p:nvPicPr>
          <p:cNvPr id="8" name="Picture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39750" y="1299095"/>
            <a:ext cx="8064499" cy="5009631"/>
          </a:xfrm>
          <a:prstGeom prst="rect">
            <a:avLst/>
          </a:prstGeom>
        </p:spPr>
      </p:pic>
      <p:pic>
        <p:nvPicPr>
          <p:cNvPr id="17" name="Picture 1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6627957" y="4470187"/>
            <a:ext cx="1622261" cy="1087892"/>
          </a:xfrm>
          <a:prstGeom prst="rect">
            <a:avLst/>
          </a:prstGeom>
          <a:effectLst>
            <a:outerShdw blurRad="50800" dist="12700" dir="5400000" algn="ctr" rotWithShape="0">
              <a:srgbClr val="000000">
                <a:alpha val="43137"/>
              </a:srgbClr>
            </a:outerShdw>
          </a:effectLst>
        </p:spPr>
      </p:pic>
      <p:pic>
        <p:nvPicPr>
          <p:cNvPr id="18" name="Picture 1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861651" y="4945015"/>
            <a:ext cx="1828399" cy="1226129"/>
          </a:xfrm>
          <a:prstGeom prst="rect">
            <a:avLst/>
          </a:prstGeom>
          <a:effectLst>
            <a:outerShdw blurRad="50800" dist="12700" dir="5400000" algn="ctr" rotWithShape="0">
              <a:srgbClr val="000000">
                <a:alpha val="43137"/>
              </a:srgbClr>
            </a:outerShdw>
          </a:effectLst>
        </p:spPr>
      </p:pic>
      <p:pic>
        <p:nvPicPr>
          <p:cNvPr id="20" name="Picture 1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859564" y="4298485"/>
            <a:ext cx="2712436" cy="1407907"/>
          </a:xfrm>
          <a:prstGeom prst="rect">
            <a:avLst/>
          </a:prstGeom>
        </p:spPr>
      </p:pic>
      <p:pic>
        <p:nvPicPr>
          <p:cNvPr id="19" name="Picture 18"/>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94118" y="4542156"/>
            <a:ext cx="1501027" cy="1628988"/>
          </a:xfrm>
          <a:prstGeom prst="rect">
            <a:avLst/>
          </a:prstGeom>
        </p:spPr>
      </p:pic>
      <p:grpSp>
        <p:nvGrpSpPr>
          <p:cNvPr id="30" name="Group 29"/>
          <p:cNvGrpSpPr/>
          <p:nvPr/>
        </p:nvGrpSpPr>
        <p:grpSpPr>
          <a:xfrm rot="16200000">
            <a:off x="5364716" y="3165226"/>
            <a:ext cx="1364428" cy="4578026"/>
            <a:chOff x="5337987" y="3070781"/>
            <a:chExt cx="1364428" cy="4578026"/>
          </a:xfrm>
        </p:grpSpPr>
        <p:sp>
          <p:nvSpPr>
            <p:cNvPr id="27" name="Flowchart: Off-page Connector 26"/>
            <p:cNvSpPr/>
            <p:nvPr/>
          </p:nvSpPr>
          <p:spPr>
            <a:xfrm>
              <a:off x="5337987" y="3070781"/>
              <a:ext cx="1364428" cy="4578026"/>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8390"/>
                <a:gd name="connsiteX1" fmla="*/ 10000 w 10000"/>
                <a:gd name="connsiteY1" fmla="*/ 0 h 8390"/>
                <a:gd name="connsiteX2" fmla="*/ 10000 w 10000"/>
                <a:gd name="connsiteY2" fmla="*/ 8000 h 8390"/>
                <a:gd name="connsiteX3" fmla="*/ 4860 w 10000"/>
                <a:gd name="connsiteY3" fmla="*/ 8390 h 8390"/>
                <a:gd name="connsiteX4" fmla="*/ 0 w 10000"/>
                <a:gd name="connsiteY4" fmla="*/ 8000 h 8390"/>
                <a:gd name="connsiteX5" fmla="*/ 0 w 10000"/>
                <a:gd name="connsiteY5" fmla="*/ 0 h 8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8390">
                  <a:moveTo>
                    <a:pt x="0" y="0"/>
                  </a:moveTo>
                  <a:lnTo>
                    <a:pt x="10000" y="0"/>
                  </a:lnTo>
                  <a:lnTo>
                    <a:pt x="10000" y="8000"/>
                  </a:lnTo>
                  <a:lnTo>
                    <a:pt x="4860" y="8390"/>
                  </a:lnTo>
                  <a:lnTo>
                    <a:pt x="0" y="8000"/>
                  </a:lnTo>
                  <a:lnTo>
                    <a:pt x="0" y="0"/>
                  </a:lnTo>
                  <a:close/>
                </a:path>
              </a:pathLst>
            </a:cu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p:cNvSpPr/>
            <p:nvPr/>
          </p:nvSpPr>
          <p:spPr>
            <a:xfrm rot="5400000">
              <a:off x="3924300" y="4756485"/>
              <a:ext cx="4213674" cy="1200329"/>
            </a:xfrm>
            <a:prstGeom prst="rect">
              <a:avLst/>
            </a:prstGeom>
          </p:spPr>
          <p:txBody>
            <a:bodyPr wrap="square">
              <a:spAutoFit/>
            </a:bodyPr>
            <a:lstStyle/>
            <a:p>
              <a:r>
                <a:rPr lang="en-GB" dirty="0">
                  <a:solidFill>
                    <a:schemeClr val="bg1"/>
                  </a:solidFill>
                </a:rPr>
                <a:t>You can deal with these calmly and say what you don’t like. You can help the other person see your point of view and be friendly as you do it. </a:t>
              </a:r>
            </a:p>
          </p:txBody>
        </p:sp>
      </p:grpSp>
      <p:grpSp>
        <p:nvGrpSpPr>
          <p:cNvPr id="21" name="Group 20"/>
          <p:cNvGrpSpPr/>
          <p:nvPr/>
        </p:nvGrpSpPr>
        <p:grpSpPr>
          <a:xfrm>
            <a:off x="539750" y="1299096"/>
            <a:ext cx="3279775" cy="5009630"/>
            <a:chOff x="539750" y="1299096"/>
            <a:chExt cx="3279775" cy="5009630"/>
          </a:xfrm>
        </p:grpSpPr>
        <p:sp>
          <p:nvSpPr>
            <p:cNvPr id="12" name="Rectangle 11"/>
            <p:cNvSpPr/>
            <p:nvPr/>
          </p:nvSpPr>
          <p:spPr>
            <a:xfrm>
              <a:off x="539750" y="1299096"/>
              <a:ext cx="3279775" cy="5009630"/>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4" name="Straight Connector 13"/>
            <p:cNvCxnSpPr/>
            <p:nvPr/>
          </p:nvCxnSpPr>
          <p:spPr>
            <a:xfrm>
              <a:off x="3819525" y="1299096"/>
              <a:ext cx="0" cy="5009630"/>
            </a:xfrm>
            <a:prstGeom prst="line">
              <a:avLst/>
            </a:prstGeom>
            <a:ln w="57150">
              <a:solidFill>
                <a:schemeClr val="bg2">
                  <a:lumMod val="10000"/>
                </a:schemeClr>
              </a:solidFill>
            </a:ln>
            <a:effectLst>
              <a:outerShdw blurRad="50800" dist="50800" algn="ctr" rotWithShape="0">
                <a:srgbClr val="000000">
                  <a:alpha val="43137"/>
                </a:srgbClr>
              </a:outerShdw>
            </a:effectLst>
          </p:spPr>
          <p:style>
            <a:lnRef idx="1">
              <a:schemeClr val="accent1"/>
            </a:lnRef>
            <a:fillRef idx="0">
              <a:schemeClr val="accent1"/>
            </a:fillRef>
            <a:effectRef idx="0">
              <a:schemeClr val="accent1"/>
            </a:effectRef>
            <a:fontRef idx="minor">
              <a:schemeClr val="tx1"/>
            </a:fontRef>
          </p:style>
        </p:cxnSp>
      </p:grpSp>
      <p:sp>
        <p:nvSpPr>
          <p:cNvPr id="23" name="Rectangle 22"/>
          <p:cNvSpPr/>
          <p:nvPr/>
        </p:nvSpPr>
        <p:spPr>
          <a:xfrm>
            <a:off x="653524" y="1446615"/>
            <a:ext cx="3018668" cy="3693319"/>
          </a:xfrm>
          <a:prstGeom prst="rect">
            <a:avLst/>
          </a:prstGeom>
        </p:spPr>
        <p:txBody>
          <a:bodyPr wrap="square">
            <a:spAutoFit/>
          </a:bodyPr>
          <a:lstStyle/>
          <a:p>
            <a:r>
              <a:rPr lang="en-GB" dirty="0"/>
              <a:t>Someone bumps into you in the line. </a:t>
            </a:r>
          </a:p>
          <a:p>
            <a:endParaRPr lang="en-GB" dirty="0"/>
          </a:p>
          <a:p>
            <a:r>
              <a:rPr lang="en-GB" dirty="0"/>
              <a:t>You’re finding it hard to keep your mum’s surprise birthday party a secret.</a:t>
            </a:r>
          </a:p>
          <a:p>
            <a:r>
              <a:rPr lang="en-GB" dirty="0"/>
              <a:t> </a:t>
            </a:r>
          </a:p>
          <a:p>
            <a:r>
              <a:rPr lang="en-GB" dirty="0"/>
              <a:t>You are given food you don’t like. </a:t>
            </a:r>
          </a:p>
          <a:p>
            <a:endParaRPr lang="en-GB" dirty="0"/>
          </a:p>
          <a:p>
            <a:r>
              <a:rPr lang="en-GB" dirty="0"/>
              <a:t>You don’t like your jacket but your dad wants you to wear it. </a:t>
            </a:r>
          </a:p>
        </p:txBody>
      </p:sp>
      <p:grpSp>
        <p:nvGrpSpPr>
          <p:cNvPr id="24" name="Group 23"/>
          <p:cNvGrpSpPr/>
          <p:nvPr/>
        </p:nvGrpSpPr>
        <p:grpSpPr>
          <a:xfrm>
            <a:off x="6037425" y="1638299"/>
            <a:ext cx="1997402" cy="1705940"/>
            <a:chOff x="6474144" y="4453773"/>
            <a:chExt cx="1997402" cy="1705940"/>
          </a:xfrm>
        </p:grpSpPr>
        <p:sp>
          <p:nvSpPr>
            <p:cNvPr id="25" name="Oval 24"/>
            <p:cNvSpPr/>
            <p:nvPr/>
          </p:nvSpPr>
          <p:spPr>
            <a:xfrm>
              <a:off x="6610350" y="4453773"/>
              <a:ext cx="1705940" cy="1705940"/>
            </a:xfrm>
            <a:prstGeom prst="ellipse">
              <a:avLst/>
            </a:prstGeom>
            <a:solidFill>
              <a:srgbClr val="F0811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6474144" y="4716902"/>
              <a:ext cx="1997402" cy="1200329"/>
            </a:xfrm>
            <a:prstGeom prst="rect">
              <a:avLst/>
            </a:prstGeom>
          </p:spPr>
          <p:txBody>
            <a:bodyPr wrap="square">
              <a:spAutoFit/>
            </a:bodyPr>
            <a:lstStyle/>
            <a:p>
              <a:pPr algn="ctr"/>
              <a:r>
                <a:rPr lang="en-GB" dirty="0">
                  <a:solidFill>
                    <a:schemeClr val="bg1"/>
                  </a:solidFill>
                </a:rPr>
                <a:t>These </a:t>
              </a:r>
              <a:br>
                <a:rPr lang="en-GB" dirty="0">
                  <a:solidFill>
                    <a:schemeClr val="bg1"/>
                  </a:solidFill>
                </a:rPr>
              </a:br>
              <a:r>
                <a:rPr lang="en-GB" dirty="0">
                  <a:solidFill>
                    <a:schemeClr val="bg1"/>
                  </a:solidFill>
                </a:rPr>
                <a:t>situations </a:t>
              </a:r>
              <a:br>
                <a:rPr lang="en-GB" dirty="0">
                  <a:solidFill>
                    <a:schemeClr val="bg1"/>
                  </a:solidFill>
                </a:rPr>
              </a:br>
              <a:r>
                <a:rPr lang="en-GB" dirty="0">
                  <a:solidFill>
                    <a:schemeClr val="bg1"/>
                  </a:solidFill>
                </a:rPr>
                <a:t>are a little </a:t>
              </a:r>
              <a:br>
                <a:rPr lang="en-GB" dirty="0">
                  <a:solidFill>
                    <a:schemeClr val="bg1"/>
                  </a:solidFill>
                </a:rPr>
              </a:br>
              <a:r>
                <a:rPr lang="en-GB" dirty="0">
                  <a:solidFill>
                    <a:schemeClr val="bg1"/>
                  </a:solidFill>
                </a:rPr>
                <a:t>deal. </a:t>
              </a:r>
            </a:p>
          </p:txBody>
        </p:sp>
      </p:grpSp>
      <p:sp>
        <p:nvSpPr>
          <p:cNvPr id="32" name="Rectangle 31" hidden="1"/>
          <p:cNvSpPr/>
          <p:nvPr/>
        </p:nvSpPr>
        <p:spPr>
          <a:xfrm>
            <a:off x="693962" y="1549812"/>
            <a:ext cx="2820763" cy="2031325"/>
          </a:xfrm>
          <a:prstGeom prst="rect">
            <a:avLst/>
          </a:prstGeom>
        </p:spPr>
        <p:txBody>
          <a:bodyPr wrap="square">
            <a:spAutoFit/>
          </a:bodyPr>
          <a:lstStyle/>
          <a:p>
            <a:r>
              <a:rPr lang="en-GB" dirty="0"/>
              <a:t>Remember:</a:t>
            </a:r>
          </a:p>
          <a:p>
            <a:endParaRPr lang="en-GB" dirty="0"/>
          </a:p>
          <a:p>
            <a:pPr marL="285750" indent="-285750">
              <a:buFont typeface="Arial" panose="020B0604020202020204" pitchFamily="34" charset="0"/>
              <a:buChar char="•"/>
            </a:pPr>
            <a:r>
              <a:rPr lang="en-GB" dirty="0"/>
              <a:t>Be kind, we all </a:t>
            </a:r>
            <a:br>
              <a:rPr lang="en-GB" dirty="0"/>
            </a:br>
            <a:r>
              <a:rPr lang="en-GB" dirty="0"/>
              <a:t>make mistakes.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Think of options to resolve the difference. </a:t>
            </a:r>
          </a:p>
        </p:txBody>
      </p:sp>
      <p:pic>
        <p:nvPicPr>
          <p:cNvPr id="6" name="Whole Class"/>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28" name="Title 1"/>
          <p:cNvSpPr>
            <a:spLocks noGrp="1"/>
          </p:cNvSpPr>
          <p:nvPr>
            <p:ph type="title"/>
          </p:nvPr>
        </p:nvSpPr>
        <p:spPr>
          <a:xfrm>
            <a:off x="457199" y="478895"/>
            <a:ext cx="7493002" cy="994306"/>
          </a:xfrm>
        </p:spPr>
        <p:txBody>
          <a:bodyPr/>
          <a:lstStyle/>
          <a:p>
            <a:r>
              <a:rPr lang="en-GB" dirty="0">
                <a:latin typeface="Twinkl" pitchFamily="2" charset="0"/>
              </a:rPr>
              <a:t>Little Deal, Tricky, Big Deal</a:t>
            </a:r>
          </a:p>
        </p:txBody>
      </p:sp>
    </p:spTree>
    <p:extLst>
      <p:ext uri="{BB962C8B-B14F-4D97-AF65-F5344CB8AC3E}">
        <p14:creationId xmlns:p14="http://schemas.microsoft.com/office/powerpoint/2010/main" val="783166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
                                            <p:txEl>
                                              <p:pRg st="0" end="0"/>
                                            </p:txEl>
                                          </p:spTgt>
                                        </p:tgtEl>
                                        <p:attrNameLst>
                                          <p:attrName>style.visibility</p:attrName>
                                        </p:attrNameLst>
                                      </p:cBhvr>
                                      <p:to>
                                        <p:strVal val="visible"/>
                                      </p:to>
                                    </p:set>
                                    <p:animEffect transition="in" filter="fade">
                                      <p:cBhvr>
                                        <p:cTn id="11" dur="500"/>
                                        <p:tgtEl>
                                          <p:spTgt spid="2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3">
                                            <p:txEl>
                                              <p:pRg st="2" end="2"/>
                                            </p:txEl>
                                          </p:spTgt>
                                        </p:tgtEl>
                                        <p:attrNameLst>
                                          <p:attrName>style.visibility</p:attrName>
                                        </p:attrNameLst>
                                      </p:cBhvr>
                                      <p:to>
                                        <p:strVal val="visible"/>
                                      </p:to>
                                    </p:set>
                                    <p:animEffect transition="in" filter="fade">
                                      <p:cBhvr>
                                        <p:cTn id="16" dur="500"/>
                                        <p:tgtEl>
                                          <p:spTgt spid="2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3">
                                            <p:txEl>
                                              <p:pRg st="4" end="4"/>
                                            </p:txEl>
                                          </p:spTgt>
                                        </p:tgtEl>
                                        <p:attrNameLst>
                                          <p:attrName>style.visibility</p:attrName>
                                        </p:attrNameLst>
                                      </p:cBhvr>
                                      <p:to>
                                        <p:strVal val="visible"/>
                                      </p:to>
                                    </p:set>
                                    <p:animEffect transition="in" filter="fade">
                                      <p:cBhvr>
                                        <p:cTn id="21" dur="500"/>
                                        <p:tgtEl>
                                          <p:spTgt spid="2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3">
                                            <p:txEl>
                                              <p:pRg st="6" end="6"/>
                                            </p:txEl>
                                          </p:spTgt>
                                        </p:tgtEl>
                                        <p:attrNameLst>
                                          <p:attrName>style.visibility</p:attrName>
                                        </p:attrNameLst>
                                      </p:cBhvr>
                                      <p:to>
                                        <p:strVal val="visible"/>
                                      </p:to>
                                    </p:set>
                                    <p:animEffect transition="in" filter="fade">
                                      <p:cBhvr>
                                        <p:cTn id="26" dur="500"/>
                                        <p:tgtEl>
                                          <p:spTgt spid="23">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anim calcmode="lin" valueType="num">
                                      <p:cBhvr>
                                        <p:cTn id="32" dur="500" fill="hold"/>
                                        <p:tgtEl>
                                          <p:spTgt spid="24"/>
                                        </p:tgtEl>
                                        <p:attrNameLst>
                                          <p:attrName>ppt_x</p:attrName>
                                        </p:attrNameLst>
                                      </p:cBhvr>
                                      <p:tavLst>
                                        <p:tav tm="0">
                                          <p:val>
                                            <p:strVal val="#ppt_x"/>
                                          </p:val>
                                        </p:tav>
                                        <p:tav tm="100000">
                                          <p:val>
                                            <p:strVal val="#ppt_x"/>
                                          </p:val>
                                        </p:tav>
                                      </p:tavLst>
                                    </p:anim>
                                    <p:anim calcmode="lin" valueType="num">
                                      <p:cBhvr>
                                        <p:cTn id="33" dur="5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ipe(left)">
                                      <p:cBhvr>
                                        <p:cTn id="38" dur="500"/>
                                        <p:tgtEl>
                                          <p:spTgt spid="30"/>
                                        </p:tgtEl>
                                      </p:cBhvr>
                                    </p:animEffec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fade">
                                      <p:cBhvr>
                                        <p:cTn id="4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uiExpand="1" build="p"/>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49" y="1299096"/>
            <a:ext cx="8064501" cy="5009628"/>
          </a:xfrm>
          <a:prstGeom prst="rect">
            <a:avLst/>
          </a:prstGeom>
        </p:spPr>
      </p:pic>
      <p:pic>
        <p:nvPicPr>
          <p:cNvPr id="6"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grpSp>
        <p:nvGrpSpPr>
          <p:cNvPr id="20" name="Group 19"/>
          <p:cNvGrpSpPr/>
          <p:nvPr/>
        </p:nvGrpSpPr>
        <p:grpSpPr>
          <a:xfrm rot="16200000">
            <a:off x="5458591" y="-225179"/>
            <a:ext cx="1364428" cy="4672889"/>
            <a:chOff x="5337987" y="3070781"/>
            <a:chExt cx="1364428" cy="4578026"/>
          </a:xfrm>
        </p:grpSpPr>
        <p:sp>
          <p:nvSpPr>
            <p:cNvPr id="21" name="Flowchart: Off-page Connector 26"/>
            <p:cNvSpPr/>
            <p:nvPr/>
          </p:nvSpPr>
          <p:spPr>
            <a:xfrm>
              <a:off x="5337987" y="3070781"/>
              <a:ext cx="1364428" cy="4578026"/>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8390"/>
                <a:gd name="connsiteX1" fmla="*/ 10000 w 10000"/>
                <a:gd name="connsiteY1" fmla="*/ 0 h 8390"/>
                <a:gd name="connsiteX2" fmla="*/ 10000 w 10000"/>
                <a:gd name="connsiteY2" fmla="*/ 8000 h 8390"/>
                <a:gd name="connsiteX3" fmla="*/ 4860 w 10000"/>
                <a:gd name="connsiteY3" fmla="*/ 8390 h 8390"/>
                <a:gd name="connsiteX4" fmla="*/ 0 w 10000"/>
                <a:gd name="connsiteY4" fmla="*/ 8000 h 8390"/>
                <a:gd name="connsiteX5" fmla="*/ 0 w 10000"/>
                <a:gd name="connsiteY5" fmla="*/ 0 h 8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8390">
                  <a:moveTo>
                    <a:pt x="0" y="0"/>
                  </a:moveTo>
                  <a:lnTo>
                    <a:pt x="10000" y="0"/>
                  </a:lnTo>
                  <a:lnTo>
                    <a:pt x="10000" y="8000"/>
                  </a:lnTo>
                  <a:lnTo>
                    <a:pt x="4860" y="8390"/>
                  </a:lnTo>
                  <a:lnTo>
                    <a:pt x="0" y="8000"/>
                  </a:lnTo>
                  <a:lnTo>
                    <a:pt x="0" y="0"/>
                  </a:lnTo>
                  <a:close/>
                </a:path>
              </a:pathLst>
            </a:cu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21"/>
            <p:cNvSpPr/>
            <p:nvPr/>
          </p:nvSpPr>
          <p:spPr>
            <a:xfrm rot="5400000">
              <a:off x="3869934" y="4810853"/>
              <a:ext cx="4322407" cy="1200329"/>
            </a:xfrm>
            <a:prstGeom prst="rect">
              <a:avLst/>
            </a:prstGeom>
          </p:spPr>
          <p:txBody>
            <a:bodyPr wrap="square">
              <a:spAutoFit/>
            </a:bodyPr>
            <a:lstStyle/>
            <a:p>
              <a:r>
                <a:rPr lang="en-GB" dirty="0">
                  <a:solidFill>
                    <a:schemeClr val="bg1"/>
                  </a:solidFill>
                </a:rPr>
                <a:t>You could try to avoid these situations, although sometimes, you will need to be clear about what you don’t like and why. You may need to get help.</a:t>
              </a:r>
            </a:p>
          </p:txBody>
        </p:sp>
      </p:grpSp>
      <p:pic>
        <p:nvPicPr>
          <p:cNvPr id="7" name="Picture 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5525370" y="2670034"/>
            <a:ext cx="3115392" cy="3638691"/>
          </a:xfrm>
          <a:prstGeom prst="rect">
            <a:avLst/>
          </a:prstGeom>
        </p:spPr>
      </p:pic>
      <p:pic>
        <p:nvPicPr>
          <p:cNvPr id="9" name="Picture 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539747" y="2033037"/>
            <a:ext cx="4356102" cy="4275687"/>
          </a:xfrm>
          <a:prstGeom prst="rect">
            <a:avLst/>
          </a:prstGeom>
        </p:spPr>
      </p:pic>
      <p:grpSp>
        <p:nvGrpSpPr>
          <p:cNvPr id="12" name="Group 11"/>
          <p:cNvGrpSpPr/>
          <p:nvPr/>
        </p:nvGrpSpPr>
        <p:grpSpPr>
          <a:xfrm>
            <a:off x="539750" y="1299096"/>
            <a:ext cx="3279775" cy="5009630"/>
            <a:chOff x="539750" y="1299096"/>
            <a:chExt cx="3279775" cy="5009630"/>
          </a:xfrm>
        </p:grpSpPr>
        <p:sp>
          <p:nvSpPr>
            <p:cNvPr id="13" name="Rectangle 12"/>
            <p:cNvSpPr/>
            <p:nvPr/>
          </p:nvSpPr>
          <p:spPr>
            <a:xfrm>
              <a:off x="539750" y="1299096"/>
              <a:ext cx="3279775" cy="5009630"/>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4" name="Straight Connector 13"/>
            <p:cNvCxnSpPr/>
            <p:nvPr/>
          </p:nvCxnSpPr>
          <p:spPr>
            <a:xfrm>
              <a:off x="3819525" y="1299096"/>
              <a:ext cx="0" cy="5009630"/>
            </a:xfrm>
            <a:prstGeom prst="line">
              <a:avLst/>
            </a:prstGeom>
            <a:ln w="57150">
              <a:solidFill>
                <a:schemeClr val="bg2">
                  <a:lumMod val="10000"/>
                </a:schemeClr>
              </a:solidFill>
            </a:ln>
            <a:effectLst>
              <a:outerShdw blurRad="50800" dist="50800" algn="ctr" rotWithShape="0">
                <a:srgbClr val="000000">
                  <a:alpha val="43137"/>
                </a:srgbClr>
              </a:outerShdw>
            </a:effectLst>
          </p:spPr>
          <p:style>
            <a:lnRef idx="1">
              <a:schemeClr val="accent1"/>
            </a:lnRef>
            <a:fillRef idx="0">
              <a:schemeClr val="accent1"/>
            </a:fillRef>
            <a:effectRef idx="0">
              <a:schemeClr val="accent1"/>
            </a:effectRef>
            <a:fontRef idx="minor">
              <a:schemeClr val="tx1"/>
            </a:fontRef>
          </p:style>
        </p:cxnSp>
      </p:grpSp>
      <p:sp>
        <p:nvSpPr>
          <p:cNvPr id="16" name="Rectangle 15"/>
          <p:cNvSpPr/>
          <p:nvPr/>
        </p:nvSpPr>
        <p:spPr>
          <a:xfrm>
            <a:off x="638610" y="1407600"/>
            <a:ext cx="3066890" cy="3139321"/>
          </a:xfrm>
          <a:prstGeom prst="rect">
            <a:avLst/>
          </a:prstGeom>
        </p:spPr>
        <p:txBody>
          <a:bodyPr wrap="square">
            <a:spAutoFit/>
          </a:bodyPr>
          <a:lstStyle/>
          <a:p>
            <a:r>
              <a:rPr lang="en-GB" dirty="0"/>
              <a:t>Your mum wants a kiss but you don’t want to.</a:t>
            </a:r>
          </a:p>
          <a:p>
            <a:endParaRPr lang="en-GB" dirty="0"/>
          </a:p>
          <a:p>
            <a:r>
              <a:rPr lang="en-GB" dirty="0"/>
              <a:t>Older children are making fun of you. </a:t>
            </a:r>
          </a:p>
          <a:p>
            <a:endParaRPr lang="en-GB" dirty="0"/>
          </a:p>
          <a:p>
            <a:r>
              <a:rPr lang="en-GB" dirty="0"/>
              <a:t>Someone is picking on you in the playground.</a:t>
            </a:r>
          </a:p>
          <a:p>
            <a:endParaRPr lang="en-GB" dirty="0"/>
          </a:p>
          <a:p>
            <a:r>
              <a:rPr lang="en-GB" dirty="0"/>
              <a:t>Your best friend keeps calling you mean names.</a:t>
            </a:r>
          </a:p>
        </p:txBody>
      </p:sp>
      <p:grpSp>
        <p:nvGrpSpPr>
          <p:cNvPr id="17" name="Group 16"/>
          <p:cNvGrpSpPr/>
          <p:nvPr/>
        </p:nvGrpSpPr>
        <p:grpSpPr>
          <a:xfrm>
            <a:off x="1178574" y="4669630"/>
            <a:ext cx="1997402" cy="1497198"/>
            <a:chOff x="6479386" y="4558144"/>
            <a:chExt cx="1997402" cy="1497198"/>
          </a:xfrm>
        </p:grpSpPr>
        <p:sp>
          <p:nvSpPr>
            <p:cNvPr id="18" name="Oval 17"/>
            <p:cNvSpPr/>
            <p:nvPr/>
          </p:nvSpPr>
          <p:spPr>
            <a:xfrm>
              <a:off x="6714721" y="4558144"/>
              <a:ext cx="1497198" cy="1497198"/>
            </a:xfrm>
            <a:prstGeom prst="ellipse">
              <a:avLst/>
            </a:prstGeom>
            <a:solidFill>
              <a:srgbClr val="F0811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p:cNvSpPr/>
            <p:nvPr/>
          </p:nvSpPr>
          <p:spPr>
            <a:xfrm>
              <a:off x="6479386" y="4807117"/>
              <a:ext cx="1997402" cy="923330"/>
            </a:xfrm>
            <a:prstGeom prst="rect">
              <a:avLst/>
            </a:prstGeom>
          </p:spPr>
          <p:txBody>
            <a:bodyPr wrap="square">
              <a:spAutoFit/>
            </a:bodyPr>
            <a:lstStyle/>
            <a:p>
              <a:pPr algn="ctr"/>
              <a:r>
                <a:rPr lang="en-GB" dirty="0">
                  <a:solidFill>
                    <a:schemeClr val="bg1"/>
                  </a:solidFill>
                </a:rPr>
                <a:t>These </a:t>
              </a:r>
              <a:br>
                <a:rPr lang="en-GB" dirty="0">
                  <a:solidFill>
                    <a:schemeClr val="bg1"/>
                  </a:solidFill>
                </a:rPr>
              </a:br>
              <a:r>
                <a:rPr lang="en-GB" dirty="0">
                  <a:solidFill>
                    <a:schemeClr val="bg1"/>
                  </a:solidFill>
                </a:rPr>
                <a:t>are tricky situations.</a:t>
              </a:r>
            </a:p>
          </p:txBody>
        </p:sp>
      </p:grpSp>
      <p:sp>
        <p:nvSpPr>
          <p:cNvPr id="24" name="Rectangle 23"/>
          <p:cNvSpPr/>
          <p:nvPr/>
        </p:nvSpPr>
        <p:spPr>
          <a:xfrm>
            <a:off x="638610" y="1406602"/>
            <a:ext cx="2847540" cy="2308324"/>
          </a:xfrm>
          <a:prstGeom prst="rect">
            <a:avLst/>
          </a:prstGeom>
        </p:spPr>
        <p:txBody>
          <a:bodyPr wrap="square">
            <a:spAutoFit/>
          </a:bodyPr>
          <a:lstStyle/>
          <a:p>
            <a:r>
              <a:rPr lang="en-GB" dirty="0"/>
              <a:t>Remember:</a:t>
            </a:r>
          </a:p>
          <a:p>
            <a:endParaRPr lang="en-GB" dirty="0"/>
          </a:p>
          <a:p>
            <a:pPr marL="285750" indent="-285750">
              <a:buFont typeface="Arial" panose="020B0604020202020204" pitchFamily="34" charset="0"/>
              <a:buChar char="•"/>
            </a:pPr>
            <a:r>
              <a:rPr lang="en-GB" dirty="0"/>
              <a:t>Be kind and firm with your body language and tone of voice.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Get help if it gets </a:t>
            </a:r>
            <a:br>
              <a:rPr lang="en-GB" dirty="0"/>
            </a:br>
            <a:r>
              <a:rPr lang="en-GB" dirty="0"/>
              <a:t>too tricky.</a:t>
            </a:r>
          </a:p>
        </p:txBody>
      </p:sp>
      <p:sp>
        <p:nvSpPr>
          <p:cNvPr id="23" name="Title 1"/>
          <p:cNvSpPr>
            <a:spLocks noGrp="1"/>
          </p:cNvSpPr>
          <p:nvPr>
            <p:ph type="title"/>
          </p:nvPr>
        </p:nvSpPr>
        <p:spPr>
          <a:xfrm>
            <a:off x="457199" y="478895"/>
            <a:ext cx="7493002" cy="994306"/>
          </a:xfrm>
        </p:spPr>
        <p:txBody>
          <a:bodyPr/>
          <a:lstStyle/>
          <a:p>
            <a:r>
              <a:rPr lang="en-GB" dirty="0">
                <a:latin typeface="Twinkl" pitchFamily="2" charset="0"/>
              </a:rPr>
              <a:t>Little Deal, Tricky, Big Deal</a:t>
            </a:r>
          </a:p>
        </p:txBody>
      </p:sp>
    </p:spTree>
    <p:extLst>
      <p:ext uri="{BB962C8B-B14F-4D97-AF65-F5344CB8AC3E}">
        <p14:creationId xmlns:p14="http://schemas.microsoft.com/office/powerpoint/2010/main" val="453967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Effect transition="in" filter="fade">
                                      <p:cBhvr>
                                        <p:cTn id="11" dur="500"/>
                                        <p:tgtEl>
                                          <p:spTgt spid="1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6">
                                            <p:txEl>
                                              <p:pRg st="2" end="2"/>
                                            </p:txEl>
                                          </p:spTgt>
                                        </p:tgtEl>
                                        <p:attrNameLst>
                                          <p:attrName>style.visibility</p:attrName>
                                        </p:attrNameLst>
                                      </p:cBhvr>
                                      <p:to>
                                        <p:strVal val="visible"/>
                                      </p:to>
                                    </p:set>
                                    <p:animEffect transition="in" filter="fade">
                                      <p:cBhvr>
                                        <p:cTn id="16" dur="500"/>
                                        <p:tgtEl>
                                          <p:spTgt spid="1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6">
                                            <p:txEl>
                                              <p:pRg st="4" end="4"/>
                                            </p:txEl>
                                          </p:spTgt>
                                        </p:tgtEl>
                                        <p:attrNameLst>
                                          <p:attrName>style.visibility</p:attrName>
                                        </p:attrNameLst>
                                      </p:cBhvr>
                                      <p:to>
                                        <p:strVal val="visible"/>
                                      </p:to>
                                    </p:set>
                                    <p:animEffect transition="in" filter="fade">
                                      <p:cBhvr>
                                        <p:cTn id="21" dur="500"/>
                                        <p:tgtEl>
                                          <p:spTgt spid="16">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6">
                                            <p:txEl>
                                              <p:pRg st="6" end="6"/>
                                            </p:txEl>
                                          </p:spTgt>
                                        </p:tgtEl>
                                        <p:attrNameLst>
                                          <p:attrName>style.visibility</p:attrName>
                                        </p:attrNameLst>
                                      </p:cBhvr>
                                      <p:to>
                                        <p:strVal val="visible"/>
                                      </p:to>
                                    </p:set>
                                    <p:animEffect transition="in" filter="fade">
                                      <p:cBhvr>
                                        <p:cTn id="26" dur="500"/>
                                        <p:tgtEl>
                                          <p:spTgt spid="16">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anim calcmode="lin" valueType="num">
                                      <p:cBhvr>
                                        <p:cTn id="32" dur="500" fill="hold"/>
                                        <p:tgtEl>
                                          <p:spTgt spid="17"/>
                                        </p:tgtEl>
                                        <p:attrNameLst>
                                          <p:attrName>ppt_x</p:attrName>
                                        </p:attrNameLst>
                                      </p:cBhvr>
                                      <p:tavLst>
                                        <p:tav tm="0">
                                          <p:val>
                                            <p:strVal val="#ppt_x"/>
                                          </p:val>
                                        </p:tav>
                                        <p:tav tm="100000">
                                          <p:val>
                                            <p:strVal val="#ppt_x"/>
                                          </p:val>
                                        </p:tav>
                                      </p:tavLst>
                                    </p:anim>
                                    <p:anim calcmode="lin" valueType="num">
                                      <p:cBhvr>
                                        <p:cTn id="33" dur="5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1" nodeType="clickEffect">
                                  <p:stCondLst>
                                    <p:cond delay="0"/>
                                  </p:stCondLst>
                                  <p:childTnLst>
                                    <p:animEffect transition="out" filter="fade">
                                      <p:cBhvr>
                                        <p:cTn id="42" dur="500"/>
                                        <p:tgtEl>
                                          <p:spTgt spid="16">
                                            <p:txEl>
                                              <p:pRg st="0" end="0"/>
                                            </p:txEl>
                                          </p:spTgt>
                                        </p:tgtEl>
                                      </p:cBhvr>
                                    </p:animEffect>
                                    <p:set>
                                      <p:cBhvr>
                                        <p:cTn id="43" dur="1" fill="hold">
                                          <p:stCondLst>
                                            <p:cond delay="499"/>
                                          </p:stCondLst>
                                        </p:cTn>
                                        <p:tgtEl>
                                          <p:spTgt spid="16">
                                            <p:txEl>
                                              <p:pRg st="0" end="0"/>
                                            </p:txEl>
                                          </p:spTgt>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16">
                                            <p:txEl>
                                              <p:pRg st="2" end="2"/>
                                            </p:txEl>
                                          </p:spTgt>
                                        </p:tgtEl>
                                      </p:cBhvr>
                                    </p:animEffect>
                                    <p:set>
                                      <p:cBhvr>
                                        <p:cTn id="46" dur="1" fill="hold">
                                          <p:stCondLst>
                                            <p:cond delay="499"/>
                                          </p:stCondLst>
                                        </p:cTn>
                                        <p:tgtEl>
                                          <p:spTgt spid="16">
                                            <p:txEl>
                                              <p:pRg st="2" end="2"/>
                                            </p:txEl>
                                          </p:spTgt>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16">
                                            <p:txEl>
                                              <p:pRg st="4" end="4"/>
                                            </p:txEl>
                                          </p:spTgt>
                                        </p:tgtEl>
                                      </p:cBhvr>
                                    </p:animEffect>
                                    <p:set>
                                      <p:cBhvr>
                                        <p:cTn id="49" dur="1" fill="hold">
                                          <p:stCondLst>
                                            <p:cond delay="499"/>
                                          </p:stCondLst>
                                        </p:cTn>
                                        <p:tgtEl>
                                          <p:spTgt spid="16">
                                            <p:txEl>
                                              <p:pRg st="4" end="4"/>
                                            </p:txEl>
                                          </p:spTgt>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16">
                                            <p:txEl>
                                              <p:pRg st="6" end="6"/>
                                            </p:txEl>
                                          </p:spTgt>
                                        </p:tgtEl>
                                      </p:cBhvr>
                                    </p:animEffect>
                                    <p:set>
                                      <p:cBhvr>
                                        <p:cTn id="52" dur="1" fill="hold">
                                          <p:stCondLst>
                                            <p:cond delay="499"/>
                                          </p:stCondLst>
                                        </p:cTn>
                                        <p:tgtEl>
                                          <p:spTgt spid="16">
                                            <p:txEl>
                                              <p:pRg st="6" end="6"/>
                                            </p:txEl>
                                          </p:spTgt>
                                        </p:tgtEl>
                                        <p:attrNameLst>
                                          <p:attrName>style.visibility</p:attrName>
                                        </p:attrNameLst>
                                      </p:cBhvr>
                                      <p:to>
                                        <p:strVal val="hidden"/>
                                      </p:to>
                                    </p:se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uiExpand="1" build="p"/>
      <p:bldP spid="16" grpId="1" uiExpand="1" build="p"/>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293697"/>
            <a:ext cx="8064500" cy="5015030"/>
          </a:xfrm>
          <a:prstGeom prst="rect">
            <a:avLst/>
          </a:prstGeom>
        </p:spPr>
      </p:pic>
      <p:sp>
        <p:nvSpPr>
          <p:cNvPr id="5" name="Title 1"/>
          <p:cNvSpPr>
            <a:spLocks noGrp="1"/>
          </p:cNvSpPr>
          <p:nvPr>
            <p:ph type="title"/>
          </p:nvPr>
        </p:nvSpPr>
        <p:spPr>
          <a:xfrm>
            <a:off x="457199" y="478895"/>
            <a:ext cx="7493002" cy="994306"/>
          </a:xfrm>
        </p:spPr>
        <p:txBody>
          <a:bodyPr/>
          <a:lstStyle/>
          <a:p>
            <a:r>
              <a:rPr lang="en-GB" dirty="0">
                <a:latin typeface="Twinkl" pitchFamily="2" charset="0"/>
              </a:rPr>
              <a:t>Little Deal, Tricky, Big Deal</a:t>
            </a:r>
          </a:p>
        </p:txBody>
      </p:sp>
      <p:pic>
        <p:nvPicPr>
          <p:cNvPr id="6"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1" name="Oval 10"/>
          <p:cNvSpPr/>
          <p:nvPr/>
        </p:nvSpPr>
        <p:spPr>
          <a:xfrm>
            <a:off x="4292171" y="5067300"/>
            <a:ext cx="756079" cy="171450"/>
          </a:xfrm>
          <a:prstGeom prst="ellipse">
            <a:avLst/>
          </a:prstGeom>
          <a:solidFill>
            <a:schemeClr val="tx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215971" y="1537906"/>
            <a:ext cx="4388279" cy="4770819"/>
          </a:xfrm>
          <a:prstGeom prst="rect">
            <a:avLst/>
          </a:prstGeom>
        </p:spPr>
      </p:pic>
      <p:grpSp>
        <p:nvGrpSpPr>
          <p:cNvPr id="19" name="Group 18"/>
          <p:cNvGrpSpPr/>
          <p:nvPr/>
        </p:nvGrpSpPr>
        <p:grpSpPr>
          <a:xfrm rot="16200000">
            <a:off x="5635017" y="3287399"/>
            <a:ext cx="1865520" cy="3656433"/>
            <a:chOff x="4827370" y="3070782"/>
            <a:chExt cx="1865520" cy="4501438"/>
          </a:xfrm>
        </p:grpSpPr>
        <p:sp>
          <p:nvSpPr>
            <p:cNvPr id="20" name="Flowchart: Off-page Connector 26"/>
            <p:cNvSpPr/>
            <p:nvPr/>
          </p:nvSpPr>
          <p:spPr>
            <a:xfrm>
              <a:off x="4827370" y="3070782"/>
              <a:ext cx="1865520" cy="4425777"/>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8390"/>
                <a:gd name="connsiteX1" fmla="*/ 10000 w 10000"/>
                <a:gd name="connsiteY1" fmla="*/ 0 h 8390"/>
                <a:gd name="connsiteX2" fmla="*/ 10000 w 10000"/>
                <a:gd name="connsiteY2" fmla="*/ 8000 h 8390"/>
                <a:gd name="connsiteX3" fmla="*/ 4860 w 10000"/>
                <a:gd name="connsiteY3" fmla="*/ 8390 h 8390"/>
                <a:gd name="connsiteX4" fmla="*/ 0 w 10000"/>
                <a:gd name="connsiteY4" fmla="*/ 8000 h 8390"/>
                <a:gd name="connsiteX5" fmla="*/ 0 w 10000"/>
                <a:gd name="connsiteY5" fmla="*/ 0 h 8390"/>
                <a:gd name="connsiteX0" fmla="*/ 0 w 10000"/>
                <a:gd name="connsiteY0" fmla="*/ 0 h 10162"/>
                <a:gd name="connsiteX1" fmla="*/ 10000 w 10000"/>
                <a:gd name="connsiteY1" fmla="*/ 0 h 10162"/>
                <a:gd name="connsiteX2" fmla="*/ 10000 w 10000"/>
                <a:gd name="connsiteY2" fmla="*/ 9535 h 10162"/>
                <a:gd name="connsiteX3" fmla="*/ 4911 w 10000"/>
                <a:gd name="connsiteY3" fmla="*/ 10162 h 10162"/>
                <a:gd name="connsiteX4" fmla="*/ 0 w 10000"/>
                <a:gd name="connsiteY4" fmla="*/ 9535 h 10162"/>
                <a:gd name="connsiteX5" fmla="*/ 0 w 10000"/>
                <a:gd name="connsiteY5" fmla="*/ 0 h 10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162">
                  <a:moveTo>
                    <a:pt x="0" y="0"/>
                  </a:moveTo>
                  <a:lnTo>
                    <a:pt x="10000" y="0"/>
                  </a:lnTo>
                  <a:lnTo>
                    <a:pt x="10000" y="9535"/>
                  </a:lnTo>
                  <a:lnTo>
                    <a:pt x="4911" y="10162"/>
                  </a:lnTo>
                  <a:lnTo>
                    <a:pt x="0" y="9535"/>
                  </a:lnTo>
                  <a:lnTo>
                    <a:pt x="0" y="0"/>
                  </a:lnTo>
                  <a:close/>
                </a:path>
              </a:pathLst>
            </a:cu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20"/>
            <p:cNvSpPr/>
            <p:nvPr/>
          </p:nvSpPr>
          <p:spPr>
            <a:xfrm rot="5400000">
              <a:off x="3592938" y="4533853"/>
              <a:ext cx="4322408" cy="1754326"/>
            </a:xfrm>
            <a:prstGeom prst="rect">
              <a:avLst/>
            </a:prstGeom>
          </p:spPr>
          <p:txBody>
            <a:bodyPr wrap="square">
              <a:spAutoFit/>
            </a:bodyPr>
            <a:lstStyle/>
            <a:p>
              <a:r>
                <a:rPr lang="en-GB" dirty="0">
                  <a:solidFill>
                    <a:schemeClr val="bg1"/>
                  </a:solidFill>
                </a:rPr>
                <a:t>These situations are very difficult to deal with and you will need some help to resolve the situation. Speak to an </a:t>
              </a:r>
              <a:br>
                <a:rPr lang="en-GB" dirty="0">
                  <a:solidFill>
                    <a:schemeClr val="bg1"/>
                  </a:solidFill>
                </a:rPr>
              </a:br>
              <a:r>
                <a:rPr lang="en-GB" dirty="0">
                  <a:solidFill>
                    <a:schemeClr val="bg1"/>
                  </a:solidFill>
                </a:rPr>
                <a:t>adult that you trust or call </a:t>
              </a:r>
              <a:r>
                <a:rPr lang="en-GB" b="1" dirty="0" err="1">
                  <a:solidFill>
                    <a:schemeClr val="bg1"/>
                  </a:solidFill>
                </a:rPr>
                <a:t>Childline</a:t>
              </a:r>
              <a:r>
                <a:rPr lang="en-GB" dirty="0">
                  <a:solidFill>
                    <a:schemeClr val="bg1"/>
                  </a:solidFill>
                </a:rPr>
                <a:t> on </a:t>
              </a:r>
              <a:r>
                <a:rPr lang="en-GB" b="1" dirty="0">
                  <a:solidFill>
                    <a:schemeClr val="bg1"/>
                  </a:solidFill>
                </a:rPr>
                <a:t>0800 1111</a:t>
              </a:r>
              <a:r>
                <a:rPr lang="en-GB" dirty="0">
                  <a:solidFill>
                    <a:schemeClr val="bg1"/>
                  </a:solidFill>
                </a:rPr>
                <a:t>.</a:t>
              </a:r>
            </a:p>
          </p:txBody>
        </p:sp>
      </p:grpSp>
      <p:grpSp>
        <p:nvGrpSpPr>
          <p:cNvPr id="12" name="Group 11"/>
          <p:cNvGrpSpPr/>
          <p:nvPr/>
        </p:nvGrpSpPr>
        <p:grpSpPr>
          <a:xfrm>
            <a:off x="539750" y="1299096"/>
            <a:ext cx="4175125" cy="5009630"/>
            <a:chOff x="-355600" y="1299096"/>
            <a:chExt cx="4175125" cy="5009630"/>
          </a:xfrm>
        </p:grpSpPr>
        <p:sp>
          <p:nvSpPr>
            <p:cNvPr id="13" name="Rectangle 12"/>
            <p:cNvSpPr/>
            <p:nvPr/>
          </p:nvSpPr>
          <p:spPr>
            <a:xfrm>
              <a:off x="-355600" y="1299096"/>
              <a:ext cx="4175125" cy="5009630"/>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4" name="Straight Connector 13"/>
            <p:cNvCxnSpPr/>
            <p:nvPr/>
          </p:nvCxnSpPr>
          <p:spPr>
            <a:xfrm>
              <a:off x="3819525" y="1299096"/>
              <a:ext cx="0" cy="5009630"/>
            </a:xfrm>
            <a:prstGeom prst="line">
              <a:avLst/>
            </a:prstGeom>
            <a:ln w="57150">
              <a:solidFill>
                <a:schemeClr val="bg2">
                  <a:lumMod val="10000"/>
                </a:schemeClr>
              </a:solidFill>
            </a:ln>
            <a:effectLst>
              <a:outerShdw blurRad="50800" dist="50800" algn="ctr" rotWithShape="0">
                <a:srgbClr val="000000">
                  <a:alpha val="43137"/>
                </a:srgbClr>
              </a:outerShdw>
            </a:effectLst>
          </p:spPr>
          <p:style>
            <a:lnRef idx="1">
              <a:schemeClr val="accent1"/>
            </a:lnRef>
            <a:fillRef idx="0">
              <a:schemeClr val="accent1"/>
            </a:fillRef>
            <a:effectRef idx="0">
              <a:schemeClr val="accent1"/>
            </a:effectRef>
            <a:fontRef idx="minor">
              <a:schemeClr val="tx1"/>
            </a:fontRef>
          </p:style>
        </p:cxnSp>
      </p:grpSp>
      <p:sp>
        <p:nvSpPr>
          <p:cNvPr id="15" name="Rectangle 14"/>
          <p:cNvSpPr/>
          <p:nvPr/>
        </p:nvSpPr>
        <p:spPr>
          <a:xfrm>
            <a:off x="653524" y="1516657"/>
            <a:ext cx="4023251" cy="4344779"/>
          </a:xfrm>
          <a:prstGeom prst="rect">
            <a:avLst/>
          </a:prstGeom>
        </p:spPr>
        <p:txBody>
          <a:bodyPr wrap="square">
            <a:spAutoFit/>
          </a:bodyPr>
          <a:lstStyle/>
          <a:p>
            <a:pPr marL="0" lvl="1">
              <a:lnSpc>
                <a:spcPct val="90000"/>
              </a:lnSpc>
              <a:spcBef>
                <a:spcPts val="500"/>
              </a:spcBef>
              <a:buClr>
                <a:srgbClr val="1C1C1C"/>
              </a:buClr>
              <a:buSzPts val="1600"/>
            </a:pPr>
            <a:r>
              <a:rPr lang="en-GB" dirty="0"/>
              <a:t>An adult wants to do something to your body that you don’t like.</a:t>
            </a:r>
          </a:p>
          <a:p>
            <a:pPr marL="0" lvl="1">
              <a:lnSpc>
                <a:spcPct val="90000"/>
              </a:lnSpc>
              <a:spcBef>
                <a:spcPts val="500"/>
              </a:spcBef>
              <a:buClr>
                <a:srgbClr val="1C1C1C"/>
              </a:buClr>
              <a:buSzPts val="1600"/>
            </a:pPr>
            <a:endParaRPr lang="en-GB" dirty="0"/>
          </a:p>
          <a:p>
            <a:pPr marL="0" lvl="1">
              <a:lnSpc>
                <a:spcPct val="90000"/>
              </a:lnSpc>
              <a:spcBef>
                <a:spcPts val="500"/>
              </a:spcBef>
              <a:buClr>
                <a:srgbClr val="1C1C1C"/>
              </a:buClr>
              <a:buSzPts val="1600"/>
            </a:pPr>
            <a:r>
              <a:rPr lang="en-GB" dirty="0"/>
              <a:t>Someone is hitting you.</a:t>
            </a:r>
          </a:p>
          <a:p>
            <a:pPr marL="0" lvl="1">
              <a:lnSpc>
                <a:spcPct val="90000"/>
              </a:lnSpc>
              <a:spcBef>
                <a:spcPts val="500"/>
              </a:spcBef>
              <a:buClr>
                <a:srgbClr val="1C1C1C"/>
              </a:buClr>
              <a:buSzPts val="1600"/>
            </a:pPr>
            <a:endParaRPr lang="en-GB" dirty="0"/>
          </a:p>
          <a:p>
            <a:pPr marL="0" lvl="1">
              <a:lnSpc>
                <a:spcPct val="90000"/>
              </a:lnSpc>
              <a:spcBef>
                <a:spcPts val="500"/>
              </a:spcBef>
              <a:buClr>
                <a:srgbClr val="1C1C1C"/>
              </a:buClr>
              <a:buSzPts val="1600"/>
            </a:pPr>
            <a:r>
              <a:rPr lang="en-GB" dirty="0"/>
              <a:t>An adult or older child is repeatedly telling you that you are bad or being mean to you.</a:t>
            </a:r>
          </a:p>
          <a:p>
            <a:pPr marL="0" lvl="1">
              <a:lnSpc>
                <a:spcPct val="90000"/>
              </a:lnSpc>
              <a:spcBef>
                <a:spcPts val="500"/>
              </a:spcBef>
              <a:buClr>
                <a:srgbClr val="1C1C1C"/>
              </a:buClr>
              <a:buSzPts val="1600"/>
            </a:pPr>
            <a:endParaRPr lang="en-GB" dirty="0"/>
          </a:p>
          <a:p>
            <a:pPr marL="0" lvl="1">
              <a:lnSpc>
                <a:spcPct val="90000"/>
              </a:lnSpc>
              <a:spcBef>
                <a:spcPts val="500"/>
              </a:spcBef>
              <a:buClr>
                <a:srgbClr val="1C1C1C"/>
              </a:buClr>
              <a:buSzPts val="1600"/>
            </a:pPr>
            <a:r>
              <a:rPr lang="en-GB" dirty="0"/>
              <a:t>You are under pressure to do something that you know is not safe.</a:t>
            </a:r>
          </a:p>
          <a:p>
            <a:pPr marL="0" lvl="1">
              <a:lnSpc>
                <a:spcPct val="90000"/>
              </a:lnSpc>
              <a:spcBef>
                <a:spcPts val="500"/>
              </a:spcBef>
              <a:buClr>
                <a:srgbClr val="1C1C1C"/>
              </a:buClr>
              <a:buSzPts val="1600"/>
            </a:pPr>
            <a:endParaRPr lang="en-GB" dirty="0"/>
          </a:p>
          <a:p>
            <a:pPr marL="0" lvl="1">
              <a:lnSpc>
                <a:spcPct val="90000"/>
              </a:lnSpc>
              <a:spcBef>
                <a:spcPts val="500"/>
              </a:spcBef>
              <a:buClr>
                <a:srgbClr val="1C1C1C"/>
              </a:buClr>
              <a:buSzPts val="1600"/>
            </a:pPr>
            <a:r>
              <a:rPr lang="en-GB" dirty="0"/>
              <a:t>A family friend keeps patting your bottom and has told you to keep it </a:t>
            </a:r>
            <a:br>
              <a:rPr lang="en-GB" dirty="0"/>
            </a:br>
            <a:r>
              <a:rPr lang="en-GB" dirty="0"/>
              <a:t>a secret. </a:t>
            </a:r>
          </a:p>
        </p:txBody>
      </p:sp>
      <p:grpSp>
        <p:nvGrpSpPr>
          <p:cNvPr id="16" name="Group 15"/>
          <p:cNvGrpSpPr/>
          <p:nvPr/>
        </p:nvGrpSpPr>
        <p:grpSpPr>
          <a:xfrm>
            <a:off x="5074577" y="1407600"/>
            <a:ext cx="1997402" cy="1501400"/>
            <a:chOff x="6464656" y="4556043"/>
            <a:chExt cx="1997402" cy="1501400"/>
          </a:xfrm>
        </p:grpSpPr>
        <p:sp>
          <p:nvSpPr>
            <p:cNvPr id="17" name="Oval 16"/>
            <p:cNvSpPr/>
            <p:nvPr/>
          </p:nvSpPr>
          <p:spPr>
            <a:xfrm>
              <a:off x="6712620" y="4556043"/>
              <a:ext cx="1501400" cy="1501400"/>
            </a:xfrm>
            <a:prstGeom prst="ellipse">
              <a:avLst/>
            </a:prstGeom>
            <a:solidFill>
              <a:srgbClr val="F0811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p:cNvSpPr/>
            <p:nvPr/>
          </p:nvSpPr>
          <p:spPr>
            <a:xfrm>
              <a:off x="6464656" y="4717753"/>
              <a:ext cx="1997402" cy="1200329"/>
            </a:xfrm>
            <a:prstGeom prst="rect">
              <a:avLst/>
            </a:prstGeom>
          </p:spPr>
          <p:txBody>
            <a:bodyPr wrap="square">
              <a:spAutoFit/>
            </a:bodyPr>
            <a:lstStyle/>
            <a:p>
              <a:pPr algn="ctr"/>
              <a:r>
                <a:rPr lang="en-GB" dirty="0">
                  <a:solidFill>
                    <a:schemeClr val="bg1"/>
                  </a:solidFill>
                </a:rPr>
                <a:t>These </a:t>
              </a:r>
              <a:br>
                <a:rPr lang="en-GB" dirty="0">
                  <a:solidFill>
                    <a:schemeClr val="bg1"/>
                  </a:solidFill>
                </a:rPr>
              </a:br>
              <a:r>
                <a:rPr lang="en-GB" dirty="0">
                  <a:solidFill>
                    <a:schemeClr val="bg1"/>
                  </a:solidFill>
                </a:rPr>
                <a:t>situations </a:t>
              </a:r>
              <a:br>
                <a:rPr lang="en-GB" dirty="0">
                  <a:solidFill>
                    <a:schemeClr val="bg1"/>
                  </a:solidFill>
                </a:rPr>
              </a:br>
              <a:r>
                <a:rPr lang="en-GB" dirty="0">
                  <a:solidFill>
                    <a:schemeClr val="bg1"/>
                  </a:solidFill>
                </a:rPr>
                <a:t>are a big </a:t>
              </a:r>
              <a:br>
                <a:rPr lang="en-GB" dirty="0">
                  <a:solidFill>
                    <a:schemeClr val="bg1"/>
                  </a:solidFill>
                </a:rPr>
              </a:br>
              <a:r>
                <a:rPr lang="en-GB" dirty="0">
                  <a:solidFill>
                    <a:schemeClr val="bg1"/>
                  </a:solidFill>
                </a:rPr>
                <a:t>deal.</a:t>
              </a:r>
            </a:p>
          </p:txBody>
        </p:sp>
      </p:grpSp>
      <p:sp>
        <p:nvSpPr>
          <p:cNvPr id="23" name="Rectangle 22"/>
          <p:cNvSpPr/>
          <p:nvPr/>
        </p:nvSpPr>
        <p:spPr>
          <a:xfrm>
            <a:off x="790479" y="2754049"/>
            <a:ext cx="3737348" cy="1477328"/>
          </a:xfrm>
          <a:prstGeom prst="rect">
            <a:avLst/>
          </a:prstGeom>
        </p:spPr>
        <p:txBody>
          <a:bodyPr wrap="square">
            <a:spAutoFit/>
          </a:bodyPr>
          <a:lstStyle/>
          <a:p>
            <a:r>
              <a:rPr lang="en-GB" b="1" dirty="0"/>
              <a:t>Remember:</a:t>
            </a:r>
          </a:p>
          <a:p>
            <a:endParaRPr lang="en-GB" b="1" dirty="0"/>
          </a:p>
          <a:p>
            <a:pPr marL="285750" indent="-285750">
              <a:buFont typeface="Arial" panose="020B0604020202020204" pitchFamily="34" charset="0"/>
              <a:buChar char="•"/>
            </a:pPr>
            <a:r>
              <a:rPr lang="en-GB" b="1" dirty="0"/>
              <a:t>Get away from the situation.</a:t>
            </a:r>
          </a:p>
          <a:p>
            <a:r>
              <a:rPr lang="en-GB" b="1" dirty="0"/>
              <a:t> </a:t>
            </a:r>
          </a:p>
          <a:p>
            <a:pPr marL="285750" indent="-285750">
              <a:buFont typeface="Arial" panose="020B0604020202020204" pitchFamily="34" charset="0"/>
              <a:buChar char="•"/>
            </a:pPr>
            <a:r>
              <a:rPr lang="en-GB" b="1" dirty="0"/>
              <a:t>Get help.</a:t>
            </a:r>
          </a:p>
        </p:txBody>
      </p:sp>
    </p:spTree>
    <p:extLst>
      <p:ext uri="{BB962C8B-B14F-4D97-AF65-F5344CB8AC3E}">
        <p14:creationId xmlns:p14="http://schemas.microsoft.com/office/powerpoint/2010/main" val="3160208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Effect transition="in" filter="fade">
                                      <p:cBhvr>
                                        <p:cTn id="11" dur="500"/>
                                        <p:tgtEl>
                                          <p:spTgt spid="1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5">
                                            <p:txEl>
                                              <p:pRg st="2" end="2"/>
                                            </p:txEl>
                                          </p:spTgt>
                                        </p:tgtEl>
                                        <p:attrNameLst>
                                          <p:attrName>style.visibility</p:attrName>
                                        </p:attrNameLst>
                                      </p:cBhvr>
                                      <p:to>
                                        <p:strVal val="visible"/>
                                      </p:to>
                                    </p:set>
                                    <p:animEffect transition="in" filter="fade">
                                      <p:cBhvr>
                                        <p:cTn id="16" dur="500"/>
                                        <p:tgtEl>
                                          <p:spTgt spid="1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5">
                                            <p:txEl>
                                              <p:pRg st="4" end="4"/>
                                            </p:txEl>
                                          </p:spTgt>
                                        </p:tgtEl>
                                        <p:attrNameLst>
                                          <p:attrName>style.visibility</p:attrName>
                                        </p:attrNameLst>
                                      </p:cBhvr>
                                      <p:to>
                                        <p:strVal val="visible"/>
                                      </p:to>
                                    </p:set>
                                    <p:animEffect transition="in" filter="fade">
                                      <p:cBhvr>
                                        <p:cTn id="21" dur="500"/>
                                        <p:tgtEl>
                                          <p:spTgt spid="15">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5">
                                            <p:txEl>
                                              <p:pRg st="6" end="6"/>
                                            </p:txEl>
                                          </p:spTgt>
                                        </p:tgtEl>
                                        <p:attrNameLst>
                                          <p:attrName>style.visibility</p:attrName>
                                        </p:attrNameLst>
                                      </p:cBhvr>
                                      <p:to>
                                        <p:strVal val="visible"/>
                                      </p:to>
                                    </p:set>
                                    <p:animEffect transition="in" filter="fade">
                                      <p:cBhvr>
                                        <p:cTn id="26" dur="500"/>
                                        <p:tgtEl>
                                          <p:spTgt spid="15">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5">
                                            <p:txEl>
                                              <p:pRg st="8" end="8"/>
                                            </p:txEl>
                                          </p:spTgt>
                                        </p:tgtEl>
                                        <p:attrNameLst>
                                          <p:attrName>style.visibility</p:attrName>
                                        </p:attrNameLst>
                                      </p:cBhvr>
                                      <p:to>
                                        <p:strVal val="visible"/>
                                      </p:to>
                                    </p:set>
                                    <p:animEffect transition="in" filter="fade">
                                      <p:cBhvr>
                                        <p:cTn id="31" dur="500"/>
                                        <p:tgtEl>
                                          <p:spTgt spid="15">
                                            <p:txEl>
                                              <p:pRg st="8" end="8"/>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anim calcmode="lin" valueType="num">
                                      <p:cBhvr>
                                        <p:cTn id="37" dur="500" fill="hold"/>
                                        <p:tgtEl>
                                          <p:spTgt spid="16"/>
                                        </p:tgtEl>
                                        <p:attrNameLst>
                                          <p:attrName>ppt_x</p:attrName>
                                        </p:attrNameLst>
                                      </p:cBhvr>
                                      <p:tavLst>
                                        <p:tav tm="0">
                                          <p:val>
                                            <p:strVal val="#ppt_x"/>
                                          </p:val>
                                        </p:tav>
                                        <p:tav tm="100000">
                                          <p:val>
                                            <p:strVal val="#ppt_x"/>
                                          </p:val>
                                        </p:tav>
                                      </p:tavLst>
                                    </p:anim>
                                    <p:anim calcmode="lin" valueType="num">
                                      <p:cBhvr>
                                        <p:cTn id="38" dur="5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xit" presetSubtype="0" fill="hold" grpId="1" nodeType="clickEffect">
                                  <p:stCondLst>
                                    <p:cond delay="0"/>
                                  </p:stCondLst>
                                  <p:childTnLst>
                                    <p:animEffect transition="out" filter="fade">
                                      <p:cBhvr>
                                        <p:cTn id="47" dur="500"/>
                                        <p:tgtEl>
                                          <p:spTgt spid="15">
                                            <p:txEl>
                                              <p:pRg st="0" end="0"/>
                                            </p:txEl>
                                          </p:spTgt>
                                        </p:tgtEl>
                                      </p:cBhvr>
                                    </p:animEffect>
                                    <p:set>
                                      <p:cBhvr>
                                        <p:cTn id="48" dur="1" fill="hold">
                                          <p:stCondLst>
                                            <p:cond delay="499"/>
                                          </p:stCondLst>
                                        </p:cTn>
                                        <p:tgtEl>
                                          <p:spTgt spid="15">
                                            <p:txEl>
                                              <p:pRg st="0" end="0"/>
                                            </p:txEl>
                                          </p:spTgt>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15">
                                            <p:txEl>
                                              <p:pRg st="2" end="2"/>
                                            </p:txEl>
                                          </p:spTgt>
                                        </p:tgtEl>
                                      </p:cBhvr>
                                    </p:animEffect>
                                    <p:set>
                                      <p:cBhvr>
                                        <p:cTn id="51" dur="1" fill="hold">
                                          <p:stCondLst>
                                            <p:cond delay="499"/>
                                          </p:stCondLst>
                                        </p:cTn>
                                        <p:tgtEl>
                                          <p:spTgt spid="15">
                                            <p:txEl>
                                              <p:pRg st="2" end="2"/>
                                            </p:txEl>
                                          </p:spTgt>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15">
                                            <p:txEl>
                                              <p:pRg st="4" end="4"/>
                                            </p:txEl>
                                          </p:spTgt>
                                        </p:tgtEl>
                                      </p:cBhvr>
                                    </p:animEffect>
                                    <p:set>
                                      <p:cBhvr>
                                        <p:cTn id="54" dur="1" fill="hold">
                                          <p:stCondLst>
                                            <p:cond delay="499"/>
                                          </p:stCondLst>
                                        </p:cTn>
                                        <p:tgtEl>
                                          <p:spTgt spid="15">
                                            <p:txEl>
                                              <p:pRg st="4" end="4"/>
                                            </p:txEl>
                                          </p:spTgt>
                                        </p:tgtEl>
                                        <p:attrNameLst>
                                          <p:attrName>style.visibility</p:attrName>
                                        </p:attrNameLst>
                                      </p:cBhvr>
                                      <p:to>
                                        <p:strVal val="hidden"/>
                                      </p:to>
                                    </p:set>
                                  </p:childTnLst>
                                </p:cTn>
                              </p:par>
                              <p:par>
                                <p:cTn id="55" presetID="10" presetClass="exit" presetSubtype="0" fill="hold" grpId="1" nodeType="withEffect">
                                  <p:stCondLst>
                                    <p:cond delay="0"/>
                                  </p:stCondLst>
                                  <p:childTnLst>
                                    <p:animEffect transition="out" filter="fade">
                                      <p:cBhvr>
                                        <p:cTn id="56" dur="500"/>
                                        <p:tgtEl>
                                          <p:spTgt spid="15">
                                            <p:txEl>
                                              <p:pRg st="6" end="6"/>
                                            </p:txEl>
                                          </p:spTgt>
                                        </p:tgtEl>
                                      </p:cBhvr>
                                    </p:animEffect>
                                    <p:set>
                                      <p:cBhvr>
                                        <p:cTn id="57" dur="1" fill="hold">
                                          <p:stCondLst>
                                            <p:cond delay="499"/>
                                          </p:stCondLst>
                                        </p:cTn>
                                        <p:tgtEl>
                                          <p:spTgt spid="15">
                                            <p:txEl>
                                              <p:pRg st="6" end="6"/>
                                            </p:txEl>
                                          </p:spTgt>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15">
                                            <p:txEl>
                                              <p:pRg st="8" end="8"/>
                                            </p:txEl>
                                          </p:spTgt>
                                        </p:tgtEl>
                                      </p:cBhvr>
                                    </p:animEffect>
                                    <p:set>
                                      <p:cBhvr>
                                        <p:cTn id="60" dur="1" fill="hold">
                                          <p:stCondLst>
                                            <p:cond delay="499"/>
                                          </p:stCondLst>
                                        </p:cTn>
                                        <p:tgtEl>
                                          <p:spTgt spid="15">
                                            <p:txEl>
                                              <p:pRg st="8" end="8"/>
                                            </p:txEl>
                                          </p:spTgt>
                                        </p:tgtEl>
                                        <p:attrNameLst>
                                          <p:attrName>style.visibility</p:attrName>
                                        </p:attrNameLst>
                                      </p:cBhvr>
                                      <p:to>
                                        <p:strVal val="hidden"/>
                                      </p:to>
                                    </p:set>
                                  </p:childTnLst>
                                </p:cTn>
                              </p:par>
                            </p:childTnLst>
                          </p:cTn>
                        </p:par>
                        <p:par>
                          <p:cTn id="61" fill="hold">
                            <p:stCondLst>
                              <p:cond delay="500"/>
                            </p:stCondLst>
                            <p:childTnLst>
                              <p:par>
                                <p:cTn id="62" presetID="10" presetClass="entr" presetSubtype="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uiExpand="1" build="p"/>
      <p:bldP spid="15" grpId="1" uiExpand="1" build="p"/>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BC5FBC-368B-4558-BDCE-28192A300C6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308683"/>
            <a:ext cx="8027988" cy="5000042"/>
          </a:xfrm>
          <a:prstGeom prst="rect">
            <a:avLst/>
          </a:prstGeom>
        </p:spPr>
      </p:pic>
      <p:sp>
        <p:nvSpPr>
          <p:cNvPr id="5" name="Title 1"/>
          <p:cNvSpPr>
            <a:spLocks noGrp="1"/>
          </p:cNvSpPr>
          <p:nvPr>
            <p:ph type="title"/>
          </p:nvPr>
        </p:nvSpPr>
        <p:spPr>
          <a:xfrm>
            <a:off x="457199" y="478895"/>
            <a:ext cx="7493002" cy="994306"/>
          </a:xfrm>
        </p:spPr>
        <p:txBody>
          <a:bodyPr/>
          <a:lstStyle/>
          <a:p>
            <a:r>
              <a:rPr lang="en-GB" dirty="0">
                <a:latin typeface="Twinkl" pitchFamily="2" charset="0"/>
              </a:rPr>
              <a:t>Little Deal, Tricky, Big Deal</a:t>
            </a:r>
          </a:p>
        </p:txBody>
      </p:sp>
      <p:pic>
        <p:nvPicPr>
          <p:cNvPr id="6"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8" name="Rectangle 7">
            <a:extLst>
              <a:ext uri="{FF2B5EF4-FFF2-40B4-BE49-F238E27FC236}">
                <a16:creationId xmlns:a16="http://schemas.microsoft.com/office/drawing/2014/main" id="{A1E68C86-4334-4DD8-BB38-185AA736EB7E}"/>
              </a:ext>
            </a:extLst>
          </p:cNvPr>
          <p:cNvSpPr/>
          <p:nvPr/>
        </p:nvSpPr>
        <p:spPr>
          <a:xfrm>
            <a:off x="1576318" y="2544530"/>
            <a:ext cx="4916761" cy="2926620"/>
          </a:xfrm>
          <a:prstGeom prst="rect">
            <a:avLst/>
          </a:prstGeom>
          <a:solidFill>
            <a:srgbClr val="FAB00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468000" bIns="108000" rtlCol="0" anchor="ctr"/>
          <a:lstStyle/>
          <a:p>
            <a:r>
              <a:rPr lang="en-GB" dirty="0">
                <a:solidFill>
                  <a:schemeClr val="tx1"/>
                </a:solidFill>
              </a:rPr>
              <a:t>It’s a big deal if anyone is saying or doing something that:</a:t>
            </a:r>
          </a:p>
          <a:p>
            <a:pPr marL="285750" indent="-285750" fontAlgn="base">
              <a:lnSpc>
                <a:spcPct val="150000"/>
              </a:lnSpc>
              <a:buFont typeface="Arial" panose="020B0604020202020204" pitchFamily="34" charset="0"/>
              <a:buChar char="•"/>
            </a:pPr>
            <a:r>
              <a:rPr lang="en-GB" dirty="0">
                <a:solidFill>
                  <a:schemeClr val="tx1"/>
                </a:solidFill>
              </a:rPr>
              <a:t>makes you feel uncomfortable;</a:t>
            </a:r>
          </a:p>
          <a:p>
            <a:pPr marL="285750" indent="-285750" fontAlgn="base">
              <a:lnSpc>
                <a:spcPct val="150000"/>
              </a:lnSpc>
              <a:buFont typeface="Arial" panose="020B0604020202020204" pitchFamily="34" charset="0"/>
              <a:buChar char="•"/>
            </a:pPr>
            <a:r>
              <a:rPr lang="en-GB" dirty="0">
                <a:solidFill>
                  <a:schemeClr val="tx1"/>
                </a:solidFill>
              </a:rPr>
              <a:t>that you know or think is wrong;</a:t>
            </a:r>
          </a:p>
          <a:p>
            <a:pPr marL="285750" indent="-285750" fontAlgn="base">
              <a:lnSpc>
                <a:spcPct val="150000"/>
              </a:lnSpc>
              <a:buFont typeface="Arial" panose="020B0604020202020204" pitchFamily="34" charset="0"/>
              <a:buChar char="•"/>
            </a:pPr>
            <a:r>
              <a:rPr lang="en-GB" dirty="0">
                <a:solidFill>
                  <a:schemeClr val="tx1"/>
                </a:solidFill>
              </a:rPr>
              <a:t>that upsets you a lot;</a:t>
            </a:r>
          </a:p>
          <a:p>
            <a:pPr marL="285750" indent="-285750" fontAlgn="base">
              <a:lnSpc>
                <a:spcPct val="150000"/>
              </a:lnSpc>
              <a:buFont typeface="Arial" panose="020B0604020202020204" pitchFamily="34" charset="0"/>
              <a:buChar char="•"/>
            </a:pPr>
            <a:r>
              <a:rPr lang="en-GB" dirty="0">
                <a:solidFill>
                  <a:schemeClr val="tx1"/>
                </a:solidFill>
              </a:rPr>
              <a:t>that hurts you; or</a:t>
            </a:r>
          </a:p>
          <a:p>
            <a:pPr marL="285750" indent="-285750" fontAlgn="base">
              <a:lnSpc>
                <a:spcPct val="150000"/>
              </a:lnSpc>
              <a:buFont typeface="Arial" panose="020B0604020202020204" pitchFamily="34" charset="0"/>
              <a:buChar char="•"/>
            </a:pPr>
            <a:r>
              <a:rPr lang="en-GB" dirty="0">
                <a:solidFill>
                  <a:schemeClr val="tx1"/>
                </a:solidFill>
              </a:rPr>
              <a:t>that frightens you. </a:t>
            </a:r>
          </a:p>
        </p:txBody>
      </p:sp>
      <p:pic>
        <p:nvPicPr>
          <p:cNvPr id="7" name="Picture 6" descr="A person with collar shirt&#10;&#10;Description automatically generated">
            <a:extLst>
              <a:ext uri="{FF2B5EF4-FFF2-40B4-BE49-F238E27FC236}">
                <a16:creationId xmlns:a16="http://schemas.microsoft.com/office/drawing/2014/main" id="{481F4915-4884-4C22-81F3-89275A5221B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70183" y="1537906"/>
            <a:ext cx="1836819" cy="4770819"/>
          </a:xfrm>
          <a:prstGeom prst="rect">
            <a:avLst/>
          </a:prstGeom>
        </p:spPr>
      </p:pic>
    </p:spTree>
    <p:extLst>
      <p:ext uri="{BB962C8B-B14F-4D97-AF65-F5344CB8AC3E}">
        <p14:creationId xmlns:p14="http://schemas.microsoft.com/office/powerpoint/2010/main" val="10637507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fade">
                                      <p:cBhvr>
                                        <p:cTn id="11" dur="500"/>
                                        <p:tgtEl>
                                          <p:spTgt spid="8">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8">
                                            <p:txEl>
                                              <p:pRg st="1" end="1"/>
                                            </p:txEl>
                                          </p:spTgt>
                                        </p:tgtEl>
                                        <p:attrNameLst>
                                          <p:attrName>style.visibility</p:attrName>
                                        </p:attrNameLst>
                                      </p:cBhvr>
                                      <p:to>
                                        <p:strVal val="visible"/>
                                      </p:to>
                                    </p:set>
                                    <p:animEffect transition="in" filter="fade">
                                      <p:cBhvr>
                                        <p:cTn id="16" dur="500"/>
                                        <p:tgtEl>
                                          <p:spTgt spid="8">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500"/>
                                        <p:tgtEl>
                                          <p:spTgt spid="8">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8">
                                            <p:txEl>
                                              <p:pRg st="3" end="3"/>
                                            </p:txEl>
                                          </p:spTgt>
                                        </p:tgtEl>
                                        <p:attrNameLst>
                                          <p:attrName>style.visibility</p:attrName>
                                        </p:attrNameLst>
                                      </p:cBhvr>
                                      <p:to>
                                        <p:strVal val="visible"/>
                                      </p:to>
                                    </p:set>
                                    <p:animEffect transition="in" filter="fade">
                                      <p:cBhvr>
                                        <p:cTn id="26" dur="500"/>
                                        <p:tgtEl>
                                          <p:spTgt spid="8">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8">
                                            <p:txEl>
                                              <p:pRg st="4" end="4"/>
                                            </p:txEl>
                                          </p:spTgt>
                                        </p:tgtEl>
                                        <p:attrNameLst>
                                          <p:attrName>style.visibility</p:attrName>
                                        </p:attrNameLst>
                                      </p:cBhvr>
                                      <p:to>
                                        <p:strVal val="visible"/>
                                      </p:to>
                                    </p:set>
                                    <p:animEffect transition="in" filter="fade">
                                      <p:cBhvr>
                                        <p:cTn id="31" dur="500"/>
                                        <p:tgtEl>
                                          <p:spTgt spid="8">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8">
                                            <p:txEl>
                                              <p:pRg st="5" end="5"/>
                                            </p:txEl>
                                          </p:spTgt>
                                        </p:tgtEl>
                                        <p:attrNameLst>
                                          <p:attrName>style.visibility</p:attrName>
                                        </p:attrNameLst>
                                      </p:cBhvr>
                                      <p:to>
                                        <p:strVal val="visible"/>
                                      </p:to>
                                    </p:set>
                                    <p:animEffect transition="in" filter="fade">
                                      <p:cBhvr>
                                        <p:cTn id="36"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BC5FBC-368B-4558-BDCE-28192A300C6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299095"/>
            <a:ext cx="8027988" cy="5009630"/>
          </a:xfrm>
          <a:prstGeom prst="rect">
            <a:avLst/>
          </a:prstGeom>
        </p:spPr>
      </p:pic>
      <p:sp>
        <p:nvSpPr>
          <p:cNvPr id="5" name="Title 1"/>
          <p:cNvSpPr>
            <a:spLocks noGrp="1"/>
          </p:cNvSpPr>
          <p:nvPr>
            <p:ph type="title"/>
          </p:nvPr>
        </p:nvSpPr>
        <p:spPr>
          <a:xfrm>
            <a:off x="457199" y="478895"/>
            <a:ext cx="7493002" cy="994306"/>
          </a:xfrm>
        </p:spPr>
        <p:txBody>
          <a:bodyPr/>
          <a:lstStyle/>
          <a:p>
            <a:r>
              <a:rPr lang="en-GB" dirty="0">
                <a:latin typeface="Twinkl" pitchFamily="2" charset="0"/>
              </a:rPr>
              <a:t>Little Deal, Tricky, Big Deal</a:t>
            </a:r>
          </a:p>
        </p:txBody>
      </p:sp>
      <p:pic>
        <p:nvPicPr>
          <p:cNvPr id="6"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7" name="Picture 6">
            <a:extLst>
              <a:ext uri="{FF2B5EF4-FFF2-40B4-BE49-F238E27FC236}">
                <a16:creationId xmlns:a16="http://schemas.microsoft.com/office/drawing/2014/main" id="{481F4915-4884-4C22-81F3-89275A5221BF}"/>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642771" y="1824605"/>
            <a:ext cx="3281228" cy="4471536"/>
          </a:xfrm>
          <a:prstGeom prst="rect">
            <a:avLst/>
          </a:prstGeom>
        </p:spPr>
      </p:pic>
      <p:grpSp>
        <p:nvGrpSpPr>
          <p:cNvPr id="16" name="Group 15">
            <a:extLst>
              <a:ext uri="{FF2B5EF4-FFF2-40B4-BE49-F238E27FC236}">
                <a16:creationId xmlns:a16="http://schemas.microsoft.com/office/drawing/2014/main" id="{6E125429-06FE-4A69-AB39-3AA5C7AEF8CD}"/>
              </a:ext>
            </a:extLst>
          </p:cNvPr>
          <p:cNvGrpSpPr/>
          <p:nvPr/>
        </p:nvGrpSpPr>
        <p:grpSpPr>
          <a:xfrm>
            <a:off x="1261981" y="3893258"/>
            <a:ext cx="1569992" cy="1569992"/>
            <a:chOff x="4788025" y="4522833"/>
            <a:chExt cx="1569992" cy="1569992"/>
          </a:xfrm>
        </p:grpSpPr>
        <p:sp>
          <p:nvSpPr>
            <p:cNvPr id="17" name="Oval 16">
              <a:hlinkClick r:id="rId5" action="ppaction://hlinksldjump"/>
              <a:extLst>
                <a:ext uri="{FF2B5EF4-FFF2-40B4-BE49-F238E27FC236}">
                  <a16:creationId xmlns:a16="http://schemas.microsoft.com/office/drawing/2014/main" id="{134AA505-AD75-427C-95E8-7273E57D202E}"/>
                </a:ext>
              </a:extLst>
            </p:cNvPr>
            <p:cNvSpPr/>
            <p:nvPr/>
          </p:nvSpPr>
          <p:spPr>
            <a:xfrm>
              <a:off x="4788025" y="4522833"/>
              <a:ext cx="1569992" cy="1569992"/>
            </a:xfrm>
            <a:prstGeom prst="ellipse">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18" name="Rectangle 17">
              <a:hlinkClick r:id="rId5" action="ppaction://hlinksldjump"/>
              <a:extLst>
                <a:ext uri="{FF2B5EF4-FFF2-40B4-BE49-F238E27FC236}">
                  <a16:creationId xmlns:a16="http://schemas.microsoft.com/office/drawing/2014/main" id="{835F8D99-79DA-4C3E-B2C8-664FF077DDE8}"/>
                </a:ext>
              </a:extLst>
            </p:cNvPr>
            <p:cNvSpPr/>
            <p:nvPr/>
          </p:nvSpPr>
          <p:spPr>
            <a:xfrm>
              <a:off x="4788025" y="5184718"/>
              <a:ext cx="1569992" cy="246221"/>
            </a:xfrm>
            <a:prstGeom prst="rect">
              <a:avLst/>
            </a:prstGeom>
          </p:spPr>
          <p:txBody>
            <a:bodyPr wrap="square" lIns="0" tIns="0" rIns="0" bIns="0">
              <a:spAutoFit/>
            </a:bodyPr>
            <a:lstStyle/>
            <a:p>
              <a:pPr algn="ctr"/>
              <a:r>
                <a:rPr lang="en-GB" sz="1600" b="1" dirty="0">
                  <a:solidFill>
                    <a:schemeClr val="bg1"/>
                  </a:solidFill>
                </a:rPr>
                <a:t>Consolidating</a:t>
              </a:r>
            </a:p>
          </p:txBody>
        </p:sp>
      </p:grpSp>
      <p:grpSp>
        <p:nvGrpSpPr>
          <p:cNvPr id="19" name="Group 18">
            <a:extLst>
              <a:ext uri="{FF2B5EF4-FFF2-40B4-BE49-F238E27FC236}">
                <a16:creationId xmlns:a16="http://schemas.microsoft.com/office/drawing/2014/main" id="{C93CA9BE-4DF5-4F60-9334-989F6625583E}"/>
              </a:ext>
            </a:extLst>
          </p:cNvPr>
          <p:cNvGrpSpPr/>
          <p:nvPr/>
        </p:nvGrpSpPr>
        <p:grpSpPr>
          <a:xfrm>
            <a:off x="2414597" y="2202305"/>
            <a:ext cx="1577281" cy="1569992"/>
            <a:chOff x="6574042" y="4512842"/>
            <a:chExt cx="1577281" cy="1569992"/>
          </a:xfrm>
        </p:grpSpPr>
        <p:sp>
          <p:nvSpPr>
            <p:cNvPr id="20" name="Oval 19">
              <a:hlinkClick r:id="" action="ppaction://noaction"/>
              <a:extLst>
                <a:ext uri="{FF2B5EF4-FFF2-40B4-BE49-F238E27FC236}">
                  <a16:creationId xmlns:a16="http://schemas.microsoft.com/office/drawing/2014/main" id="{86B446A3-6F34-49A5-B613-370EA212911B}"/>
                </a:ext>
              </a:extLst>
            </p:cNvPr>
            <p:cNvSpPr/>
            <p:nvPr/>
          </p:nvSpPr>
          <p:spPr>
            <a:xfrm>
              <a:off x="6574042" y="4512842"/>
              <a:ext cx="1569992" cy="1569992"/>
            </a:xfrm>
            <a:prstGeom prst="ellipse">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21" name="Rectangle 20">
              <a:hlinkClick r:id="" action="ppaction://noaction"/>
              <a:extLst>
                <a:ext uri="{FF2B5EF4-FFF2-40B4-BE49-F238E27FC236}">
                  <a16:creationId xmlns:a16="http://schemas.microsoft.com/office/drawing/2014/main" id="{8D33E250-7107-404E-84B1-568BEC4AE31D}"/>
                </a:ext>
              </a:extLst>
            </p:cNvPr>
            <p:cNvSpPr/>
            <p:nvPr/>
          </p:nvSpPr>
          <p:spPr>
            <a:xfrm>
              <a:off x="6581331" y="5184718"/>
              <a:ext cx="1569992" cy="246221"/>
            </a:xfrm>
            <a:prstGeom prst="rect">
              <a:avLst/>
            </a:prstGeom>
          </p:spPr>
          <p:txBody>
            <a:bodyPr wrap="square" lIns="0" tIns="0" rIns="0" bIns="0">
              <a:spAutoFit/>
            </a:bodyPr>
            <a:lstStyle/>
            <a:p>
              <a:pPr algn="ctr"/>
              <a:r>
                <a:rPr lang="en-GB" sz="1600" b="1" dirty="0">
                  <a:solidFill>
                    <a:schemeClr val="bg1"/>
                  </a:solidFill>
                </a:rPr>
                <a:t>Reflecting </a:t>
              </a:r>
            </a:p>
          </p:txBody>
        </p:sp>
      </p:grpSp>
      <p:grpSp>
        <p:nvGrpSpPr>
          <p:cNvPr id="9" name="Group 8">
            <a:extLst>
              <a:ext uri="{FF2B5EF4-FFF2-40B4-BE49-F238E27FC236}">
                <a16:creationId xmlns:a16="http://schemas.microsoft.com/office/drawing/2014/main" id="{D7080991-A874-4C0E-8F72-FDB54635CDC3}"/>
              </a:ext>
            </a:extLst>
          </p:cNvPr>
          <p:cNvGrpSpPr/>
          <p:nvPr/>
        </p:nvGrpSpPr>
        <p:grpSpPr>
          <a:xfrm rot="16200000">
            <a:off x="5354183" y="3322810"/>
            <a:ext cx="1874301" cy="4121012"/>
            <a:chOff x="5153975" y="3070781"/>
            <a:chExt cx="1548440" cy="4595753"/>
          </a:xfrm>
        </p:grpSpPr>
        <p:sp>
          <p:nvSpPr>
            <p:cNvPr id="10" name="Flowchart: Off-page Connector 26">
              <a:extLst>
                <a:ext uri="{FF2B5EF4-FFF2-40B4-BE49-F238E27FC236}">
                  <a16:creationId xmlns:a16="http://schemas.microsoft.com/office/drawing/2014/main" id="{3EE49D6D-20D8-44EA-93E3-6F5D10A54C10}"/>
                </a:ext>
              </a:extLst>
            </p:cNvPr>
            <p:cNvSpPr/>
            <p:nvPr/>
          </p:nvSpPr>
          <p:spPr>
            <a:xfrm>
              <a:off x="5337987" y="3070781"/>
              <a:ext cx="1364428" cy="4595753"/>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8390"/>
                <a:gd name="connsiteX1" fmla="*/ 10000 w 10000"/>
                <a:gd name="connsiteY1" fmla="*/ 0 h 8390"/>
                <a:gd name="connsiteX2" fmla="*/ 10000 w 10000"/>
                <a:gd name="connsiteY2" fmla="*/ 8000 h 8390"/>
                <a:gd name="connsiteX3" fmla="*/ 4860 w 10000"/>
                <a:gd name="connsiteY3" fmla="*/ 8390 h 8390"/>
                <a:gd name="connsiteX4" fmla="*/ 0 w 10000"/>
                <a:gd name="connsiteY4" fmla="*/ 8000 h 8390"/>
                <a:gd name="connsiteX5" fmla="*/ 0 w 10000"/>
                <a:gd name="connsiteY5" fmla="*/ 0 h 8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8390">
                  <a:moveTo>
                    <a:pt x="0" y="0"/>
                  </a:moveTo>
                  <a:lnTo>
                    <a:pt x="10000" y="0"/>
                  </a:lnTo>
                  <a:lnTo>
                    <a:pt x="10000" y="8000"/>
                  </a:lnTo>
                  <a:lnTo>
                    <a:pt x="4860" y="8390"/>
                  </a:lnTo>
                  <a:lnTo>
                    <a:pt x="0" y="8000"/>
                  </a:lnTo>
                  <a:lnTo>
                    <a:pt x="0" y="0"/>
                  </a:lnTo>
                  <a:close/>
                </a:path>
              </a:pathLst>
            </a:cu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2404E549-363B-4401-92D0-8B07B46A3119}"/>
                </a:ext>
              </a:extLst>
            </p:cNvPr>
            <p:cNvSpPr/>
            <p:nvPr/>
          </p:nvSpPr>
          <p:spPr>
            <a:xfrm rot="5400000">
              <a:off x="3785802" y="4617986"/>
              <a:ext cx="4213674" cy="1477328"/>
            </a:xfrm>
            <a:prstGeom prst="rect">
              <a:avLst/>
            </a:prstGeom>
          </p:spPr>
          <p:txBody>
            <a:bodyPr wrap="square">
              <a:spAutoFit/>
            </a:bodyPr>
            <a:lstStyle/>
            <a:p>
              <a:r>
                <a:rPr lang="en-GB" dirty="0">
                  <a:solidFill>
                    <a:schemeClr val="bg1"/>
                  </a:solidFill>
                </a:rPr>
                <a:t>This is a big deal and any child whose family believes in this should get help from a trusted adult - perhaps someone at school, outside of the family.</a:t>
              </a:r>
            </a:p>
          </p:txBody>
        </p:sp>
      </p:grpSp>
      <p:grpSp>
        <p:nvGrpSpPr>
          <p:cNvPr id="12" name="Group 11">
            <a:extLst>
              <a:ext uri="{FF2B5EF4-FFF2-40B4-BE49-F238E27FC236}">
                <a16:creationId xmlns:a16="http://schemas.microsoft.com/office/drawing/2014/main" id="{3FC1D622-AD81-4D92-BD3A-B8A89627EB4C}"/>
              </a:ext>
            </a:extLst>
          </p:cNvPr>
          <p:cNvGrpSpPr/>
          <p:nvPr/>
        </p:nvGrpSpPr>
        <p:grpSpPr>
          <a:xfrm>
            <a:off x="539750" y="1299096"/>
            <a:ext cx="3691077" cy="5009630"/>
            <a:chOff x="539750" y="1299096"/>
            <a:chExt cx="3279775" cy="5009630"/>
          </a:xfrm>
        </p:grpSpPr>
        <p:sp>
          <p:nvSpPr>
            <p:cNvPr id="13" name="Rectangle 12">
              <a:extLst>
                <a:ext uri="{FF2B5EF4-FFF2-40B4-BE49-F238E27FC236}">
                  <a16:creationId xmlns:a16="http://schemas.microsoft.com/office/drawing/2014/main" id="{AE667FC8-7729-4C88-84F6-3583E765C045}"/>
                </a:ext>
              </a:extLst>
            </p:cNvPr>
            <p:cNvSpPr/>
            <p:nvPr/>
          </p:nvSpPr>
          <p:spPr>
            <a:xfrm>
              <a:off x="539750" y="1299096"/>
              <a:ext cx="3279775" cy="5009630"/>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4" name="Straight Connector 13">
              <a:extLst>
                <a:ext uri="{FF2B5EF4-FFF2-40B4-BE49-F238E27FC236}">
                  <a16:creationId xmlns:a16="http://schemas.microsoft.com/office/drawing/2014/main" id="{A87E543C-3946-4570-B363-77A002E1217C}"/>
                </a:ext>
              </a:extLst>
            </p:cNvPr>
            <p:cNvCxnSpPr/>
            <p:nvPr/>
          </p:nvCxnSpPr>
          <p:spPr>
            <a:xfrm>
              <a:off x="3819525" y="1299096"/>
              <a:ext cx="0" cy="5009630"/>
            </a:xfrm>
            <a:prstGeom prst="line">
              <a:avLst/>
            </a:prstGeom>
            <a:ln w="57150">
              <a:solidFill>
                <a:schemeClr val="bg2">
                  <a:lumMod val="10000"/>
                </a:schemeClr>
              </a:solidFill>
            </a:ln>
            <a:effectLst>
              <a:outerShdw blurRad="50800" dist="50800" algn="ctr" rotWithShape="0">
                <a:srgbClr val="000000">
                  <a:alpha val="43137"/>
                </a:srgbClr>
              </a:outerShdw>
            </a:effectLst>
          </p:spPr>
          <p:style>
            <a:lnRef idx="1">
              <a:schemeClr val="accent1"/>
            </a:lnRef>
            <a:fillRef idx="0">
              <a:schemeClr val="accent1"/>
            </a:fillRef>
            <a:effectRef idx="0">
              <a:schemeClr val="accent1"/>
            </a:effectRef>
            <a:fontRef idx="minor">
              <a:schemeClr val="tx1"/>
            </a:fontRef>
          </p:style>
        </p:cxnSp>
      </p:grpSp>
      <p:sp>
        <p:nvSpPr>
          <p:cNvPr id="15" name="Rectangle 14">
            <a:extLst>
              <a:ext uri="{FF2B5EF4-FFF2-40B4-BE49-F238E27FC236}">
                <a16:creationId xmlns:a16="http://schemas.microsoft.com/office/drawing/2014/main" id="{CBD4CA51-84A9-4041-91CA-63E9C1ED0206}"/>
              </a:ext>
            </a:extLst>
          </p:cNvPr>
          <p:cNvSpPr/>
          <p:nvPr/>
        </p:nvSpPr>
        <p:spPr>
          <a:xfrm>
            <a:off x="653523" y="1446615"/>
            <a:ext cx="3431911" cy="4524315"/>
          </a:xfrm>
          <a:prstGeom prst="rect">
            <a:avLst/>
          </a:prstGeom>
        </p:spPr>
        <p:txBody>
          <a:bodyPr wrap="square">
            <a:spAutoFit/>
          </a:bodyPr>
          <a:lstStyle/>
          <a:p>
            <a:r>
              <a:rPr lang="en-GB" dirty="0"/>
              <a:t>One example of this is something called Female Genital Mutilation (or FGM). There are some families in this country and other countries who believe that girls’ private parts should be changed or removed through surgery. </a:t>
            </a:r>
          </a:p>
          <a:p>
            <a:endParaRPr lang="en-GB" dirty="0"/>
          </a:p>
          <a:p>
            <a:r>
              <a:rPr lang="en-GB" dirty="0"/>
              <a:t>FGM doesn’t happen in many families and it is actually illegal in the UK because it is considered violence towards girls. The girls can end up in pain and may suffer health problems following the surgery.</a:t>
            </a:r>
          </a:p>
        </p:txBody>
      </p:sp>
    </p:spTree>
    <p:extLst>
      <p:ext uri="{BB962C8B-B14F-4D97-AF65-F5344CB8AC3E}">
        <p14:creationId xmlns:p14="http://schemas.microsoft.com/office/powerpoint/2010/main" val="1072474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Effect transition="in" filter="fade">
                                      <p:cBhvr>
                                        <p:cTn id="11" dur="500"/>
                                        <p:tgtEl>
                                          <p:spTgt spid="1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5">
                                            <p:txEl>
                                              <p:pRg st="2" end="2"/>
                                            </p:txEl>
                                          </p:spTgt>
                                        </p:tgtEl>
                                        <p:attrNameLst>
                                          <p:attrName>style.visibility</p:attrName>
                                        </p:attrNameLst>
                                      </p:cBhvr>
                                      <p:to>
                                        <p:strVal val="visible"/>
                                      </p:to>
                                    </p:set>
                                    <p:animEffect transition="in" filter="fade">
                                      <p:cBhvr>
                                        <p:cTn id="16" dur="500"/>
                                        <p:tgtEl>
                                          <p:spTgt spid="15">
                                            <p:txEl>
                                              <p:pRg st="2" end="2"/>
                                            </p:txEl>
                                          </p:spTgt>
                                        </p:tgtEl>
                                      </p:cBhvr>
                                    </p:animEffect>
                                  </p:childTnLst>
                                </p:cTn>
                              </p:par>
                            </p:childTnLst>
                          </p:cTn>
                        </p:par>
                        <p:par>
                          <p:cTn id="17" fill="hold">
                            <p:stCondLst>
                              <p:cond delay="500"/>
                            </p:stCondLst>
                            <p:childTnLst>
                              <p:par>
                                <p:cTn id="18" presetID="1" presetClass="entr" presetSubtype="0"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xit" presetSubtype="2" fill="hold" nodeType="clickEffect">
                                  <p:stCondLst>
                                    <p:cond delay="0"/>
                                  </p:stCondLst>
                                  <p:childTnLst>
                                    <p:animEffect transition="out" filter="wipe(right)">
                                      <p:cBhvr>
                                        <p:cTn id="30" dur="500"/>
                                        <p:tgtEl>
                                          <p:spTgt spid="9"/>
                                        </p:tgtEl>
                                      </p:cBhvr>
                                    </p:animEffect>
                                    <p:set>
                                      <p:cBhvr>
                                        <p:cTn id="31" dur="1" fill="hold">
                                          <p:stCondLst>
                                            <p:cond delay="499"/>
                                          </p:stCondLst>
                                        </p:cTn>
                                        <p:tgtEl>
                                          <p:spTgt spid="9"/>
                                        </p:tgtEl>
                                        <p:attrNameLst>
                                          <p:attrName>style.visibility</p:attrName>
                                        </p:attrNameLst>
                                      </p:cBhvr>
                                      <p:to>
                                        <p:strVal val="hidden"/>
                                      </p:to>
                                    </p:set>
                                  </p:childTnLst>
                                </p:cTn>
                              </p:par>
                            </p:childTnLst>
                          </p:cTn>
                        </p:par>
                        <p:par>
                          <p:cTn id="32" fill="hold">
                            <p:stCondLst>
                              <p:cond delay="500"/>
                            </p:stCondLst>
                            <p:childTnLst>
                              <p:par>
                                <p:cTn id="33" presetID="22" presetClass="exit" presetSubtype="2" fill="hold" nodeType="afterEffect">
                                  <p:stCondLst>
                                    <p:cond delay="0"/>
                                  </p:stCondLst>
                                  <p:childTnLst>
                                    <p:animEffect transition="out" filter="wipe(right)">
                                      <p:cBhvr>
                                        <p:cTn id="34" dur="500"/>
                                        <p:tgtEl>
                                          <p:spTgt spid="12"/>
                                        </p:tgtEl>
                                      </p:cBhvr>
                                    </p:animEffect>
                                    <p:set>
                                      <p:cBhvr>
                                        <p:cTn id="35" dur="1" fill="hold">
                                          <p:stCondLst>
                                            <p:cond delay="499"/>
                                          </p:stCondLst>
                                        </p:cTn>
                                        <p:tgtEl>
                                          <p:spTgt spid="12"/>
                                        </p:tgtEl>
                                        <p:attrNameLst>
                                          <p:attrName>style.visibility</p:attrName>
                                        </p:attrNameLst>
                                      </p:cBhvr>
                                      <p:to>
                                        <p:strVal val="hidden"/>
                                      </p:to>
                                    </p:set>
                                  </p:childTnLst>
                                </p:cTn>
                              </p:par>
                              <p:par>
                                <p:cTn id="36" presetID="22" presetClass="exit" presetSubtype="2" fill="hold" grpId="1" nodeType="withEffect">
                                  <p:stCondLst>
                                    <p:cond delay="0"/>
                                  </p:stCondLst>
                                  <p:childTnLst>
                                    <p:animEffect transition="out" filter="wipe(right)">
                                      <p:cBhvr>
                                        <p:cTn id="37" dur="500"/>
                                        <p:tgtEl>
                                          <p:spTgt spid="15">
                                            <p:txEl>
                                              <p:pRg st="0" end="0"/>
                                            </p:txEl>
                                          </p:spTgt>
                                        </p:tgtEl>
                                      </p:cBhvr>
                                    </p:animEffect>
                                    <p:set>
                                      <p:cBhvr>
                                        <p:cTn id="38" dur="1" fill="hold">
                                          <p:stCondLst>
                                            <p:cond delay="499"/>
                                          </p:stCondLst>
                                        </p:cTn>
                                        <p:tgtEl>
                                          <p:spTgt spid="15">
                                            <p:txEl>
                                              <p:pRg st="0" end="0"/>
                                            </p:txEl>
                                          </p:spTgt>
                                        </p:tgtEl>
                                        <p:attrNameLst>
                                          <p:attrName>style.visibility</p:attrName>
                                        </p:attrNameLst>
                                      </p:cBhvr>
                                      <p:to>
                                        <p:strVal val="hidden"/>
                                      </p:to>
                                    </p:set>
                                  </p:childTnLst>
                                </p:cTn>
                              </p:par>
                              <p:par>
                                <p:cTn id="39" presetID="22" presetClass="exit" presetSubtype="2" fill="hold" grpId="1" nodeType="withEffect">
                                  <p:stCondLst>
                                    <p:cond delay="0"/>
                                  </p:stCondLst>
                                  <p:childTnLst>
                                    <p:animEffect transition="out" filter="wipe(right)">
                                      <p:cBhvr>
                                        <p:cTn id="40" dur="500"/>
                                        <p:tgtEl>
                                          <p:spTgt spid="15">
                                            <p:txEl>
                                              <p:pRg st="2" end="2"/>
                                            </p:txEl>
                                          </p:spTgt>
                                        </p:tgtEl>
                                      </p:cBhvr>
                                    </p:animEffect>
                                    <p:set>
                                      <p:cBhvr>
                                        <p:cTn id="41" dur="1" fill="hold">
                                          <p:stCondLst>
                                            <p:cond delay="499"/>
                                          </p:stCondLst>
                                        </p:cTn>
                                        <p:tgtEl>
                                          <p:spTgt spid="15">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uiExpand="1" build="p"/>
      <p:bldP spid="15" grpId="1"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3A52193-6B81-4E9F-A1CD-E83385DC093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96601" y="1337733"/>
            <a:ext cx="8350798" cy="5121790"/>
          </a:xfrm>
          <a:prstGeom prst="rect">
            <a:avLst/>
          </a:prstGeom>
        </p:spPr>
      </p:pic>
      <p:sp>
        <p:nvSpPr>
          <p:cNvPr id="2" name="Title 1"/>
          <p:cNvSpPr>
            <a:spLocks noGrp="1"/>
          </p:cNvSpPr>
          <p:nvPr>
            <p:ph type="title"/>
          </p:nvPr>
        </p:nvSpPr>
        <p:spPr/>
        <p:txBody>
          <a:bodyPr/>
          <a:lstStyle/>
          <a:p>
            <a:r>
              <a:rPr lang="en-GB" dirty="0">
                <a:latin typeface="Twinkl" pitchFamily="2" charset="0"/>
              </a:rPr>
              <a:t>We Think</a:t>
            </a:r>
          </a:p>
        </p:txBody>
      </p:sp>
      <p:pic>
        <p:nvPicPr>
          <p:cNvPr id="3" name="Group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pic>
        <p:nvPicPr>
          <p:cNvPr id="6" name="Picture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894945" y="2533951"/>
            <a:ext cx="7007754" cy="4046093"/>
          </a:xfrm>
          <a:prstGeom prst="rect">
            <a:avLst/>
          </a:prstGeom>
          <a:ln w="12700">
            <a:solidFill>
              <a:schemeClr val="bg2">
                <a:lumMod val="10000"/>
              </a:schemeClr>
            </a:solidFill>
          </a:ln>
          <a:effectLst>
            <a:outerShdw blurRad="50800" dist="38100" dir="11520000" algn="ctr" rotWithShape="0">
              <a:srgbClr val="000000">
                <a:alpha val="43137"/>
              </a:srgbClr>
            </a:outerShdw>
          </a:effectLst>
        </p:spPr>
      </p:pic>
      <p:sp>
        <p:nvSpPr>
          <p:cNvPr id="7" name="Rectangle 6"/>
          <p:cNvSpPr/>
          <p:nvPr/>
        </p:nvSpPr>
        <p:spPr>
          <a:xfrm>
            <a:off x="4706988" y="4070687"/>
            <a:ext cx="3705490" cy="646331"/>
          </a:xfrm>
          <a:prstGeom prst="rect">
            <a:avLst/>
          </a:prstGeom>
        </p:spPr>
        <p:txBody>
          <a:bodyPr wrap="square">
            <a:spAutoFit/>
          </a:bodyPr>
          <a:lstStyle/>
          <a:p>
            <a:r>
              <a:rPr lang="en-GB" dirty="0"/>
              <a:t>I think A is best because he will be able to get help faster.</a:t>
            </a:r>
            <a:r>
              <a:rPr lang="en-GB" dirty="0">
                <a:solidFill>
                  <a:srgbClr val="FF0000"/>
                </a:solidFill>
              </a:rPr>
              <a:t> </a:t>
            </a:r>
            <a:endParaRPr lang="en-GB" dirty="0"/>
          </a:p>
        </p:txBody>
      </p:sp>
      <p:sp>
        <p:nvSpPr>
          <p:cNvPr id="11" name="Oval 10"/>
          <p:cNvSpPr/>
          <p:nvPr/>
        </p:nvSpPr>
        <p:spPr>
          <a:xfrm>
            <a:off x="3837622" y="4157663"/>
            <a:ext cx="123348" cy="123348"/>
          </a:xfrm>
          <a:prstGeom prst="ellipse">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l="-1"/>
          <a:stretch/>
        </p:blipFill>
        <p:spPr>
          <a:xfrm>
            <a:off x="6925734" y="6308725"/>
            <a:ext cx="4828116" cy="2978722"/>
          </a:xfrm>
          <a:prstGeom prst="rect">
            <a:avLst/>
          </a:prstGeom>
        </p:spPr>
      </p:pic>
      <p:grpSp>
        <p:nvGrpSpPr>
          <p:cNvPr id="35" name="Group 34"/>
          <p:cNvGrpSpPr/>
          <p:nvPr/>
        </p:nvGrpSpPr>
        <p:grpSpPr>
          <a:xfrm>
            <a:off x="5222925" y="4960620"/>
            <a:ext cx="2861896" cy="1490974"/>
            <a:chOff x="5222925" y="4960620"/>
            <a:chExt cx="2861896" cy="1490974"/>
          </a:xfrm>
        </p:grpSpPr>
        <p:sp>
          <p:nvSpPr>
            <p:cNvPr id="32" name="Rectangle 31"/>
            <p:cNvSpPr/>
            <p:nvPr/>
          </p:nvSpPr>
          <p:spPr>
            <a:xfrm>
              <a:off x="5222925" y="4960620"/>
              <a:ext cx="2861896" cy="1490974"/>
            </a:xfrm>
            <a:prstGeom prst="rect">
              <a:avLst/>
            </a:prstGeom>
            <a:solidFill>
              <a:schemeClr val="bg1"/>
            </a:solidFill>
            <a:ln w="38100">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5257218" y="5001864"/>
              <a:ext cx="2766641" cy="1200329"/>
            </a:xfrm>
            <a:prstGeom prst="rect">
              <a:avLst/>
            </a:prstGeom>
          </p:spPr>
          <p:txBody>
            <a:bodyPr wrap="square">
              <a:spAutoFit/>
            </a:bodyPr>
            <a:lstStyle/>
            <a:p>
              <a:pPr algn="ctr"/>
              <a:r>
                <a:rPr lang="en-GB" dirty="0"/>
                <a:t>Decide on the best way to react in each situation and fill in the </a:t>
              </a:r>
              <a:r>
                <a:rPr lang="en-GB" b="1" dirty="0"/>
                <a:t>We Think</a:t>
              </a:r>
              <a:r>
                <a:rPr lang="en-GB" b="1" dirty="0">
                  <a:solidFill>
                    <a:srgbClr val="00B0F0"/>
                  </a:solidFill>
                </a:rPr>
                <a:t> </a:t>
              </a:r>
              <a:r>
                <a:rPr lang="en-GB" dirty="0"/>
                <a:t>answer sheet.</a:t>
              </a:r>
            </a:p>
          </p:txBody>
        </p:sp>
      </p:grpSp>
      <p:grpSp>
        <p:nvGrpSpPr>
          <p:cNvPr id="22" name="Group 21"/>
          <p:cNvGrpSpPr/>
          <p:nvPr/>
        </p:nvGrpSpPr>
        <p:grpSpPr>
          <a:xfrm>
            <a:off x="396601" y="1548140"/>
            <a:ext cx="4022999" cy="717938"/>
            <a:chOff x="539750" y="1465582"/>
            <a:chExt cx="3879850" cy="717938"/>
          </a:xfrm>
        </p:grpSpPr>
        <p:sp>
          <p:nvSpPr>
            <p:cNvPr id="23" name="Rectangle 22"/>
            <p:cNvSpPr/>
            <p:nvPr/>
          </p:nvSpPr>
          <p:spPr>
            <a:xfrm>
              <a:off x="539750" y="1465582"/>
              <a:ext cx="3879850" cy="717938"/>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810748" y="1495306"/>
              <a:ext cx="3608852" cy="646331"/>
            </a:xfrm>
            <a:prstGeom prst="rect">
              <a:avLst/>
            </a:prstGeom>
          </p:spPr>
          <p:txBody>
            <a:bodyPr wrap="square">
              <a:spAutoFit/>
            </a:bodyPr>
            <a:lstStyle/>
            <a:p>
              <a:r>
                <a:rPr lang="en-GB" dirty="0"/>
                <a:t>Take it in turns giving one reason why you think this answer is best. </a:t>
              </a:r>
            </a:p>
          </p:txBody>
        </p:sp>
      </p:grpSp>
      <p:grpSp>
        <p:nvGrpSpPr>
          <p:cNvPr id="15" name="Group 14"/>
          <p:cNvGrpSpPr/>
          <p:nvPr/>
        </p:nvGrpSpPr>
        <p:grpSpPr>
          <a:xfrm>
            <a:off x="387072" y="1435101"/>
            <a:ext cx="5312688" cy="942339"/>
            <a:chOff x="539750" y="1465581"/>
            <a:chExt cx="5160010" cy="942339"/>
          </a:xfrm>
        </p:grpSpPr>
        <p:sp>
          <p:nvSpPr>
            <p:cNvPr id="12" name="Rectangle 11"/>
            <p:cNvSpPr/>
            <p:nvPr/>
          </p:nvSpPr>
          <p:spPr>
            <a:xfrm>
              <a:off x="539750" y="1465581"/>
              <a:ext cx="5007610" cy="942339"/>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821927" y="1472446"/>
              <a:ext cx="4877833" cy="923330"/>
            </a:xfrm>
            <a:prstGeom prst="rect">
              <a:avLst/>
            </a:prstGeom>
          </p:spPr>
          <p:txBody>
            <a:bodyPr wrap="square">
              <a:spAutoFit/>
            </a:bodyPr>
            <a:lstStyle/>
            <a:p>
              <a:r>
                <a:rPr lang="en-GB" dirty="0"/>
                <a:t>You will hear a set of questions with multiple choice answers. In your groups, listen to the question and possible answers. </a:t>
              </a:r>
            </a:p>
          </p:txBody>
        </p:sp>
      </p:grpSp>
      <p:grpSp>
        <p:nvGrpSpPr>
          <p:cNvPr id="27" name="Group 26"/>
          <p:cNvGrpSpPr/>
          <p:nvPr/>
        </p:nvGrpSpPr>
        <p:grpSpPr>
          <a:xfrm>
            <a:off x="2089834" y="4356080"/>
            <a:ext cx="1777896" cy="1777894"/>
            <a:chOff x="2047345" y="4467471"/>
            <a:chExt cx="1777896" cy="1777894"/>
          </a:xfrm>
        </p:grpSpPr>
        <p:sp>
          <p:nvSpPr>
            <p:cNvPr id="25" name="Oval 24"/>
            <p:cNvSpPr/>
            <p:nvPr/>
          </p:nvSpPr>
          <p:spPr>
            <a:xfrm>
              <a:off x="2047345" y="4467471"/>
              <a:ext cx="1777896" cy="177789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2047345" y="4741012"/>
              <a:ext cx="1777896" cy="1200329"/>
            </a:xfrm>
            <a:prstGeom prst="rect">
              <a:avLst/>
            </a:prstGeom>
          </p:spPr>
          <p:txBody>
            <a:bodyPr wrap="square">
              <a:spAutoFit/>
            </a:bodyPr>
            <a:lstStyle/>
            <a:p>
              <a:pPr lvl="0" algn="ctr"/>
              <a:r>
                <a:rPr lang="en-GB" dirty="0">
                  <a:solidFill>
                    <a:schemeClr val="dk1"/>
                  </a:solidFill>
                </a:rPr>
                <a:t>Remember, </a:t>
              </a:r>
              <a:br>
                <a:rPr lang="en-GB" dirty="0">
                  <a:solidFill>
                    <a:schemeClr val="dk1"/>
                  </a:solidFill>
                </a:rPr>
              </a:br>
              <a:r>
                <a:rPr lang="en-GB" dirty="0">
                  <a:solidFill>
                    <a:schemeClr val="dk1"/>
                  </a:solidFill>
                </a:rPr>
                <a:t>you reasons are really important.</a:t>
              </a:r>
            </a:p>
          </p:txBody>
        </p:sp>
      </p:grpSp>
      <p:sp>
        <p:nvSpPr>
          <p:cNvPr id="28" name="Arc 27"/>
          <p:cNvSpPr/>
          <p:nvPr/>
        </p:nvSpPr>
        <p:spPr>
          <a:xfrm rot="6668489">
            <a:off x="2918408" y="3347657"/>
            <a:ext cx="2048507" cy="2048507"/>
          </a:xfrm>
          <a:prstGeom prst="arc">
            <a:avLst/>
          </a:prstGeom>
          <a:ln w="57150">
            <a:solidFill>
              <a:srgbClr val="FAB003"/>
            </a:solidFill>
            <a:headEnd type="arrow"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29" name="Group 28"/>
          <p:cNvGrpSpPr/>
          <p:nvPr/>
        </p:nvGrpSpPr>
        <p:grpSpPr>
          <a:xfrm>
            <a:off x="767009" y="3621273"/>
            <a:ext cx="1777896" cy="1530702"/>
            <a:chOff x="2047345" y="4476767"/>
            <a:chExt cx="1777896" cy="1530702"/>
          </a:xfrm>
        </p:grpSpPr>
        <p:sp>
          <p:nvSpPr>
            <p:cNvPr id="30" name="Oval 29"/>
            <p:cNvSpPr/>
            <p:nvPr/>
          </p:nvSpPr>
          <p:spPr>
            <a:xfrm>
              <a:off x="2170941" y="4476767"/>
              <a:ext cx="1530704" cy="1530702"/>
            </a:xfrm>
            <a:prstGeom prst="ellipse">
              <a:avLst/>
            </a:prstGeom>
            <a:solidFill>
              <a:srgbClr val="FAB00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2047345" y="4741012"/>
              <a:ext cx="1777896" cy="923330"/>
            </a:xfrm>
            <a:prstGeom prst="rect">
              <a:avLst/>
            </a:prstGeom>
          </p:spPr>
          <p:txBody>
            <a:bodyPr wrap="square">
              <a:spAutoFit/>
            </a:bodyPr>
            <a:lstStyle/>
            <a:p>
              <a:pPr lvl="0" algn="ctr"/>
              <a:r>
                <a:rPr lang="en-GB" dirty="0">
                  <a:solidFill>
                    <a:schemeClr val="dk1"/>
                  </a:solidFill>
                </a:rPr>
                <a:t>If you </a:t>
              </a:r>
              <a:br>
                <a:rPr lang="en-GB" dirty="0">
                  <a:solidFill>
                    <a:schemeClr val="dk1"/>
                  </a:solidFill>
                </a:rPr>
              </a:br>
              <a:r>
                <a:rPr lang="en-GB" dirty="0">
                  <a:solidFill>
                    <a:schemeClr val="dk1"/>
                  </a:solidFill>
                </a:rPr>
                <a:t>can’t decide, take a vote.</a:t>
              </a:r>
            </a:p>
          </p:txBody>
        </p:sp>
      </p:grpSp>
      <p:pic>
        <p:nvPicPr>
          <p:cNvPr id="13" name="border" descr="A screen shot of a computer&#10;&#10;Description automatically generated">
            <a:extLst>
              <a:ext uri="{FF2B5EF4-FFF2-40B4-BE49-F238E27FC236}">
                <a16:creationId xmlns:a16="http://schemas.microsoft.com/office/drawing/2014/main" id="{BD1A5B24-8064-48BC-A31D-409402B0F73F}"/>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2" fill="hold" nodeType="clickEffect">
                                  <p:stCondLst>
                                    <p:cond delay="0"/>
                                  </p:stCondLst>
                                  <p:childTnLst>
                                    <p:animEffect transition="out" filter="wipe(right)">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5" presetClass="path" presetSubtype="0" accel="50000" decel="50000" fill="hold" nodeType="clickEffect">
                                  <p:stCondLst>
                                    <p:cond delay="0"/>
                                  </p:stCondLst>
                                  <p:childTnLst>
                                    <p:animMotion origin="layout" path="M -4.16667E-6 2.96296E-6 L -0.33211 -0.5426 " pathEditMode="relative" rAng="0" ptsTypes="AA">
                                      <p:cBhvr>
                                        <p:cTn id="11" dur="2000" fill="hold"/>
                                        <p:tgtEl>
                                          <p:spTgt spid="8"/>
                                        </p:tgtEl>
                                        <p:attrNameLst>
                                          <p:attrName>ppt_x</p:attrName>
                                          <p:attrName>ppt_y</p:attrName>
                                        </p:attrNameLst>
                                      </p:cBhvr>
                                      <p:rCtr x="-16615" y="-27130"/>
                                    </p:animMotion>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2500"/>
                            </p:stCondLst>
                            <p:childTnLst>
                              <p:par>
                                <p:cTn id="17" presetID="63" presetClass="path" presetSubtype="0" accel="50000" decel="50000" fill="hold" nodeType="afterEffect">
                                  <p:stCondLst>
                                    <p:cond delay="0"/>
                                  </p:stCondLst>
                                  <p:childTnLst>
                                    <p:animMotion origin="layout" path="M -0.33212 -0.54259 L 0.20556 -0.54468 " pathEditMode="relative" rAng="0" ptsTypes="AA">
                                      <p:cBhvr>
                                        <p:cTn id="18" dur="2750" fill="hold"/>
                                        <p:tgtEl>
                                          <p:spTgt spid="8"/>
                                        </p:tgtEl>
                                        <p:attrNameLst>
                                          <p:attrName>ppt_x</p:attrName>
                                          <p:attrName>ppt_y</p:attrName>
                                        </p:attrNameLst>
                                      </p:cBhvr>
                                      <p:rCtr x="26719" y="0"/>
                                    </p:animMotion>
                                  </p:childTnLst>
                                </p:cTn>
                              </p:par>
                              <p:par>
                                <p:cTn id="19" presetID="22" presetClass="entr" presetSubtype="8" fill="hold" grpId="0" nodeType="withEffect">
                                  <p:stCondLst>
                                    <p:cond delay="60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175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par>
                          <p:cTn id="27" fill="hold">
                            <p:stCondLst>
                              <p:cond delay="500"/>
                            </p:stCondLst>
                            <p:childTnLst>
                              <p:par>
                                <p:cTn id="28" presetID="22" presetClass="entr" presetSubtype="4"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down)">
                                      <p:cBhvr>
                                        <p:cTn id="30" dur="500"/>
                                        <p:tgtEl>
                                          <p:spTgt spid="2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500"/>
                                        <p:tgtEl>
                                          <p:spTgt spid="35"/>
                                        </p:tgtEl>
                                      </p:cBhvr>
                                    </p:animEffect>
                                    <p:anim calcmode="lin" valueType="num">
                                      <p:cBhvr>
                                        <p:cTn id="41" dur="500" fill="hold"/>
                                        <p:tgtEl>
                                          <p:spTgt spid="35"/>
                                        </p:tgtEl>
                                        <p:attrNameLst>
                                          <p:attrName>ppt_x</p:attrName>
                                        </p:attrNameLst>
                                      </p:cBhvr>
                                      <p:tavLst>
                                        <p:tav tm="0">
                                          <p:val>
                                            <p:strVal val="#ppt_x"/>
                                          </p:val>
                                        </p:tav>
                                        <p:tav tm="100000">
                                          <p:val>
                                            <p:strVal val="#ppt_x"/>
                                          </p:val>
                                        </p:tav>
                                      </p:tavLst>
                                    </p:anim>
                                    <p:anim calcmode="lin" valueType="num">
                                      <p:cBhvr>
                                        <p:cTn id="42" dur="5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animBg="1"/>
      <p:bldP spid="2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p:nvPr/>
        </p:nvGrpSpPr>
        <p:grpSpPr>
          <a:xfrm>
            <a:off x="445292" y="1530398"/>
            <a:ext cx="5748769" cy="793351"/>
            <a:chOff x="445292" y="1530398"/>
            <a:chExt cx="5748769" cy="793351"/>
          </a:xfrm>
        </p:grpSpPr>
        <p:grpSp>
          <p:nvGrpSpPr>
            <p:cNvPr id="15" name="Group 14"/>
            <p:cNvGrpSpPr/>
            <p:nvPr/>
          </p:nvGrpSpPr>
          <p:grpSpPr>
            <a:xfrm>
              <a:off x="445292" y="1530398"/>
              <a:ext cx="5748769" cy="793351"/>
              <a:chOff x="445292" y="2193130"/>
              <a:chExt cx="5748769" cy="633962"/>
            </a:xfrm>
            <a:solidFill>
              <a:srgbClr val="F08115"/>
            </a:solidFill>
          </p:grpSpPr>
          <p:sp>
            <p:nvSpPr>
              <p:cNvPr id="4" name="Rectangle 3"/>
              <p:cNvSpPr/>
              <p:nvPr/>
            </p:nvSpPr>
            <p:spPr>
              <a:xfrm>
                <a:off x="445292" y="2193130"/>
                <a:ext cx="5385057" cy="6339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Isosceles Triangle 7"/>
              <p:cNvSpPr/>
              <p:nvPr/>
            </p:nvSpPr>
            <p:spPr>
              <a:xfrm rot="5400000">
                <a:off x="5695224" y="2328255"/>
                <a:ext cx="633961" cy="36371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a:off x="680822" y="1610632"/>
              <a:ext cx="5191472" cy="646331"/>
            </a:xfrm>
            <a:prstGeom prst="rect">
              <a:avLst/>
            </a:prstGeom>
          </p:spPr>
          <p:txBody>
            <a:bodyPr wrap="square">
              <a:spAutoFit/>
            </a:bodyPr>
            <a:lstStyle/>
            <a:p>
              <a:r>
                <a:rPr lang="en-GB" dirty="0">
                  <a:solidFill>
                    <a:schemeClr val="bg1"/>
                  </a:solidFill>
                </a:rPr>
                <a:t>Your granny wants a kiss goodbye but you don’t want to kiss her. What do you do?</a:t>
              </a:r>
            </a:p>
          </p:txBody>
        </p:sp>
      </p:grpSp>
      <p:sp>
        <p:nvSpPr>
          <p:cNvPr id="5" name="Title 1"/>
          <p:cNvSpPr>
            <a:spLocks noGrp="1"/>
          </p:cNvSpPr>
          <p:nvPr>
            <p:ph type="title"/>
          </p:nvPr>
        </p:nvSpPr>
        <p:spPr>
          <a:xfrm>
            <a:off x="457198" y="478895"/>
            <a:ext cx="8220075" cy="994306"/>
          </a:xfrm>
        </p:spPr>
        <p:txBody>
          <a:bodyPr/>
          <a:lstStyle/>
          <a:p>
            <a:r>
              <a:rPr lang="en-GB" dirty="0">
                <a:latin typeface="Twinkl" pitchFamily="2" charset="0"/>
              </a:rPr>
              <a:t>We Think</a:t>
            </a:r>
          </a:p>
        </p:txBody>
      </p:sp>
      <p:pic>
        <p:nvPicPr>
          <p:cNvPr id="6" name="Group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l="-5184" t="-14412"/>
          <a:stretch/>
        </p:blipFill>
        <p:spPr>
          <a:xfrm>
            <a:off x="621977" y="2531896"/>
            <a:ext cx="3372890" cy="3372890"/>
          </a:xfrm>
          <a:prstGeom prst="ellipse">
            <a:avLst/>
          </a:prstGeom>
          <a:solidFill>
            <a:schemeClr val="bg1"/>
          </a:solidFill>
          <a:ln w="57150">
            <a:solidFill>
              <a:srgbClr val="FAB003"/>
            </a:solidFill>
          </a:ln>
        </p:spPr>
      </p:pic>
      <p:grpSp>
        <p:nvGrpSpPr>
          <p:cNvPr id="14" name="Group 13"/>
          <p:cNvGrpSpPr/>
          <p:nvPr/>
        </p:nvGrpSpPr>
        <p:grpSpPr>
          <a:xfrm>
            <a:off x="268815" y="1047176"/>
            <a:ext cx="2244186" cy="659392"/>
            <a:chOff x="268815" y="1533738"/>
            <a:chExt cx="2244186" cy="659392"/>
          </a:xfrm>
        </p:grpSpPr>
        <p:sp>
          <p:nvSpPr>
            <p:cNvPr id="13" name="Flowchart: Off-page Connector 6"/>
            <p:cNvSpPr/>
            <p:nvPr/>
          </p:nvSpPr>
          <p:spPr>
            <a:xfrm rot="16200000">
              <a:off x="1166574" y="872992"/>
              <a:ext cx="502920" cy="1945483"/>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9048"/>
                <a:gd name="connsiteX1" fmla="*/ 10000 w 10000"/>
                <a:gd name="connsiteY1" fmla="*/ 0 h 9048"/>
                <a:gd name="connsiteX2" fmla="*/ 10000 w 10000"/>
                <a:gd name="connsiteY2" fmla="*/ 8000 h 9048"/>
                <a:gd name="connsiteX3" fmla="*/ 5000 w 10000"/>
                <a:gd name="connsiteY3" fmla="*/ 9048 h 9048"/>
                <a:gd name="connsiteX4" fmla="*/ 0 w 10000"/>
                <a:gd name="connsiteY4" fmla="*/ 8000 h 9048"/>
                <a:gd name="connsiteX5" fmla="*/ 0 w 10000"/>
                <a:gd name="connsiteY5" fmla="*/ 0 h 9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048">
                  <a:moveTo>
                    <a:pt x="0" y="0"/>
                  </a:moveTo>
                  <a:lnTo>
                    <a:pt x="10000" y="0"/>
                  </a:lnTo>
                  <a:lnTo>
                    <a:pt x="10000" y="8000"/>
                  </a:lnTo>
                  <a:lnTo>
                    <a:pt x="5000" y="9048"/>
                  </a:lnTo>
                  <a:lnTo>
                    <a:pt x="0" y="8000"/>
                  </a:lnTo>
                  <a:lnTo>
                    <a:pt x="0" y="0"/>
                  </a:lnTo>
                  <a:close/>
                </a:path>
              </a:pathLst>
            </a:custGeom>
            <a:solidFill>
              <a:schemeClr val="tx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nvGrpSpPr>
            <p:cNvPr id="12" name="Group 11"/>
            <p:cNvGrpSpPr/>
            <p:nvPr/>
          </p:nvGrpSpPr>
          <p:grpSpPr>
            <a:xfrm>
              <a:off x="268815" y="1533738"/>
              <a:ext cx="2244186" cy="659392"/>
              <a:chOff x="268815" y="1305137"/>
              <a:chExt cx="2244186" cy="659392"/>
            </a:xfrm>
          </p:grpSpPr>
          <p:grpSp>
            <p:nvGrpSpPr>
              <p:cNvPr id="10" name="Group 9"/>
              <p:cNvGrpSpPr/>
              <p:nvPr/>
            </p:nvGrpSpPr>
            <p:grpSpPr>
              <a:xfrm>
                <a:off x="268817" y="1305137"/>
                <a:ext cx="2244184" cy="502920"/>
                <a:chOff x="1123950" y="1779270"/>
                <a:chExt cx="2244184" cy="502920"/>
              </a:xfrm>
            </p:grpSpPr>
            <p:sp>
              <p:nvSpPr>
                <p:cNvPr id="7" name="Flowchart: Off-page Connector 6"/>
                <p:cNvSpPr/>
                <p:nvPr/>
              </p:nvSpPr>
              <p:spPr>
                <a:xfrm rot="16200000">
                  <a:off x="1994582" y="908638"/>
                  <a:ext cx="502920" cy="2244184"/>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9048"/>
                    <a:gd name="connsiteX1" fmla="*/ 10000 w 10000"/>
                    <a:gd name="connsiteY1" fmla="*/ 0 h 9048"/>
                    <a:gd name="connsiteX2" fmla="*/ 10000 w 10000"/>
                    <a:gd name="connsiteY2" fmla="*/ 8000 h 9048"/>
                    <a:gd name="connsiteX3" fmla="*/ 5000 w 10000"/>
                    <a:gd name="connsiteY3" fmla="*/ 9048 h 9048"/>
                    <a:gd name="connsiteX4" fmla="*/ 0 w 10000"/>
                    <a:gd name="connsiteY4" fmla="*/ 8000 h 9048"/>
                    <a:gd name="connsiteX5" fmla="*/ 0 w 10000"/>
                    <a:gd name="connsiteY5" fmla="*/ 0 h 9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048">
                      <a:moveTo>
                        <a:pt x="0" y="0"/>
                      </a:moveTo>
                      <a:lnTo>
                        <a:pt x="10000" y="0"/>
                      </a:lnTo>
                      <a:lnTo>
                        <a:pt x="10000" y="8000"/>
                      </a:lnTo>
                      <a:lnTo>
                        <a:pt x="5000" y="9048"/>
                      </a:lnTo>
                      <a:lnTo>
                        <a:pt x="0" y="8000"/>
                      </a:lnTo>
                      <a:lnTo>
                        <a:pt x="0" y="0"/>
                      </a:lnTo>
                      <a:close/>
                    </a:path>
                  </a:pathLst>
                </a:cu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1215897" y="1846063"/>
                  <a:ext cx="1276311" cy="369332"/>
                </a:xfrm>
                <a:prstGeom prst="rect">
                  <a:avLst/>
                </a:prstGeom>
              </p:spPr>
              <p:txBody>
                <a:bodyPr wrap="none">
                  <a:spAutoFit/>
                </a:bodyPr>
                <a:lstStyle/>
                <a:p>
                  <a:r>
                    <a:rPr lang="en-GB" b="1" dirty="0">
                      <a:solidFill>
                        <a:schemeClr val="bg1"/>
                      </a:solidFill>
                    </a:rPr>
                    <a:t>Question 1</a:t>
                  </a:r>
                </a:p>
              </p:txBody>
            </p:sp>
          </p:grpSp>
          <p:sp>
            <p:nvSpPr>
              <p:cNvPr id="11" name="Right Triangle 10"/>
              <p:cNvSpPr/>
              <p:nvPr/>
            </p:nvSpPr>
            <p:spPr>
              <a:xfrm rot="10800000">
                <a:off x="268815" y="1808054"/>
                <a:ext cx="176477" cy="156475"/>
              </a:xfrm>
              <a:prstGeom prst="r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24" name="Group 23"/>
          <p:cNvGrpSpPr/>
          <p:nvPr/>
        </p:nvGrpSpPr>
        <p:grpSpPr>
          <a:xfrm>
            <a:off x="4572000" y="2757269"/>
            <a:ext cx="3926048" cy="740328"/>
            <a:chOff x="4790114" y="3429001"/>
            <a:chExt cx="3926048" cy="740328"/>
          </a:xfrm>
        </p:grpSpPr>
        <p:sp>
          <p:nvSpPr>
            <p:cNvPr id="23" name="Rectangle 22"/>
            <p:cNvSpPr/>
            <p:nvPr/>
          </p:nvSpPr>
          <p:spPr>
            <a:xfrm>
              <a:off x="4790114" y="3429001"/>
              <a:ext cx="3926048" cy="740328"/>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924338" y="3479334"/>
              <a:ext cx="3280095" cy="646331"/>
            </a:xfrm>
            <a:prstGeom prst="rect">
              <a:avLst/>
            </a:prstGeom>
          </p:spPr>
          <p:txBody>
            <a:bodyPr wrap="square">
              <a:spAutoFit/>
            </a:bodyPr>
            <a:lstStyle/>
            <a:p>
              <a:r>
                <a:rPr lang="en-GB" dirty="0"/>
                <a:t>Give her a kiss even though it makes you feel unhappy.</a:t>
              </a:r>
            </a:p>
          </p:txBody>
        </p:sp>
      </p:grpSp>
      <p:grpSp>
        <p:nvGrpSpPr>
          <p:cNvPr id="20" name="Group 19"/>
          <p:cNvGrpSpPr/>
          <p:nvPr/>
        </p:nvGrpSpPr>
        <p:grpSpPr>
          <a:xfrm>
            <a:off x="4186107" y="2423991"/>
            <a:ext cx="587229" cy="582664"/>
            <a:chOff x="5872294" y="3917659"/>
            <a:chExt cx="587229" cy="582664"/>
          </a:xfrm>
        </p:grpSpPr>
        <p:sp>
          <p:nvSpPr>
            <p:cNvPr id="18" name="Oval 17"/>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5872294" y="3940435"/>
              <a:ext cx="587229" cy="523220"/>
            </a:xfrm>
            <a:prstGeom prst="rect">
              <a:avLst/>
            </a:prstGeom>
            <a:noFill/>
          </p:spPr>
          <p:txBody>
            <a:bodyPr wrap="square" rtlCol="0">
              <a:spAutoFit/>
            </a:bodyPr>
            <a:lstStyle/>
            <a:p>
              <a:pPr algn="ctr"/>
              <a:r>
                <a:rPr lang="en-GB" sz="2800" b="1" dirty="0">
                  <a:solidFill>
                    <a:schemeClr val="bg1"/>
                  </a:solidFill>
                </a:rPr>
                <a:t>A</a:t>
              </a:r>
            </a:p>
          </p:txBody>
        </p:sp>
      </p:grpSp>
      <p:grpSp>
        <p:nvGrpSpPr>
          <p:cNvPr id="25" name="Group 24"/>
          <p:cNvGrpSpPr/>
          <p:nvPr/>
        </p:nvGrpSpPr>
        <p:grpSpPr>
          <a:xfrm>
            <a:off x="4572000" y="3912543"/>
            <a:ext cx="3926048" cy="740328"/>
            <a:chOff x="4790114" y="3429001"/>
            <a:chExt cx="3926048" cy="740328"/>
          </a:xfrm>
        </p:grpSpPr>
        <p:sp>
          <p:nvSpPr>
            <p:cNvPr id="26" name="Rectangle 25"/>
            <p:cNvSpPr/>
            <p:nvPr/>
          </p:nvSpPr>
          <p:spPr>
            <a:xfrm>
              <a:off x="4790114" y="3429001"/>
              <a:ext cx="3926048" cy="740328"/>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4924338" y="3479334"/>
              <a:ext cx="3682126" cy="646331"/>
            </a:xfrm>
            <a:prstGeom prst="rect">
              <a:avLst/>
            </a:prstGeom>
          </p:spPr>
          <p:txBody>
            <a:bodyPr wrap="square">
              <a:spAutoFit/>
            </a:bodyPr>
            <a:lstStyle/>
            <a:p>
              <a:r>
                <a:rPr lang="en-GB" dirty="0"/>
                <a:t>Give her a cuddle and a smile but don’t kiss her.</a:t>
              </a:r>
            </a:p>
          </p:txBody>
        </p:sp>
      </p:grpSp>
      <p:grpSp>
        <p:nvGrpSpPr>
          <p:cNvPr id="28" name="Group 27"/>
          <p:cNvGrpSpPr/>
          <p:nvPr/>
        </p:nvGrpSpPr>
        <p:grpSpPr>
          <a:xfrm>
            <a:off x="4186107" y="3579265"/>
            <a:ext cx="587229" cy="582664"/>
            <a:chOff x="5872294" y="3917659"/>
            <a:chExt cx="587229" cy="582664"/>
          </a:xfrm>
        </p:grpSpPr>
        <p:sp>
          <p:nvSpPr>
            <p:cNvPr id="29" name="Oval 28"/>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5872294" y="3940435"/>
              <a:ext cx="587229" cy="523220"/>
            </a:xfrm>
            <a:prstGeom prst="rect">
              <a:avLst/>
            </a:prstGeom>
            <a:noFill/>
          </p:spPr>
          <p:txBody>
            <a:bodyPr wrap="square" rtlCol="0">
              <a:spAutoFit/>
            </a:bodyPr>
            <a:lstStyle/>
            <a:p>
              <a:pPr algn="ctr"/>
              <a:r>
                <a:rPr lang="en-GB" sz="2800" b="1" dirty="0">
                  <a:solidFill>
                    <a:schemeClr val="bg1"/>
                  </a:solidFill>
                </a:rPr>
                <a:t>B</a:t>
              </a:r>
            </a:p>
          </p:txBody>
        </p:sp>
      </p:grpSp>
      <p:grpSp>
        <p:nvGrpSpPr>
          <p:cNvPr id="31" name="Group 30"/>
          <p:cNvGrpSpPr/>
          <p:nvPr/>
        </p:nvGrpSpPr>
        <p:grpSpPr>
          <a:xfrm>
            <a:off x="4572000" y="5081835"/>
            <a:ext cx="3926048" cy="740328"/>
            <a:chOff x="4790114" y="3429001"/>
            <a:chExt cx="3926048" cy="740328"/>
          </a:xfrm>
        </p:grpSpPr>
        <p:sp>
          <p:nvSpPr>
            <p:cNvPr id="32" name="Rectangle 31"/>
            <p:cNvSpPr/>
            <p:nvPr/>
          </p:nvSpPr>
          <p:spPr>
            <a:xfrm>
              <a:off x="4790114" y="3429001"/>
              <a:ext cx="3926048" cy="740328"/>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4924338" y="3479334"/>
              <a:ext cx="3280095" cy="646331"/>
            </a:xfrm>
            <a:prstGeom prst="rect">
              <a:avLst/>
            </a:prstGeom>
          </p:spPr>
          <p:txBody>
            <a:bodyPr wrap="square">
              <a:spAutoFit/>
            </a:bodyPr>
            <a:lstStyle/>
            <a:p>
              <a:r>
                <a:rPr lang="en-GB" dirty="0"/>
                <a:t>Tell her you don’t want to kiss her and walk away.</a:t>
              </a:r>
            </a:p>
          </p:txBody>
        </p:sp>
      </p:grpSp>
      <p:grpSp>
        <p:nvGrpSpPr>
          <p:cNvPr id="34" name="Group 33"/>
          <p:cNvGrpSpPr/>
          <p:nvPr/>
        </p:nvGrpSpPr>
        <p:grpSpPr>
          <a:xfrm>
            <a:off x="4186107" y="4748557"/>
            <a:ext cx="587229" cy="582664"/>
            <a:chOff x="5872294" y="3917659"/>
            <a:chExt cx="587229" cy="582664"/>
          </a:xfrm>
        </p:grpSpPr>
        <p:sp>
          <p:nvSpPr>
            <p:cNvPr id="35" name="Oval 34"/>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5872294" y="3957213"/>
              <a:ext cx="587229" cy="523220"/>
            </a:xfrm>
            <a:prstGeom prst="rect">
              <a:avLst/>
            </a:prstGeom>
            <a:noFill/>
          </p:spPr>
          <p:txBody>
            <a:bodyPr wrap="square" rtlCol="0">
              <a:spAutoFit/>
            </a:bodyPr>
            <a:lstStyle/>
            <a:p>
              <a:pPr algn="ctr"/>
              <a:r>
                <a:rPr lang="en-GB" sz="2800" b="1" dirty="0">
                  <a:solidFill>
                    <a:schemeClr val="bg1"/>
                  </a:solidFill>
                </a:rPr>
                <a:t>C</a:t>
              </a:r>
            </a:p>
          </p:txBody>
        </p:sp>
      </p:grpSp>
      <p:grpSp>
        <p:nvGrpSpPr>
          <p:cNvPr id="42" name="Group 41"/>
          <p:cNvGrpSpPr/>
          <p:nvPr/>
        </p:nvGrpSpPr>
        <p:grpSpPr>
          <a:xfrm>
            <a:off x="617561" y="2533475"/>
            <a:ext cx="3380764" cy="3380765"/>
            <a:chOff x="1027675" y="2533475"/>
            <a:chExt cx="2970650" cy="2970650"/>
          </a:xfrm>
        </p:grpSpPr>
        <p:sp>
          <p:nvSpPr>
            <p:cNvPr id="41" name="Oval 40"/>
            <p:cNvSpPr/>
            <p:nvPr/>
          </p:nvSpPr>
          <p:spPr>
            <a:xfrm>
              <a:off x="1027675" y="2533475"/>
              <a:ext cx="2970650" cy="2970650"/>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1166318" y="3298886"/>
              <a:ext cx="2680041" cy="1541512"/>
            </a:xfrm>
            <a:prstGeom prst="rect">
              <a:avLst/>
            </a:prstGeom>
          </p:spPr>
          <p:txBody>
            <a:bodyPr wrap="square">
              <a:spAutoFit/>
            </a:bodyPr>
            <a:lstStyle/>
            <a:p>
              <a:pPr algn="ctr"/>
              <a:r>
                <a:rPr lang="en-GB" dirty="0">
                  <a:solidFill>
                    <a:schemeClr val="bg1"/>
                  </a:solidFill>
                </a:rPr>
                <a:t>Discuss the answers </a:t>
              </a:r>
              <a:br>
                <a:rPr lang="en-GB" dirty="0">
                  <a:solidFill>
                    <a:schemeClr val="bg1"/>
                  </a:solidFill>
                </a:rPr>
              </a:br>
              <a:r>
                <a:rPr lang="en-GB" dirty="0">
                  <a:solidFill>
                    <a:schemeClr val="bg1"/>
                  </a:solidFill>
                </a:rPr>
                <a:t>with your group. Choose the one most of you agree on and give a good reason why you are choosing </a:t>
              </a:r>
              <a:br>
                <a:rPr lang="en-GB" dirty="0">
                  <a:solidFill>
                    <a:schemeClr val="bg1"/>
                  </a:solidFill>
                </a:rPr>
              </a:br>
              <a:r>
                <a:rPr lang="en-GB" dirty="0">
                  <a:solidFill>
                    <a:schemeClr val="bg1"/>
                  </a:solidFill>
                </a:rPr>
                <a:t>this option.</a:t>
              </a:r>
            </a:p>
          </p:txBody>
        </p:sp>
      </p:grpSp>
    </p:spTree>
    <p:extLst>
      <p:ext uri="{BB962C8B-B14F-4D97-AF65-F5344CB8AC3E}">
        <p14:creationId xmlns:p14="http://schemas.microsoft.com/office/powerpoint/2010/main" val="451410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250"/>
                                        <p:tgtEl>
                                          <p:spTgt spid="20"/>
                                        </p:tgtEl>
                                      </p:cBhvr>
                                    </p:animEffect>
                                  </p:childTnLst>
                                </p:cTn>
                              </p:par>
                            </p:childTnLst>
                          </p:cTn>
                        </p:par>
                        <p:par>
                          <p:cTn id="16" fill="hold">
                            <p:stCondLst>
                              <p:cond delay="250"/>
                            </p:stCondLst>
                            <p:childTnLst>
                              <p:par>
                                <p:cTn id="17" presetID="22" presetClass="entr" presetSubtype="8"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left)">
                                      <p:cBhvr>
                                        <p:cTn id="19" dur="500"/>
                                        <p:tgtEl>
                                          <p:spTgt spid="2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250"/>
                                        <p:tgtEl>
                                          <p:spTgt spid="28"/>
                                        </p:tgtEl>
                                      </p:cBhvr>
                                    </p:animEffect>
                                  </p:childTnLst>
                                </p:cTn>
                              </p:par>
                            </p:childTnLst>
                          </p:cTn>
                        </p:par>
                        <p:par>
                          <p:cTn id="25" fill="hold">
                            <p:stCondLst>
                              <p:cond delay="250"/>
                            </p:stCondLst>
                            <p:childTnLst>
                              <p:par>
                                <p:cTn id="26" presetID="22" presetClass="entr" presetSubtype="8"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left)">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250"/>
                                        <p:tgtEl>
                                          <p:spTgt spid="34"/>
                                        </p:tgtEl>
                                      </p:cBhvr>
                                    </p:animEffect>
                                  </p:childTnLst>
                                </p:cTn>
                              </p:par>
                            </p:childTnLst>
                          </p:cTn>
                        </p:par>
                        <p:par>
                          <p:cTn id="34" fill="hold">
                            <p:stCondLst>
                              <p:cond delay="250"/>
                            </p:stCondLst>
                            <p:childTnLst>
                              <p:par>
                                <p:cTn id="35" presetID="22" presetClass="entr" presetSubtype="8"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left)">
                                      <p:cBhvr>
                                        <p:cTn id="37" dur="500"/>
                                        <p:tgtEl>
                                          <p:spTgt spid="3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l="-16841" t="-11019" r="-16292" b="-11569"/>
          <a:stretch/>
        </p:blipFill>
        <p:spPr>
          <a:xfrm>
            <a:off x="621977" y="2531896"/>
            <a:ext cx="3372890" cy="3372890"/>
          </a:xfrm>
          <a:prstGeom prst="ellipse">
            <a:avLst/>
          </a:prstGeom>
          <a:solidFill>
            <a:schemeClr val="bg1"/>
          </a:solidFill>
          <a:ln w="57150">
            <a:solidFill>
              <a:srgbClr val="FAB003"/>
            </a:solidFill>
          </a:ln>
        </p:spPr>
      </p:pic>
      <p:grpSp>
        <p:nvGrpSpPr>
          <p:cNvPr id="37" name="Group 36"/>
          <p:cNvGrpSpPr/>
          <p:nvPr/>
        </p:nvGrpSpPr>
        <p:grpSpPr>
          <a:xfrm>
            <a:off x="445291" y="1530398"/>
            <a:ext cx="7692581" cy="793351"/>
            <a:chOff x="445292" y="1530398"/>
            <a:chExt cx="5748769" cy="793351"/>
          </a:xfrm>
        </p:grpSpPr>
        <p:grpSp>
          <p:nvGrpSpPr>
            <p:cNvPr id="15" name="Group 14"/>
            <p:cNvGrpSpPr/>
            <p:nvPr/>
          </p:nvGrpSpPr>
          <p:grpSpPr>
            <a:xfrm>
              <a:off x="445292" y="1530398"/>
              <a:ext cx="5748769" cy="793351"/>
              <a:chOff x="445292" y="2193130"/>
              <a:chExt cx="5748769" cy="633962"/>
            </a:xfrm>
            <a:solidFill>
              <a:srgbClr val="F08115"/>
            </a:solidFill>
          </p:grpSpPr>
          <p:sp>
            <p:nvSpPr>
              <p:cNvPr id="4" name="Rectangle 3"/>
              <p:cNvSpPr/>
              <p:nvPr/>
            </p:nvSpPr>
            <p:spPr>
              <a:xfrm>
                <a:off x="445292" y="2193130"/>
                <a:ext cx="5385057" cy="6339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Isosceles Triangle 7"/>
              <p:cNvSpPr/>
              <p:nvPr/>
            </p:nvSpPr>
            <p:spPr>
              <a:xfrm rot="5400000">
                <a:off x="5695224" y="2328255"/>
                <a:ext cx="633961" cy="36371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a:off x="508462" y="1610354"/>
              <a:ext cx="5513239" cy="646331"/>
            </a:xfrm>
            <a:prstGeom prst="rect">
              <a:avLst/>
            </a:prstGeom>
          </p:spPr>
          <p:txBody>
            <a:bodyPr wrap="square">
              <a:spAutoFit/>
            </a:bodyPr>
            <a:lstStyle/>
            <a:p>
              <a:r>
                <a:rPr lang="en-GB" dirty="0">
                  <a:solidFill>
                    <a:schemeClr val="bg1"/>
                  </a:solidFill>
                </a:rPr>
                <a:t>A friend is at your house and asks you to let them borrow your iPod. They say if you were a good friend, you’d let them. What do you do?</a:t>
              </a:r>
            </a:p>
          </p:txBody>
        </p:sp>
      </p:grpSp>
      <p:sp>
        <p:nvSpPr>
          <p:cNvPr id="5" name="Title 1"/>
          <p:cNvSpPr>
            <a:spLocks noGrp="1"/>
          </p:cNvSpPr>
          <p:nvPr>
            <p:ph type="title"/>
          </p:nvPr>
        </p:nvSpPr>
        <p:spPr>
          <a:xfrm>
            <a:off x="457198" y="478895"/>
            <a:ext cx="8220075" cy="994306"/>
          </a:xfrm>
        </p:spPr>
        <p:txBody>
          <a:bodyPr/>
          <a:lstStyle/>
          <a:p>
            <a:r>
              <a:rPr lang="en-GB" dirty="0">
                <a:latin typeface="Twinkl" pitchFamily="2" charset="0"/>
              </a:rPr>
              <a:t>We Think</a:t>
            </a:r>
          </a:p>
        </p:txBody>
      </p:sp>
      <p:pic>
        <p:nvPicPr>
          <p:cNvPr id="6" name="Group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grpSp>
        <p:nvGrpSpPr>
          <p:cNvPr id="14" name="Group 13"/>
          <p:cNvGrpSpPr/>
          <p:nvPr/>
        </p:nvGrpSpPr>
        <p:grpSpPr>
          <a:xfrm>
            <a:off x="268815" y="1047176"/>
            <a:ext cx="2244186" cy="659392"/>
            <a:chOff x="268815" y="1533738"/>
            <a:chExt cx="2244186" cy="659392"/>
          </a:xfrm>
        </p:grpSpPr>
        <p:sp>
          <p:nvSpPr>
            <p:cNvPr id="13" name="Flowchart: Off-page Connector 6"/>
            <p:cNvSpPr/>
            <p:nvPr/>
          </p:nvSpPr>
          <p:spPr>
            <a:xfrm rot="16200000">
              <a:off x="1166574" y="872992"/>
              <a:ext cx="502920" cy="1945483"/>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9048"/>
                <a:gd name="connsiteX1" fmla="*/ 10000 w 10000"/>
                <a:gd name="connsiteY1" fmla="*/ 0 h 9048"/>
                <a:gd name="connsiteX2" fmla="*/ 10000 w 10000"/>
                <a:gd name="connsiteY2" fmla="*/ 8000 h 9048"/>
                <a:gd name="connsiteX3" fmla="*/ 5000 w 10000"/>
                <a:gd name="connsiteY3" fmla="*/ 9048 h 9048"/>
                <a:gd name="connsiteX4" fmla="*/ 0 w 10000"/>
                <a:gd name="connsiteY4" fmla="*/ 8000 h 9048"/>
                <a:gd name="connsiteX5" fmla="*/ 0 w 10000"/>
                <a:gd name="connsiteY5" fmla="*/ 0 h 9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048">
                  <a:moveTo>
                    <a:pt x="0" y="0"/>
                  </a:moveTo>
                  <a:lnTo>
                    <a:pt x="10000" y="0"/>
                  </a:lnTo>
                  <a:lnTo>
                    <a:pt x="10000" y="8000"/>
                  </a:lnTo>
                  <a:lnTo>
                    <a:pt x="5000" y="9048"/>
                  </a:lnTo>
                  <a:lnTo>
                    <a:pt x="0" y="8000"/>
                  </a:lnTo>
                  <a:lnTo>
                    <a:pt x="0" y="0"/>
                  </a:lnTo>
                  <a:close/>
                </a:path>
              </a:pathLst>
            </a:custGeom>
            <a:solidFill>
              <a:schemeClr val="tx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nvGrpSpPr>
            <p:cNvPr id="12" name="Group 11"/>
            <p:cNvGrpSpPr/>
            <p:nvPr/>
          </p:nvGrpSpPr>
          <p:grpSpPr>
            <a:xfrm>
              <a:off x="268815" y="1533738"/>
              <a:ext cx="2244186" cy="659392"/>
              <a:chOff x="268815" y="1305137"/>
              <a:chExt cx="2244186" cy="659392"/>
            </a:xfrm>
          </p:grpSpPr>
          <p:grpSp>
            <p:nvGrpSpPr>
              <p:cNvPr id="10" name="Group 9"/>
              <p:cNvGrpSpPr/>
              <p:nvPr/>
            </p:nvGrpSpPr>
            <p:grpSpPr>
              <a:xfrm>
                <a:off x="268817" y="1305137"/>
                <a:ext cx="2244184" cy="502920"/>
                <a:chOff x="1123950" y="1779270"/>
                <a:chExt cx="2244184" cy="502920"/>
              </a:xfrm>
            </p:grpSpPr>
            <p:sp>
              <p:nvSpPr>
                <p:cNvPr id="7" name="Flowchart: Off-page Connector 6"/>
                <p:cNvSpPr/>
                <p:nvPr/>
              </p:nvSpPr>
              <p:spPr>
                <a:xfrm rot="16200000">
                  <a:off x="1994582" y="908638"/>
                  <a:ext cx="502920" cy="2244184"/>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9048"/>
                    <a:gd name="connsiteX1" fmla="*/ 10000 w 10000"/>
                    <a:gd name="connsiteY1" fmla="*/ 0 h 9048"/>
                    <a:gd name="connsiteX2" fmla="*/ 10000 w 10000"/>
                    <a:gd name="connsiteY2" fmla="*/ 8000 h 9048"/>
                    <a:gd name="connsiteX3" fmla="*/ 5000 w 10000"/>
                    <a:gd name="connsiteY3" fmla="*/ 9048 h 9048"/>
                    <a:gd name="connsiteX4" fmla="*/ 0 w 10000"/>
                    <a:gd name="connsiteY4" fmla="*/ 8000 h 9048"/>
                    <a:gd name="connsiteX5" fmla="*/ 0 w 10000"/>
                    <a:gd name="connsiteY5" fmla="*/ 0 h 9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048">
                      <a:moveTo>
                        <a:pt x="0" y="0"/>
                      </a:moveTo>
                      <a:lnTo>
                        <a:pt x="10000" y="0"/>
                      </a:lnTo>
                      <a:lnTo>
                        <a:pt x="10000" y="8000"/>
                      </a:lnTo>
                      <a:lnTo>
                        <a:pt x="5000" y="9048"/>
                      </a:lnTo>
                      <a:lnTo>
                        <a:pt x="0" y="8000"/>
                      </a:lnTo>
                      <a:lnTo>
                        <a:pt x="0" y="0"/>
                      </a:lnTo>
                      <a:close/>
                    </a:path>
                  </a:pathLst>
                </a:cu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1215897" y="1846063"/>
                  <a:ext cx="1303562" cy="369332"/>
                </a:xfrm>
                <a:prstGeom prst="rect">
                  <a:avLst/>
                </a:prstGeom>
              </p:spPr>
              <p:txBody>
                <a:bodyPr wrap="none">
                  <a:spAutoFit/>
                </a:bodyPr>
                <a:lstStyle/>
                <a:p>
                  <a:r>
                    <a:rPr lang="en-GB" b="1" dirty="0">
                      <a:solidFill>
                        <a:schemeClr val="bg1"/>
                      </a:solidFill>
                    </a:rPr>
                    <a:t>Question 2</a:t>
                  </a:r>
                </a:p>
              </p:txBody>
            </p:sp>
          </p:grpSp>
          <p:sp>
            <p:nvSpPr>
              <p:cNvPr id="11" name="Right Triangle 10"/>
              <p:cNvSpPr/>
              <p:nvPr/>
            </p:nvSpPr>
            <p:spPr>
              <a:xfrm rot="10800000">
                <a:off x="268815" y="1808054"/>
                <a:ext cx="176477" cy="156475"/>
              </a:xfrm>
              <a:prstGeom prst="r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25" name="Group 24"/>
          <p:cNvGrpSpPr/>
          <p:nvPr/>
        </p:nvGrpSpPr>
        <p:grpSpPr>
          <a:xfrm>
            <a:off x="4572000" y="3912543"/>
            <a:ext cx="3926048" cy="740328"/>
            <a:chOff x="4790114" y="3429001"/>
            <a:chExt cx="3926048" cy="740328"/>
          </a:xfrm>
        </p:grpSpPr>
        <p:sp>
          <p:nvSpPr>
            <p:cNvPr id="26" name="Rectangle 25"/>
            <p:cNvSpPr/>
            <p:nvPr/>
          </p:nvSpPr>
          <p:spPr>
            <a:xfrm>
              <a:off x="4790114" y="3429001"/>
              <a:ext cx="3926048" cy="740328"/>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4924338" y="3479334"/>
              <a:ext cx="3682126" cy="646331"/>
            </a:xfrm>
            <a:prstGeom prst="rect">
              <a:avLst/>
            </a:prstGeom>
          </p:spPr>
          <p:txBody>
            <a:bodyPr wrap="square">
              <a:spAutoFit/>
            </a:bodyPr>
            <a:lstStyle/>
            <a:p>
              <a:r>
                <a:rPr lang="en-GB" dirty="0"/>
                <a:t>Let them have it – you don’t want them to think you’re a bad friend.</a:t>
              </a:r>
            </a:p>
          </p:txBody>
        </p:sp>
      </p:grpSp>
      <p:grpSp>
        <p:nvGrpSpPr>
          <p:cNvPr id="28" name="Group 27"/>
          <p:cNvGrpSpPr/>
          <p:nvPr/>
        </p:nvGrpSpPr>
        <p:grpSpPr>
          <a:xfrm>
            <a:off x="4186107" y="3579265"/>
            <a:ext cx="587229" cy="582664"/>
            <a:chOff x="5872294" y="3917659"/>
            <a:chExt cx="587229" cy="582664"/>
          </a:xfrm>
        </p:grpSpPr>
        <p:sp>
          <p:nvSpPr>
            <p:cNvPr id="29" name="Oval 28"/>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5872294" y="3940435"/>
              <a:ext cx="587229" cy="523220"/>
            </a:xfrm>
            <a:prstGeom prst="rect">
              <a:avLst/>
            </a:prstGeom>
            <a:noFill/>
          </p:spPr>
          <p:txBody>
            <a:bodyPr wrap="square" rtlCol="0">
              <a:spAutoFit/>
            </a:bodyPr>
            <a:lstStyle/>
            <a:p>
              <a:pPr algn="ctr"/>
              <a:r>
                <a:rPr lang="en-GB" sz="2800" b="1" dirty="0">
                  <a:solidFill>
                    <a:schemeClr val="bg1"/>
                  </a:solidFill>
                </a:rPr>
                <a:t>B</a:t>
              </a:r>
            </a:p>
          </p:txBody>
        </p:sp>
      </p:grpSp>
      <p:grpSp>
        <p:nvGrpSpPr>
          <p:cNvPr id="16" name="Group 15">
            <a:extLst>
              <a:ext uri="{FF2B5EF4-FFF2-40B4-BE49-F238E27FC236}">
                <a16:creationId xmlns:a16="http://schemas.microsoft.com/office/drawing/2014/main" id="{A6617003-5F96-4595-A6BC-6A50D39777EA}"/>
              </a:ext>
            </a:extLst>
          </p:cNvPr>
          <p:cNvGrpSpPr/>
          <p:nvPr/>
        </p:nvGrpSpPr>
        <p:grpSpPr>
          <a:xfrm>
            <a:off x="4572000" y="2757269"/>
            <a:ext cx="3926048" cy="740328"/>
            <a:chOff x="4572000" y="2757269"/>
            <a:chExt cx="3926048" cy="740328"/>
          </a:xfrm>
        </p:grpSpPr>
        <p:sp>
          <p:nvSpPr>
            <p:cNvPr id="23" name="Rectangle 22"/>
            <p:cNvSpPr/>
            <p:nvPr/>
          </p:nvSpPr>
          <p:spPr>
            <a:xfrm>
              <a:off x="4572000" y="2757269"/>
              <a:ext cx="3926048" cy="740328"/>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4632866" y="2807602"/>
              <a:ext cx="3682126" cy="646331"/>
            </a:xfrm>
            <a:prstGeom prst="rect">
              <a:avLst/>
            </a:prstGeom>
          </p:spPr>
          <p:txBody>
            <a:bodyPr wrap="square">
              <a:spAutoFit/>
            </a:bodyPr>
            <a:lstStyle/>
            <a:p>
              <a:r>
                <a:rPr lang="en-GB" dirty="0"/>
                <a:t>Say they can use it at your house but they can’t take it home.</a:t>
              </a:r>
            </a:p>
          </p:txBody>
        </p:sp>
      </p:grpSp>
      <p:grpSp>
        <p:nvGrpSpPr>
          <p:cNvPr id="42" name="Group 41"/>
          <p:cNvGrpSpPr/>
          <p:nvPr/>
        </p:nvGrpSpPr>
        <p:grpSpPr>
          <a:xfrm>
            <a:off x="617561" y="2533475"/>
            <a:ext cx="3380764" cy="3380765"/>
            <a:chOff x="1027675" y="2533475"/>
            <a:chExt cx="2970650" cy="2970650"/>
          </a:xfrm>
        </p:grpSpPr>
        <p:sp>
          <p:nvSpPr>
            <p:cNvPr id="41" name="Oval 40"/>
            <p:cNvSpPr/>
            <p:nvPr/>
          </p:nvSpPr>
          <p:spPr>
            <a:xfrm>
              <a:off x="1027675" y="2533475"/>
              <a:ext cx="2970650" cy="2970650"/>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1166318" y="3239370"/>
              <a:ext cx="2680041" cy="1541512"/>
            </a:xfrm>
            <a:prstGeom prst="rect">
              <a:avLst/>
            </a:prstGeom>
          </p:spPr>
          <p:txBody>
            <a:bodyPr wrap="square">
              <a:spAutoFit/>
            </a:bodyPr>
            <a:lstStyle/>
            <a:p>
              <a:pPr algn="ctr"/>
              <a:r>
                <a:rPr lang="en-GB" dirty="0">
                  <a:solidFill>
                    <a:schemeClr val="bg1"/>
                  </a:solidFill>
                </a:rPr>
                <a:t>Discuss the answers </a:t>
              </a:r>
              <a:br>
                <a:rPr lang="en-GB" dirty="0">
                  <a:solidFill>
                    <a:schemeClr val="bg1"/>
                  </a:solidFill>
                </a:rPr>
              </a:br>
              <a:r>
                <a:rPr lang="en-GB" dirty="0">
                  <a:solidFill>
                    <a:schemeClr val="bg1"/>
                  </a:solidFill>
                </a:rPr>
                <a:t>with your group. Choose the one most of you agree on and give a good reason why you are choosing </a:t>
              </a:r>
              <a:br>
                <a:rPr lang="en-GB" dirty="0">
                  <a:solidFill>
                    <a:schemeClr val="bg1"/>
                  </a:solidFill>
                </a:rPr>
              </a:br>
              <a:r>
                <a:rPr lang="en-GB" dirty="0">
                  <a:solidFill>
                    <a:schemeClr val="bg1"/>
                  </a:solidFill>
                </a:rPr>
                <a:t>this option.</a:t>
              </a:r>
            </a:p>
          </p:txBody>
        </p:sp>
      </p:grpSp>
      <p:grpSp>
        <p:nvGrpSpPr>
          <p:cNvPr id="21" name="Group 20">
            <a:extLst>
              <a:ext uri="{FF2B5EF4-FFF2-40B4-BE49-F238E27FC236}">
                <a16:creationId xmlns:a16="http://schemas.microsoft.com/office/drawing/2014/main" id="{447DAD12-378E-48D7-89BB-26F21795FFA9}"/>
              </a:ext>
            </a:extLst>
          </p:cNvPr>
          <p:cNvGrpSpPr/>
          <p:nvPr/>
        </p:nvGrpSpPr>
        <p:grpSpPr>
          <a:xfrm>
            <a:off x="4572000" y="5081835"/>
            <a:ext cx="3950023" cy="822951"/>
            <a:chOff x="4572000" y="5081835"/>
            <a:chExt cx="3950023" cy="1010990"/>
          </a:xfrm>
        </p:grpSpPr>
        <p:sp>
          <p:nvSpPr>
            <p:cNvPr id="32" name="Rectangle 31"/>
            <p:cNvSpPr/>
            <p:nvPr/>
          </p:nvSpPr>
          <p:spPr>
            <a:xfrm>
              <a:off x="4572000" y="5081835"/>
              <a:ext cx="3926048" cy="1010990"/>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5F74B0C2-B52D-499E-A136-22ADEEEE1DC8}"/>
                </a:ext>
              </a:extLst>
            </p:cNvPr>
            <p:cNvSpPr/>
            <p:nvPr/>
          </p:nvSpPr>
          <p:spPr>
            <a:xfrm>
              <a:off x="4632866" y="5247685"/>
              <a:ext cx="3889157" cy="646331"/>
            </a:xfrm>
            <a:prstGeom prst="rect">
              <a:avLst/>
            </a:prstGeom>
          </p:spPr>
          <p:txBody>
            <a:bodyPr wrap="square">
              <a:spAutoFit/>
            </a:bodyPr>
            <a:lstStyle/>
            <a:p>
              <a:r>
                <a:rPr lang="en-GB" dirty="0"/>
                <a:t>Tell them to ‘get lost’ and that it’s their bad luck they don’t have one.</a:t>
              </a:r>
            </a:p>
          </p:txBody>
        </p:sp>
      </p:grpSp>
      <p:grpSp>
        <p:nvGrpSpPr>
          <p:cNvPr id="20" name="Group 19"/>
          <p:cNvGrpSpPr/>
          <p:nvPr/>
        </p:nvGrpSpPr>
        <p:grpSpPr>
          <a:xfrm>
            <a:off x="4186107" y="2423991"/>
            <a:ext cx="587229" cy="582664"/>
            <a:chOff x="5872294" y="3917659"/>
            <a:chExt cx="587229" cy="582664"/>
          </a:xfrm>
        </p:grpSpPr>
        <p:sp>
          <p:nvSpPr>
            <p:cNvPr id="18" name="Oval 17"/>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5872294" y="3940435"/>
              <a:ext cx="587229" cy="523220"/>
            </a:xfrm>
            <a:prstGeom prst="rect">
              <a:avLst/>
            </a:prstGeom>
            <a:noFill/>
          </p:spPr>
          <p:txBody>
            <a:bodyPr wrap="square" rtlCol="0">
              <a:spAutoFit/>
            </a:bodyPr>
            <a:lstStyle/>
            <a:p>
              <a:pPr algn="ctr"/>
              <a:r>
                <a:rPr lang="en-GB" sz="2800" b="1" dirty="0">
                  <a:solidFill>
                    <a:schemeClr val="bg1"/>
                  </a:solidFill>
                </a:rPr>
                <a:t>A</a:t>
              </a:r>
            </a:p>
          </p:txBody>
        </p:sp>
      </p:grpSp>
      <p:grpSp>
        <p:nvGrpSpPr>
          <p:cNvPr id="34" name="Group 33"/>
          <p:cNvGrpSpPr/>
          <p:nvPr/>
        </p:nvGrpSpPr>
        <p:grpSpPr>
          <a:xfrm>
            <a:off x="4186107" y="4748557"/>
            <a:ext cx="587229" cy="582664"/>
            <a:chOff x="5872294" y="3917659"/>
            <a:chExt cx="587229" cy="582664"/>
          </a:xfrm>
        </p:grpSpPr>
        <p:sp>
          <p:nvSpPr>
            <p:cNvPr id="35" name="Oval 34"/>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5872294" y="3957213"/>
              <a:ext cx="587229" cy="523220"/>
            </a:xfrm>
            <a:prstGeom prst="rect">
              <a:avLst/>
            </a:prstGeom>
            <a:noFill/>
          </p:spPr>
          <p:txBody>
            <a:bodyPr wrap="square" rtlCol="0">
              <a:spAutoFit/>
            </a:bodyPr>
            <a:lstStyle/>
            <a:p>
              <a:pPr algn="ctr"/>
              <a:r>
                <a:rPr lang="en-GB" sz="2800" b="1" dirty="0">
                  <a:solidFill>
                    <a:schemeClr val="bg1"/>
                  </a:solidFill>
                </a:rPr>
                <a:t>C</a:t>
              </a:r>
            </a:p>
          </p:txBody>
        </p:sp>
      </p:grpSp>
    </p:spTree>
    <p:extLst>
      <p:ext uri="{BB962C8B-B14F-4D97-AF65-F5344CB8AC3E}">
        <p14:creationId xmlns:p14="http://schemas.microsoft.com/office/powerpoint/2010/main" val="57711113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250"/>
                                        <p:tgtEl>
                                          <p:spTgt spid="20"/>
                                        </p:tgtEl>
                                      </p:cBhvr>
                                    </p:animEffect>
                                  </p:childTnLst>
                                </p:cTn>
                              </p:par>
                            </p:childTnLst>
                          </p:cTn>
                        </p:par>
                        <p:par>
                          <p:cTn id="16" fill="hold">
                            <p:stCondLst>
                              <p:cond delay="25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250"/>
                                        <p:tgtEl>
                                          <p:spTgt spid="28"/>
                                        </p:tgtEl>
                                      </p:cBhvr>
                                    </p:animEffect>
                                  </p:childTnLst>
                                </p:cTn>
                              </p:par>
                            </p:childTnLst>
                          </p:cTn>
                        </p:par>
                        <p:par>
                          <p:cTn id="25" fill="hold">
                            <p:stCondLst>
                              <p:cond delay="250"/>
                            </p:stCondLst>
                            <p:childTnLst>
                              <p:par>
                                <p:cTn id="26" presetID="22" presetClass="entr" presetSubtype="8"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left)">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250"/>
                                        <p:tgtEl>
                                          <p:spTgt spid="34"/>
                                        </p:tgtEl>
                                      </p:cBhvr>
                                    </p:animEffect>
                                  </p:childTnLst>
                                </p:cTn>
                              </p:par>
                            </p:childTnLst>
                          </p:cTn>
                        </p:par>
                        <p:par>
                          <p:cTn id="34" fill="hold">
                            <p:stCondLst>
                              <p:cond delay="250"/>
                            </p:stCondLst>
                            <p:childTnLst>
                              <p:par>
                                <p:cTn id="35" presetID="22" presetClass="entr" presetSubtype="8"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left)">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l="-25149" r="-8752"/>
          <a:stretch/>
        </p:blipFill>
        <p:spPr>
          <a:xfrm>
            <a:off x="617561" y="2531895"/>
            <a:ext cx="3377306" cy="3372891"/>
          </a:xfrm>
          <a:prstGeom prst="ellipse">
            <a:avLst/>
          </a:prstGeom>
          <a:solidFill>
            <a:schemeClr val="bg1"/>
          </a:solidFill>
          <a:ln w="57150">
            <a:solidFill>
              <a:srgbClr val="FAB003"/>
            </a:solidFill>
          </a:ln>
        </p:spPr>
      </p:pic>
      <p:grpSp>
        <p:nvGrpSpPr>
          <p:cNvPr id="37" name="Group 36"/>
          <p:cNvGrpSpPr/>
          <p:nvPr/>
        </p:nvGrpSpPr>
        <p:grpSpPr>
          <a:xfrm>
            <a:off x="445292" y="1530397"/>
            <a:ext cx="8153334" cy="793352"/>
            <a:chOff x="445292" y="1530397"/>
            <a:chExt cx="8153334" cy="793352"/>
          </a:xfrm>
        </p:grpSpPr>
        <p:grpSp>
          <p:nvGrpSpPr>
            <p:cNvPr id="15" name="Group 14"/>
            <p:cNvGrpSpPr/>
            <p:nvPr/>
          </p:nvGrpSpPr>
          <p:grpSpPr>
            <a:xfrm>
              <a:off x="445292" y="1530397"/>
              <a:ext cx="8153334" cy="793352"/>
              <a:chOff x="445292" y="2193130"/>
              <a:chExt cx="8153334" cy="633963"/>
            </a:xfrm>
            <a:solidFill>
              <a:srgbClr val="F08115"/>
            </a:solidFill>
          </p:grpSpPr>
          <p:sp>
            <p:nvSpPr>
              <p:cNvPr id="4" name="Rectangle 3"/>
              <p:cNvSpPr/>
              <p:nvPr/>
            </p:nvSpPr>
            <p:spPr>
              <a:xfrm>
                <a:off x="445292" y="2193130"/>
                <a:ext cx="7789621" cy="6339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Isosceles Triangle 7"/>
              <p:cNvSpPr/>
              <p:nvPr/>
            </p:nvSpPr>
            <p:spPr>
              <a:xfrm rot="5400000">
                <a:off x="8099789" y="2328256"/>
                <a:ext cx="633961" cy="36371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a:off x="680821" y="1610632"/>
              <a:ext cx="7817227" cy="646331"/>
            </a:xfrm>
            <a:prstGeom prst="rect">
              <a:avLst/>
            </a:prstGeom>
          </p:spPr>
          <p:txBody>
            <a:bodyPr wrap="square">
              <a:spAutoFit/>
            </a:bodyPr>
            <a:lstStyle/>
            <a:p>
              <a:r>
                <a:rPr lang="en-GB" dirty="0">
                  <a:solidFill>
                    <a:schemeClr val="bg1"/>
                  </a:solidFill>
                </a:rPr>
                <a:t>Your uncle wants you to sit on his knee, stroke your hair and tell you you’re lovely. You like your uncle but you don’t like it when he does this.</a:t>
              </a:r>
            </a:p>
          </p:txBody>
        </p:sp>
      </p:grpSp>
      <p:sp>
        <p:nvSpPr>
          <p:cNvPr id="5" name="Title 1"/>
          <p:cNvSpPr>
            <a:spLocks noGrp="1"/>
          </p:cNvSpPr>
          <p:nvPr>
            <p:ph type="title"/>
          </p:nvPr>
        </p:nvSpPr>
        <p:spPr>
          <a:xfrm>
            <a:off x="457198" y="478895"/>
            <a:ext cx="8220075" cy="994306"/>
          </a:xfrm>
        </p:spPr>
        <p:txBody>
          <a:bodyPr/>
          <a:lstStyle/>
          <a:p>
            <a:r>
              <a:rPr lang="en-GB" dirty="0">
                <a:latin typeface="Twinkl" pitchFamily="2" charset="0"/>
              </a:rPr>
              <a:t>We Think</a:t>
            </a:r>
          </a:p>
        </p:txBody>
      </p:sp>
      <p:pic>
        <p:nvPicPr>
          <p:cNvPr id="6" name="Group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grpSp>
        <p:nvGrpSpPr>
          <p:cNvPr id="14" name="Group 13"/>
          <p:cNvGrpSpPr/>
          <p:nvPr/>
        </p:nvGrpSpPr>
        <p:grpSpPr>
          <a:xfrm>
            <a:off x="268815" y="1047176"/>
            <a:ext cx="2244186" cy="659392"/>
            <a:chOff x="268815" y="1533738"/>
            <a:chExt cx="2244186" cy="659392"/>
          </a:xfrm>
        </p:grpSpPr>
        <p:sp>
          <p:nvSpPr>
            <p:cNvPr id="13" name="Flowchart: Off-page Connector 6"/>
            <p:cNvSpPr/>
            <p:nvPr/>
          </p:nvSpPr>
          <p:spPr>
            <a:xfrm rot="16200000">
              <a:off x="1166574" y="872992"/>
              <a:ext cx="502920" cy="1945483"/>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9048"/>
                <a:gd name="connsiteX1" fmla="*/ 10000 w 10000"/>
                <a:gd name="connsiteY1" fmla="*/ 0 h 9048"/>
                <a:gd name="connsiteX2" fmla="*/ 10000 w 10000"/>
                <a:gd name="connsiteY2" fmla="*/ 8000 h 9048"/>
                <a:gd name="connsiteX3" fmla="*/ 5000 w 10000"/>
                <a:gd name="connsiteY3" fmla="*/ 9048 h 9048"/>
                <a:gd name="connsiteX4" fmla="*/ 0 w 10000"/>
                <a:gd name="connsiteY4" fmla="*/ 8000 h 9048"/>
                <a:gd name="connsiteX5" fmla="*/ 0 w 10000"/>
                <a:gd name="connsiteY5" fmla="*/ 0 h 9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048">
                  <a:moveTo>
                    <a:pt x="0" y="0"/>
                  </a:moveTo>
                  <a:lnTo>
                    <a:pt x="10000" y="0"/>
                  </a:lnTo>
                  <a:lnTo>
                    <a:pt x="10000" y="8000"/>
                  </a:lnTo>
                  <a:lnTo>
                    <a:pt x="5000" y="9048"/>
                  </a:lnTo>
                  <a:lnTo>
                    <a:pt x="0" y="8000"/>
                  </a:lnTo>
                  <a:lnTo>
                    <a:pt x="0" y="0"/>
                  </a:lnTo>
                  <a:close/>
                </a:path>
              </a:pathLst>
            </a:custGeom>
            <a:solidFill>
              <a:schemeClr val="tx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nvGrpSpPr>
            <p:cNvPr id="12" name="Group 11"/>
            <p:cNvGrpSpPr/>
            <p:nvPr/>
          </p:nvGrpSpPr>
          <p:grpSpPr>
            <a:xfrm>
              <a:off x="268815" y="1533738"/>
              <a:ext cx="2244186" cy="659392"/>
              <a:chOff x="268815" y="1305137"/>
              <a:chExt cx="2244186" cy="659392"/>
            </a:xfrm>
          </p:grpSpPr>
          <p:grpSp>
            <p:nvGrpSpPr>
              <p:cNvPr id="10" name="Group 9"/>
              <p:cNvGrpSpPr/>
              <p:nvPr/>
            </p:nvGrpSpPr>
            <p:grpSpPr>
              <a:xfrm>
                <a:off x="268817" y="1305137"/>
                <a:ext cx="2244184" cy="502920"/>
                <a:chOff x="1123950" y="1779270"/>
                <a:chExt cx="2244184" cy="502920"/>
              </a:xfrm>
            </p:grpSpPr>
            <p:sp>
              <p:nvSpPr>
                <p:cNvPr id="7" name="Flowchart: Off-page Connector 6"/>
                <p:cNvSpPr/>
                <p:nvPr/>
              </p:nvSpPr>
              <p:spPr>
                <a:xfrm rot="16200000">
                  <a:off x="1994582" y="908638"/>
                  <a:ext cx="502920" cy="2244184"/>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9048"/>
                    <a:gd name="connsiteX1" fmla="*/ 10000 w 10000"/>
                    <a:gd name="connsiteY1" fmla="*/ 0 h 9048"/>
                    <a:gd name="connsiteX2" fmla="*/ 10000 w 10000"/>
                    <a:gd name="connsiteY2" fmla="*/ 8000 h 9048"/>
                    <a:gd name="connsiteX3" fmla="*/ 5000 w 10000"/>
                    <a:gd name="connsiteY3" fmla="*/ 9048 h 9048"/>
                    <a:gd name="connsiteX4" fmla="*/ 0 w 10000"/>
                    <a:gd name="connsiteY4" fmla="*/ 8000 h 9048"/>
                    <a:gd name="connsiteX5" fmla="*/ 0 w 10000"/>
                    <a:gd name="connsiteY5" fmla="*/ 0 h 9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048">
                      <a:moveTo>
                        <a:pt x="0" y="0"/>
                      </a:moveTo>
                      <a:lnTo>
                        <a:pt x="10000" y="0"/>
                      </a:lnTo>
                      <a:lnTo>
                        <a:pt x="10000" y="8000"/>
                      </a:lnTo>
                      <a:lnTo>
                        <a:pt x="5000" y="9048"/>
                      </a:lnTo>
                      <a:lnTo>
                        <a:pt x="0" y="8000"/>
                      </a:lnTo>
                      <a:lnTo>
                        <a:pt x="0" y="0"/>
                      </a:lnTo>
                      <a:close/>
                    </a:path>
                  </a:pathLst>
                </a:cu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1215897" y="1846063"/>
                  <a:ext cx="1301959" cy="369332"/>
                </a:xfrm>
                <a:prstGeom prst="rect">
                  <a:avLst/>
                </a:prstGeom>
              </p:spPr>
              <p:txBody>
                <a:bodyPr wrap="none">
                  <a:spAutoFit/>
                </a:bodyPr>
                <a:lstStyle/>
                <a:p>
                  <a:r>
                    <a:rPr lang="en-GB" b="1" dirty="0">
                      <a:solidFill>
                        <a:schemeClr val="bg1"/>
                      </a:solidFill>
                    </a:rPr>
                    <a:t>Question 3</a:t>
                  </a:r>
                </a:p>
              </p:txBody>
            </p:sp>
          </p:grpSp>
          <p:sp>
            <p:nvSpPr>
              <p:cNvPr id="11" name="Right Triangle 10"/>
              <p:cNvSpPr/>
              <p:nvPr/>
            </p:nvSpPr>
            <p:spPr>
              <a:xfrm rot="10800000">
                <a:off x="268815" y="1808054"/>
                <a:ext cx="176477" cy="156475"/>
              </a:xfrm>
              <a:prstGeom prst="r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24" name="Group 23"/>
          <p:cNvGrpSpPr/>
          <p:nvPr/>
        </p:nvGrpSpPr>
        <p:grpSpPr>
          <a:xfrm>
            <a:off x="4572000" y="2757268"/>
            <a:ext cx="3926048" cy="969133"/>
            <a:chOff x="4790114" y="3429000"/>
            <a:chExt cx="3926048" cy="969133"/>
          </a:xfrm>
        </p:grpSpPr>
        <p:sp>
          <p:nvSpPr>
            <p:cNvPr id="23" name="Rectangle 22"/>
            <p:cNvSpPr/>
            <p:nvPr/>
          </p:nvSpPr>
          <p:spPr>
            <a:xfrm>
              <a:off x="4790114" y="3429000"/>
              <a:ext cx="3926048" cy="969133"/>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924338" y="3470867"/>
              <a:ext cx="3682126" cy="923330"/>
            </a:xfrm>
            <a:prstGeom prst="rect">
              <a:avLst/>
            </a:prstGeom>
          </p:spPr>
          <p:txBody>
            <a:bodyPr wrap="square">
              <a:spAutoFit/>
            </a:bodyPr>
            <a:lstStyle/>
            <a:p>
              <a:r>
                <a:rPr lang="en-GB" dirty="0"/>
                <a:t>Go along with it as he is really nice to you and you don’t want to upset him.</a:t>
              </a:r>
            </a:p>
          </p:txBody>
        </p:sp>
      </p:grpSp>
      <p:grpSp>
        <p:nvGrpSpPr>
          <p:cNvPr id="20" name="Group 19"/>
          <p:cNvGrpSpPr/>
          <p:nvPr/>
        </p:nvGrpSpPr>
        <p:grpSpPr>
          <a:xfrm>
            <a:off x="4186107" y="2423991"/>
            <a:ext cx="587229" cy="582664"/>
            <a:chOff x="5872294" y="3917659"/>
            <a:chExt cx="587229" cy="582664"/>
          </a:xfrm>
        </p:grpSpPr>
        <p:sp>
          <p:nvSpPr>
            <p:cNvPr id="18" name="Oval 17"/>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5872294" y="3940435"/>
              <a:ext cx="587229" cy="523220"/>
            </a:xfrm>
            <a:prstGeom prst="rect">
              <a:avLst/>
            </a:prstGeom>
            <a:noFill/>
          </p:spPr>
          <p:txBody>
            <a:bodyPr wrap="square" rtlCol="0">
              <a:spAutoFit/>
            </a:bodyPr>
            <a:lstStyle/>
            <a:p>
              <a:pPr algn="ctr"/>
              <a:r>
                <a:rPr lang="en-GB" sz="2800" b="1" dirty="0">
                  <a:solidFill>
                    <a:schemeClr val="bg1"/>
                  </a:solidFill>
                </a:rPr>
                <a:t>A</a:t>
              </a:r>
            </a:p>
          </p:txBody>
        </p:sp>
      </p:grpSp>
      <p:grpSp>
        <p:nvGrpSpPr>
          <p:cNvPr id="25" name="Group 24"/>
          <p:cNvGrpSpPr/>
          <p:nvPr/>
        </p:nvGrpSpPr>
        <p:grpSpPr>
          <a:xfrm>
            <a:off x="4572000" y="4217344"/>
            <a:ext cx="3926048" cy="506442"/>
            <a:chOff x="4790114" y="3429001"/>
            <a:chExt cx="3926048" cy="506442"/>
          </a:xfrm>
        </p:grpSpPr>
        <p:sp>
          <p:nvSpPr>
            <p:cNvPr id="26" name="Rectangle 25"/>
            <p:cNvSpPr/>
            <p:nvPr/>
          </p:nvSpPr>
          <p:spPr>
            <a:xfrm>
              <a:off x="4790114" y="3429001"/>
              <a:ext cx="3926048" cy="506442"/>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4924338" y="3479334"/>
              <a:ext cx="3682126" cy="369332"/>
            </a:xfrm>
            <a:prstGeom prst="rect">
              <a:avLst/>
            </a:prstGeom>
          </p:spPr>
          <p:txBody>
            <a:bodyPr wrap="square">
              <a:spAutoFit/>
            </a:bodyPr>
            <a:lstStyle/>
            <a:p>
              <a:r>
                <a:rPr lang="en-GB" dirty="0"/>
                <a:t>Say ‘No, thanks’ and move away.</a:t>
              </a:r>
            </a:p>
          </p:txBody>
        </p:sp>
      </p:grpSp>
      <p:grpSp>
        <p:nvGrpSpPr>
          <p:cNvPr id="28" name="Group 27"/>
          <p:cNvGrpSpPr/>
          <p:nvPr/>
        </p:nvGrpSpPr>
        <p:grpSpPr>
          <a:xfrm>
            <a:off x="4186107" y="3884066"/>
            <a:ext cx="587229" cy="582664"/>
            <a:chOff x="5872294" y="3917659"/>
            <a:chExt cx="587229" cy="582664"/>
          </a:xfrm>
        </p:grpSpPr>
        <p:sp>
          <p:nvSpPr>
            <p:cNvPr id="29" name="Oval 28"/>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5872294" y="3940435"/>
              <a:ext cx="587229" cy="523220"/>
            </a:xfrm>
            <a:prstGeom prst="rect">
              <a:avLst/>
            </a:prstGeom>
            <a:noFill/>
          </p:spPr>
          <p:txBody>
            <a:bodyPr wrap="square" rtlCol="0">
              <a:spAutoFit/>
            </a:bodyPr>
            <a:lstStyle/>
            <a:p>
              <a:pPr algn="ctr"/>
              <a:r>
                <a:rPr lang="en-GB" sz="2800" b="1" dirty="0">
                  <a:solidFill>
                    <a:schemeClr val="bg1"/>
                  </a:solidFill>
                </a:rPr>
                <a:t>B</a:t>
              </a:r>
            </a:p>
          </p:txBody>
        </p:sp>
      </p:grpSp>
      <p:grpSp>
        <p:nvGrpSpPr>
          <p:cNvPr id="31" name="Group 30"/>
          <p:cNvGrpSpPr/>
          <p:nvPr/>
        </p:nvGrpSpPr>
        <p:grpSpPr>
          <a:xfrm>
            <a:off x="4572000" y="5225768"/>
            <a:ext cx="3926048" cy="973664"/>
            <a:chOff x="4790114" y="3429000"/>
            <a:chExt cx="3926048" cy="973664"/>
          </a:xfrm>
        </p:grpSpPr>
        <p:sp>
          <p:nvSpPr>
            <p:cNvPr id="32" name="Rectangle 31"/>
            <p:cNvSpPr/>
            <p:nvPr/>
          </p:nvSpPr>
          <p:spPr>
            <a:xfrm>
              <a:off x="4790114" y="3429000"/>
              <a:ext cx="3926048" cy="973663"/>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4924338" y="3479334"/>
              <a:ext cx="3682126" cy="923330"/>
            </a:xfrm>
            <a:prstGeom prst="rect">
              <a:avLst/>
            </a:prstGeom>
          </p:spPr>
          <p:txBody>
            <a:bodyPr wrap="square">
              <a:spAutoFit/>
            </a:bodyPr>
            <a:lstStyle/>
            <a:p>
              <a:r>
                <a:rPr lang="en-GB" dirty="0"/>
                <a:t>Rudely tell him that you don't want to sit on his knee and you never will.</a:t>
              </a:r>
            </a:p>
          </p:txBody>
        </p:sp>
      </p:grpSp>
      <p:grpSp>
        <p:nvGrpSpPr>
          <p:cNvPr id="34" name="Group 33"/>
          <p:cNvGrpSpPr/>
          <p:nvPr/>
        </p:nvGrpSpPr>
        <p:grpSpPr>
          <a:xfrm>
            <a:off x="4186107" y="4892491"/>
            <a:ext cx="587229" cy="582664"/>
            <a:chOff x="5872294" y="3917659"/>
            <a:chExt cx="587229" cy="582664"/>
          </a:xfrm>
        </p:grpSpPr>
        <p:sp>
          <p:nvSpPr>
            <p:cNvPr id="35" name="Oval 34"/>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5872294" y="3957213"/>
              <a:ext cx="587229" cy="523220"/>
            </a:xfrm>
            <a:prstGeom prst="rect">
              <a:avLst/>
            </a:prstGeom>
            <a:noFill/>
          </p:spPr>
          <p:txBody>
            <a:bodyPr wrap="square" rtlCol="0">
              <a:spAutoFit/>
            </a:bodyPr>
            <a:lstStyle/>
            <a:p>
              <a:pPr algn="ctr"/>
              <a:r>
                <a:rPr lang="en-GB" sz="2800" b="1" dirty="0">
                  <a:solidFill>
                    <a:schemeClr val="bg1"/>
                  </a:solidFill>
                </a:rPr>
                <a:t>C</a:t>
              </a:r>
            </a:p>
          </p:txBody>
        </p:sp>
      </p:grpSp>
      <p:grpSp>
        <p:nvGrpSpPr>
          <p:cNvPr id="42" name="Group 41"/>
          <p:cNvGrpSpPr/>
          <p:nvPr/>
        </p:nvGrpSpPr>
        <p:grpSpPr>
          <a:xfrm>
            <a:off x="617561" y="2533475"/>
            <a:ext cx="3380764" cy="3380765"/>
            <a:chOff x="1027675" y="2533475"/>
            <a:chExt cx="2970650" cy="2970650"/>
          </a:xfrm>
        </p:grpSpPr>
        <p:sp>
          <p:nvSpPr>
            <p:cNvPr id="41" name="Oval 40"/>
            <p:cNvSpPr/>
            <p:nvPr/>
          </p:nvSpPr>
          <p:spPr>
            <a:xfrm>
              <a:off x="1027675" y="2533475"/>
              <a:ext cx="2970650" cy="2970650"/>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1166318" y="3239371"/>
              <a:ext cx="2680041" cy="1541512"/>
            </a:xfrm>
            <a:prstGeom prst="rect">
              <a:avLst/>
            </a:prstGeom>
          </p:spPr>
          <p:txBody>
            <a:bodyPr wrap="square">
              <a:spAutoFit/>
            </a:bodyPr>
            <a:lstStyle/>
            <a:p>
              <a:pPr algn="ctr"/>
              <a:r>
                <a:rPr lang="en-GB" dirty="0">
                  <a:solidFill>
                    <a:schemeClr val="bg1"/>
                  </a:solidFill>
                </a:rPr>
                <a:t>Discuss the answers </a:t>
              </a:r>
              <a:br>
                <a:rPr lang="en-GB" dirty="0">
                  <a:solidFill>
                    <a:schemeClr val="bg1"/>
                  </a:solidFill>
                </a:rPr>
              </a:br>
              <a:r>
                <a:rPr lang="en-GB" dirty="0">
                  <a:solidFill>
                    <a:schemeClr val="bg1"/>
                  </a:solidFill>
                </a:rPr>
                <a:t>with your group. Choose the one most of you agree on and give a good reason why you are choosing </a:t>
              </a:r>
              <a:br>
                <a:rPr lang="en-GB" dirty="0">
                  <a:solidFill>
                    <a:schemeClr val="bg1"/>
                  </a:solidFill>
                </a:rPr>
              </a:br>
              <a:r>
                <a:rPr lang="en-GB" dirty="0">
                  <a:solidFill>
                    <a:schemeClr val="bg1"/>
                  </a:solidFill>
                </a:rPr>
                <a:t>this option.</a:t>
              </a:r>
            </a:p>
          </p:txBody>
        </p:sp>
      </p:grpSp>
    </p:spTree>
    <p:extLst>
      <p:ext uri="{BB962C8B-B14F-4D97-AF65-F5344CB8AC3E}">
        <p14:creationId xmlns:p14="http://schemas.microsoft.com/office/powerpoint/2010/main" val="228210815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250"/>
                                        <p:tgtEl>
                                          <p:spTgt spid="20"/>
                                        </p:tgtEl>
                                      </p:cBhvr>
                                    </p:animEffect>
                                  </p:childTnLst>
                                </p:cTn>
                              </p:par>
                            </p:childTnLst>
                          </p:cTn>
                        </p:par>
                        <p:par>
                          <p:cTn id="16" fill="hold">
                            <p:stCondLst>
                              <p:cond delay="250"/>
                            </p:stCondLst>
                            <p:childTnLst>
                              <p:par>
                                <p:cTn id="17" presetID="22" presetClass="entr" presetSubtype="8"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left)">
                                      <p:cBhvr>
                                        <p:cTn id="19" dur="500"/>
                                        <p:tgtEl>
                                          <p:spTgt spid="2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250"/>
                                        <p:tgtEl>
                                          <p:spTgt spid="28"/>
                                        </p:tgtEl>
                                      </p:cBhvr>
                                    </p:animEffect>
                                  </p:childTnLst>
                                </p:cTn>
                              </p:par>
                            </p:childTnLst>
                          </p:cTn>
                        </p:par>
                        <p:par>
                          <p:cTn id="25" fill="hold">
                            <p:stCondLst>
                              <p:cond delay="250"/>
                            </p:stCondLst>
                            <p:childTnLst>
                              <p:par>
                                <p:cTn id="26" presetID="22" presetClass="entr" presetSubtype="8"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left)">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250"/>
                                        <p:tgtEl>
                                          <p:spTgt spid="34"/>
                                        </p:tgtEl>
                                      </p:cBhvr>
                                    </p:animEffect>
                                  </p:childTnLst>
                                </p:cTn>
                              </p:par>
                            </p:childTnLst>
                          </p:cTn>
                        </p:par>
                        <p:par>
                          <p:cTn id="34" fill="hold">
                            <p:stCondLst>
                              <p:cond delay="250"/>
                            </p:stCondLst>
                            <p:childTnLst>
                              <p:par>
                                <p:cTn id="35" presetID="22" presetClass="entr" presetSubtype="8"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left)">
                                      <p:cBhvr>
                                        <p:cTn id="37" dur="500"/>
                                        <p:tgtEl>
                                          <p:spTgt spid="3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l="-20968" r="-33173"/>
          <a:stretch/>
        </p:blipFill>
        <p:spPr>
          <a:xfrm>
            <a:off x="617562" y="2531896"/>
            <a:ext cx="3377306" cy="3372890"/>
          </a:xfrm>
          <a:prstGeom prst="ellipse">
            <a:avLst/>
          </a:prstGeom>
          <a:solidFill>
            <a:schemeClr val="bg1"/>
          </a:solidFill>
          <a:ln w="57150">
            <a:solidFill>
              <a:srgbClr val="FAB003"/>
            </a:solidFill>
          </a:ln>
        </p:spPr>
      </p:pic>
      <p:grpSp>
        <p:nvGrpSpPr>
          <p:cNvPr id="37" name="Group 36"/>
          <p:cNvGrpSpPr/>
          <p:nvPr/>
        </p:nvGrpSpPr>
        <p:grpSpPr>
          <a:xfrm>
            <a:off x="445292" y="1530398"/>
            <a:ext cx="5748769" cy="793351"/>
            <a:chOff x="445292" y="1530398"/>
            <a:chExt cx="5748769" cy="793351"/>
          </a:xfrm>
        </p:grpSpPr>
        <p:grpSp>
          <p:nvGrpSpPr>
            <p:cNvPr id="15" name="Group 14"/>
            <p:cNvGrpSpPr/>
            <p:nvPr/>
          </p:nvGrpSpPr>
          <p:grpSpPr>
            <a:xfrm>
              <a:off x="445292" y="1530398"/>
              <a:ext cx="5748769" cy="793351"/>
              <a:chOff x="445292" y="2193130"/>
              <a:chExt cx="5748769" cy="633962"/>
            </a:xfrm>
            <a:solidFill>
              <a:srgbClr val="F08115"/>
            </a:solidFill>
          </p:grpSpPr>
          <p:sp>
            <p:nvSpPr>
              <p:cNvPr id="4" name="Rectangle 3"/>
              <p:cNvSpPr/>
              <p:nvPr/>
            </p:nvSpPr>
            <p:spPr>
              <a:xfrm>
                <a:off x="445292" y="2193130"/>
                <a:ext cx="5385057" cy="6339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Isosceles Triangle 7"/>
              <p:cNvSpPr/>
              <p:nvPr/>
            </p:nvSpPr>
            <p:spPr>
              <a:xfrm rot="5400000">
                <a:off x="5695224" y="2328255"/>
                <a:ext cx="633961" cy="36371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a:off x="680822" y="1610632"/>
              <a:ext cx="5191472" cy="646331"/>
            </a:xfrm>
            <a:prstGeom prst="rect">
              <a:avLst/>
            </a:prstGeom>
          </p:spPr>
          <p:txBody>
            <a:bodyPr wrap="square">
              <a:spAutoFit/>
            </a:bodyPr>
            <a:lstStyle/>
            <a:p>
              <a:r>
                <a:rPr lang="en-GB" dirty="0">
                  <a:solidFill>
                    <a:schemeClr val="bg1"/>
                  </a:solidFill>
                </a:rPr>
                <a:t>Even after you say no, your uncle tells you that you have to sit on his knee or he’ll be cross.</a:t>
              </a:r>
            </a:p>
          </p:txBody>
        </p:sp>
      </p:grpSp>
      <p:sp>
        <p:nvSpPr>
          <p:cNvPr id="5" name="Title 1"/>
          <p:cNvSpPr>
            <a:spLocks noGrp="1"/>
          </p:cNvSpPr>
          <p:nvPr>
            <p:ph type="title"/>
          </p:nvPr>
        </p:nvSpPr>
        <p:spPr>
          <a:xfrm>
            <a:off x="457198" y="478895"/>
            <a:ext cx="8220075" cy="994306"/>
          </a:xfrm>
        </p:spPr>
        <p:txBody>
          <a:bodyPr/>
          <a:lstStyle/>
          <a:p>
            <a:r>
              <a:rPr lang="en-GB" dirty="0">
                <a:latin typeface="Twinkl" pitchFamily="2" charset="0"/>
              </a:rPr>
              <a:t>We Think</a:t>
            </a:r>
          </a:p>
        </p:txBody>
      </p:sp>
      <p:pic>
        <p:nvPicPr>
          <p:cNvPr id="6" name="Group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grpSp>
        <p:nvGrpSpPr>
          <p:cNvPr id="14" name="Group 13"/>
          <p:cNvGrpSpPr/>
          <p:nvPr/>
        </p:nvGrpSpPr>
        <p:grpSpPr>
          <a:xfrm>
            <a:off x="268815" y="1047176"/>
            <a:ext cx="2244186" cy="659392"/>
            <a:chOff x="268815" y="1533738"/>
            <a:chExt cx="2244186" cy="659392"/>
          </a:xfrm>
        </p:grpSpPr>
        <p:sp>
          <p:nvSpPr>
            <p:cNvPr id="13" name="Flowchart: Off-page Connector 6"/>
            <p:cNvSpPr/>
            <p:nvPr/>
          </p:nvSpPr>
          <p:spPr>
            <a:xfrm rot="16200000">
              <a:off x="1166574" y="872992"/>
              <a:ext cx="502920" cy="1945483"/>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9048"/>
                <a:gd name="connsiteX1" fmla="*/ 10000 w 10000"/>
                <a:gd name="connsiteY1" fmla="*/ 0 h 9048"/>
                <a:gd name="connsiteX2" fmla="*/ 10000 w 10000"/>
                <a:gd name="connsiteY2" fmla="*/ 8000 h 9048"/>
                <a:gd name="connsiteX3" fmla="*/ 5000 w 10000"/>
                <a:gd name="connsiteY3" fmla="*/ 9048 h 9048"/>
                <a:gd name="connsiteX4" fmla="*/ 0 w 10000"/>
                <a:gd name="connsiteY4" fmla="*/ 8000 h 9048"/>
                <a:gd name="connsiteX5" fmla="*/ 0 w 10000"/>
                <a:gd name="connsiteY5" fmla="*/ 0 h 9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048">
                  <a:moveTo>
                    <a:pt x="0" y="0"/>
                  </a:moveTo>
                  <a:lnTo>
                    <a:pt x="10000" y="0"/>
                  </a:lnTo>
                  <a:lnTo>
                    <a:pt x="10000" y="8000"/>
                  </a:lnTo>
                  <a:lnTo>
                    <a:pt x="5000" y="9048"/>
                  </a:lnTo>
                  <a:lnTo>
                    <a:pt x="0" y="8000"/>
                  </a:lnTo>
                  <a:lnTo>
                    <a:pt x="0" y="0"/>
                  </a:lnTo>
                  <a:close/>
                </a:path>
              </a:pathLst>
            </a:custGeom>
            <a:solidFill>
              <a:schemeClr val="tx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nvGrpSpPr>
            <p:cNvPr id="12" name="Group 11"/>
            <p:cNvGrpSpPr/>
            <p:nvPr/>
          </p:nvGrpSpPr>
          <p:grpSpPr>
            <a:xfrm>
              <a:off x="268815" y="1533738"/>
              <a:ext cx="2244186" cy="659392"/>
              <a:chOff x="268815" y="1305137"/>
              <a:chExt cx="2244186" cy="659392"/>
            </a:xfrm>
          </p:grpSpPr>
          <p:grpSp>
            <p:nvGrpSpPr>
              <p:cNvPr id="10" name="Group 9"/>
              <p:cNvGrpSpPr/>
              <p:nvPr/>
            </p:nvGrpSpPr>
            <p:grpSpPr>
              <a:xfrm>
                <a:off x="268817" y="1305137"/>
                <a:ext cx="2244184" cy="502920"/>
                <a:chOff x="1123950" y="1779270"/>
                <a:chExt cx="2244184" cy="502920"/>
              </a:xfrm>
            </p:grpSpPr>
            <p:sp>
              <p:nvSpPr>
                <p:cNvPr id="7" name="Flowchart: Off-page Connector 6"/>
                <p:cNvSpPr/>
                <p:nvPr/>
              </p:nvSpPr>
              <p:spPr>
                <a:xfrm rot="16200000">
                  <a:off x="1994582" y="908638"/>
                  <a:ext cx="502920" cy="2244184"/>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9048"/>
                    <a:gd name="connsiteX1" fmla="*/ 10000 w 10000"/>
                    <a:gd name="connsiteY1" fmla="*/ 0 h 9048"/>
                    <a:gd name="connsiteX2" fmla="*/ 10000 w 10000"/>
                    <a:gd name="connsiteY2" fmla="*/ 8000 h 9048"/>
                    <a:gd name="connsiteX3" fmla="*/ 5000 w 10000"/>
                    <a:gd name="connsiteY3" fmla="*/ 9048 h 9048"/>
                    <a:gd name="connsiteX4" fmla="*/ 0 w 10000"/>
                    <a:gd name="connsiteY4" fmla="*/ 8000 h 9048"/>
                    <a:gd name="connsiteX5" fmla="*/ 0 w 10000"/>
                    <a:gd name="connsiteY5" fmla="*/ 0 h 9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048">
                      <a:moveTo>
                        <a:pt x="0" y="0"/>
                      </a:moveTo>
                      <a:lnTo>
                        <a:pt x="10000" y="0"/>
                      </a:lnTo>
                      <a:lnTo>
                        <a:pt x="10000" y="8000"/>
                      </a:lnTo>
                      <a:lnTo>
                        <a:pt x="5000" y="9048"/>
                      </a:lnTo>
                      <a:lnTo>
                        <a:pt x="0" y="8000"/>
                      </a:lnTo>
                      <a:lnTo>
                        <a:pt x="0" y="0"/>
                      </a:lnTo>
                      <a:close/>
                    </a:path>
                  </a:pathLst>
                </a:cu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1215897" y="1846063"/>
                  <a:ext cx="1316386" cy="369332"/>
                </a:xfrm>
                <a:prstGeom prst="rect">
                  <a:avLst/>
                </a:prstGeom>
              </p:spPr>
              <p:txBody>
                <a:bodyPr wrap="none">
                  <a:spAutoFit/>
                </a:bodyPr>
                <a:lstStyle/>
                <a:p>
                  <a:r>
                    <a:rPr lang="en-GB" b="1" dirty="0">
                      <a:solidFill>
                        <a:schemeClr val="bg1"/>
                      </a:solidFill>
                    </a:rPr>
                    <a:t>Question 4</a:t>
                  </a:r>
                </a:p>
              </p:txBody>
            </p:sp>
          </p:grpSp>
          <p:sp>
            <p:nvSpPr>
              <p:cNvPr id="11" name="Right Triangle 10"/>
              <p:cNvSpPr/>
              <p:nvPr/>
            </p:nvSpPr>
            <p:spPr>
              <a:xfrm rot="10800000">
                <a:off x="268815" y="1808054"/>
                <a:ext cx="176477" cy="156475"/>
              </a:xfrm>
              <a:prstGeom prst="r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24" name="Group 23"/>
          <p:cNvGrpSpPr/>
          <p:nvPr/>
        </p:nvGrpSpPr>
        <p:grpSpPr>
          <a:xfrm>
            <a:off x="4572000" y="2757269"/>
            <a:ext cx="3926048" cy="740328"/>
            <a:chOff x="4790114" y="3429001"/>
            <a:chExt cx="3926048" cy="740328"/>
          </a:xfrm>
        </p:grpSpPr>
        <p:sp>
          <p:nvSpPr>
            <p:cNvPr id="23" name="Rectangle 22"/>
            <p:cNvSpPr/>
            <p:nvPr/>
          </p:nvSpPr>
          <p:spPr>
            <a:xfrm>
              <a:off x="4790114" y="3429001"/>
              <a:ext cx="3926048" cy="740328"/>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924339" y="3479334"/>
              <a:ext cx="3116976" cy="646331"/>
            </a:xfrm>
            <a:prstGeom prst="rect">
              <a:avLst/>
            </a:prstGeom>
          </p:spPr>
          <p:txBody>
            <a:bodyPr wrap="square">
              <a:spAutoFit/>
            </a:bodyPr>
            <a:lstStyle/>
            <a:p>
              <a:r>
                <a:rPr lang="en-GB" dirty="0"/>
                <a:t>Sit on his knee to make the situation better again.</a:t>
              </a:r>
            </a:p>
          </p:txBody>
        </p:sp>
      </p:grpSp>
      <p:grpSp>
        <p:nvGrpSpPr>
          <p:cNvPr id="20" name="Group 19"/>
          <p:cNvGrpSpPr/>
          <p:nvPr/>
        </p:nvGrpSpPr>
        <p:grpSpPr>
          <a:xfrm>
            <a:off x="4186107" y="2423991"/>
            <a:ext cx="587229" cy="582664"/>
            <a:chOff x="5872294" y="3917659"/>
            <a:chExt cx="587229" cy="582664"/>
          </a:xfrm>
        </p:grpSpPr>
        <p:sp>
          <p:nvSpPr>
            <p:cNvPr id="18" name="Oval 17"/>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5872294" y="3940435"/>
              <a:ext cx="587229" cy="523220"/>
            </a:xfrm>
            <a:prstGeom prst="rect">
              <a:avLst/>
            </a:prstGeom>
            <a:noFill/>
          </p:spPr>
          <p:txBody>
            <a:bodyPr wrap="square" rtlCol="0">
              <a:spAutoFit/>
            </a:bodyPr>
            <a:lstStyle/>
            <a:p>
              <a:pPr algn="ctr"/>
              <a:r>
                <a:rPr lang="en-GB" sz="2800" b="1" dirty="0">
                  <a:solidFill>
                    <a:schemeClr val="bg1"/>
                  </a:solidFill>
                </a:rPr>
                <a:t>A</a:t>
              </a:r>
            </a:p>
          </p:txBody>
        </p:sp>
      </p:grpSp>
      <p:grpSp>
        <p:nvGrpSpPr>
          <p:cNvPr id="25" name="Group 24"/>
          <p:cNvGrpSpPr/>
          <p:nvPr/>
        </p:nvGrpSpPr>
        <p:grpSpPr>
          <a:xfrm>
            <a:off x="4572000" y="3912543"/>
            <a:ext cx="3988800" cy="740328"/>
            <a:chOff x="4790114" y="3429001"/>
            <a:chExt cx="3988800" cy="740328"/>
          </a:xfrm>
        </p:grpSpPr>
        <p:sp>
          <p:nvSpPr>
            <p:cNvPr id="26" name="Rectangle 25"/>
            <p:cNvSpPr/>
            <p:nvPr/>
          </p:nvSpPr>
          <p:spPr>
            <a:xfrm>
              <a:off x="4790114" y="3429001"/>
              <a:ext cx="3926048" cy="740328"/>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4924338" y="3479334"/>
              <a:ext cx="3854576" cy="646331"/>
            </a:xfrm>
            <a:prstGeom prst="rect">
              <a:avLst/>
            </a:prstGeom>
          </p:spPr>
          <p:txBody>
            <a:bodyPr wrap="square">
              <a:spAutoFit/>
            </a:bodyPr>
            <a:lstStyle/>
            <a:p>
              <a:r>
                <a:rPr lang="en-GB" dirty="0"/>
                <a:t>Shout that you don’t like it, get out quickly and tell a trusted adult.</a:t>
              </a:r>
            </a:p>
          </p:txBody>
        </p:sp>
      </p:grpSp>
      <p:grpSp>
        <p:nvGrpSpPr>
          <p:cNvPr id="28" name="Group 27"/>
          <p:cNvGrpSpPr/>
          <p:nvPr/>
        </p:nvGrpSpPr>
        <p:grpSpPr>
          <a:xfrm>
            <a:off x="4186107" y="3579265"/>
            <a:ext cx="587229" cy="582664"/>
            <a:chOff x="5872294" y="3917659"/>
            <a:chExt cx="587229" cy="582664"/>
          </a:xfrm>
        </p:grpSpPr>
        <p:sp>
          <p:nvSpPr>
            <p:cNvPr id="29" name="Oval 28"/>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5872294" y="3940435"/>
              <a:ext cx="587229" cy="523220"/>
            </a:xfrm>
            <a:prstGeom prst="rect">
              <a:avLst/>
            </a:prstGeom>
            <a:noFill/>
          </p:spPr>
          <p:txBody>
            <a:bodyPr wrap="square" rtlCol="0">
              <a:spAutoFit/>
            </a:bodyPr>
            <a:lstStyle/>
            <a:p>
              <a:pPr algn="ctr"/>
              <a:r>
                <a:rPr lang="en-GB" sz="2800" b="1" dirty="0">
                  <a:solidFill>
                    <a:schemeClr val="bg1"/>
                  </a:solidFill>
                </a:rPr>
                <a:t>B</a:t>
              </a:r>
            </a:p>
          </p:txBody>
        </p:sp>
      </p:grpSp>
      <p:grpSp>
        <p:nvGrpSpPr>
          <p:cNvPr id="31" name="Group 30"/>
          <p:cNvGrpSpPr/>
          <p:nvPr/>
        </p:nvGrpSpPr>
        <p:grpSpPr>
          <a:xfrm>
            <a:off x="4572000" y="5081835"/>
            <a:ext cx="3926048" cy="506165"/>
            <a:chOff x="4790114" y="3429001"/>
            <a:chExt cx="3926048" cy="506165"/>
          </a:xfrm>
        </p:grpSpPr>
        <p:sp>
          <p:nvSpPr>
            <p:cNvPr id="32" name="Rectangle 31"/>
            <p:cNvSpPr/>
            <p:nvPr/>
          </p:nvSpPr>
          <p:spPr>
            <a:xfrm>
              <a:off x="4790114" y="3429001"/>
              <a:ext cx="3926048" cy="506165"/>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4924338" y="3479334"/>
              <a:ext cx="3280095" cy="369332"/>
            </a:xfrm>
            <a:prstGeom prst="rect">
              <a:avLst/>
            </a:prstGeom>
          </p:spPr>
          <p:txBody>
            <a:bodyPr wrap="square">
              <a:spAutoFit/>
            </a:bodyPr>
            <a:lstStyle/>
            <a:p>
              <a:r>
                <a:rPr lang="en-GB" dirty="0"/>
                <a:t>Hit him and run away.</a:t>
              </a:r>
            </a:p>
          </p:txBody>
        </p:sp>
      </p:grpSp>
      <p:grpSp>
        <p:nvGrpSpPr>
          <p:cNvPr id="34" name="Group 33"/>
          <p:cNvGrpSpPr/>
          <p:nvPr/>
        </p:nvGrpSpPr>
        <p:grpSpPr>
          <a:xfrm>
            <a:off x="4186107" y="4748557"/>
            <a:ext cx="587229" cy="582664"/>
            <a:chOff x="5872294" y="3917659"/>
            <a:chExt cx="587229" cy="582664"/>
          </a:xfrm>
        </p:grpSpPr>
        <p:sp>
          <p:nvSpPr>
            <p:cNvPr id="35" name="Oval 34"/>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5872294" y="3957213"/>
              <a:ext cx="587229" cy="523220"/>
            </a:xfrm>
            <a:prstGeom prst="rect">
              <a:avLst/>
            </a:prstGeom>
            <a:noFill/>
          </p:spPr>
          <p:txBody>
            <a:bodyPr wrap="square" rtlCol="0">
              <a:spAutoFit/>
            </a:bodyPr>
            <a:lstStyle/>
            <a:p>
              <a:pPr algn="ctr"/>
              <a:r>
                <a:rPr lang="en-GB" sz="2800" b="1" dirty="0">
                  <a:solidFill>
                    <a:schemeClr val="bg1"/>
                  </a:solidFill>
                </a:rPr>
                <a:t>C</a:t>
              </a:r>
            </a:p>
          </p:txBody>
        </p:sp>
      </p:grpSp>
      <p:grpSp>
        <p:nvGrpSpPr>
          <p:cNvPr id="42" name="Group 41"/>
          <p:cNvGrpSpPr/>
          <p:nvPr/>
        </p:nvGrpSpPr>
        <p:grpSpPr>
          <a:xfrm>
            <a:off x="617561" y="2533475"/>
            <a:ext cx="3380764" cy="3380765"/>
            <a:chOff x="1027675" y="2533475"/>
            <a:chExt cx="2970650" cy="2970650"/>
          </a:xfrm>
        </p:grpSpPr>
        <p:sp>
          <p:nvSpPr>
            <p:cNvPr id="41" name="Oval 40"/>
            <p:cNvSpPr/>
            <p:nvPr/>
          </p:nvSpPr>
          <p:spPr>
            <a:xfrm>
              <a:off x="1027675" y="2533475"/>
              <a:ext cx="2970650" cy="2970650"/>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1166318" y="3239368"/>
              <a:ext cx="2680041" cy="1541512"/>
            </a:xfrm>
            <a:prstGeom prst="rect">
              <a:avLst/>
            </a:prstGeom>
          </p:spPr>
          <p:txBody>
            <a:bodyPr wrap="square">
              <a:spAutoFit/>
            </a:bodyPr>
            <a:lstStyle/>
            <a:p>
              <a:pPr algn="ctr"/>
              <a:r>
                <a:rPr lang="en-GB" dirty="0">
                  <a:solidFill>
                    <a:schemeClr val="bg1"/>
                  </a:solidFill>
                </a:rPr>
                <a:t>Discuss the answers </a:t>
              </a:r>
              <a:br>
                <a:rPr lang="en-GB" dirty="0">
                  <a:solidFill>
                    <a:schemeClr val="bg1"/>
                  </a:solidFill>
                </a:rPr>
              </a:br>
              <a:r>
                <a:rPr lang="en-GB" dirty="0">
                  <a:solidFill>
                    <a:schemeClr val="bg1"/>
                  </a:solidFill>
                </a:rPr>
                <a:t>with your group. Choose the one most of you agree on and give a good reason why you are choosing </a:t>
              </a:r>
              <a:br>
                <a:rPr lang="en-GB" dirty="0">
                  <a:solidFill>
                    <a:schemeClr val="bg1"/>
                  </a:solidFill>
                </a:rPr>
              </a:br>
              <a:r>
                <a:rPr lang="en-GB" dirty="0">
                  <a:solidFill>
                    <a:schemeClr val="bg1"/>
                  </a:solidFill>
                </a:rPr>
                <a:t>this option.</a:t>
              </a:r>
            </a:p>
          </p:txBody>
        </p:sp>
      </p:grpSp>
    </p:spTree>
    <p:extLst>
      <p:ext uri="{BB962C8B-B14F-4D97-AF65-F5344CB8AC3E}">
        <p14:creationId xmlns:p14="http://schemas.microsoft.com/office/powerpoint/2010/main" val="192587554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250"/>
                                        <p:tgtEl>
                                          <p:spTgt spid="20"/>
                                        </p:tgtEl>
                                      </p:cBhvr>
                                    </p:animEffect>
                                  </p:childTnLst>
                                </p:cTn>
                              </p:par>
                            </p:childTnLst>
                          </p:cTn>
                        </p:par>
                        <p:par>
                          <p:cTn id="16" fill="hold">
                            <p:stCondLst>
                              <p:cond delay="250"/>
                            </p:stCondLst>
                            <p:childTnLst>
                              <p:par>
                                <p:cTn id="17" presetID="22" presetClass="entr" presetSubtype="8"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left)">
                                      <p:cBhvr>
                                        <p:cTn id="19" dur="500"/>
                                        <p:tgtEl>
                                          <p:spTgt spid="2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250"/>
                                        <p:tgtEl>
                                          <p:spTgt spid="28"/>
                                        </p:tgtEl>
                                      </p:cBhvr>
                                    </p:animEffect>
                                  </p:childTnLst>
                                </p:cTn>
                              </p:par>
                            </p:childTnLst>
                          </p:cTn>
                        </p:par>
                        <p:par>
                          <p:cTn id="25" fill="hold">
                            <p:stCondLst>
                              <p:cond delay="250"/>
                            </p:stCondLst>
                            <p:childTnLst>
                              <p:par>
                                <p:cTn id="26" presetID="22" presetClass="entr" presetSubtype="8"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left)">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250"/>
                                        <p:tgtEl>
                                          <p:spTgt spid="34"/>
                                        </p:tgtEl>
                                      </p:cBhvr>
                                    </p:animEffect>
                                  </p:childTnLst>
                                </p:cTn>
                              </p:par>
                            </p:childTnLst>
                          </p:cTn>
                        </p:par>
                        <p:par>
                          <p:cTn id="34" fill="hold">
                            <p:stCondLst>
                              <p:cond delay="250"/>
                            </p:stCondLst>
                            <p:childTnLst>
                              <p:par>
                                <p:cTn id="35" presetID="22" presetClass="entr" presetSubtype="8"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left)">
                                      <p:cBhvr>
                                        <p:cTn id="37" dur="500"/>
                                        <p:tgtEl>
                                          <p:spTgt spid="3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t="-3127"/>
          <a:stretch/>
        </p:blipFill>
        <p:spPr>
          <a:xfrm>
            <a:off x="621978" y="2531896"/>
            <a:ext cx="3380764" cy="3372890"/>
          </a:xfrm>
          <a:prstGeom prst="ellipse">
            <a:avLst/>
          </a:prstGeom>
          <a:solidFill>
            <a:schemeClr val="bg1"/>
          </a:solidFill>
          <a:ln w="57150">
            <a:solidFill>
              <a:srgbClr val="FAB003"/>
            </a:solidFill>
          </a:ln>
        </p:spPr>
      </p:pic>
      <p:grpSp>
        <p:nvGrpSpPr>
          <p:cNvPr id="37" name="Group 36"/>
          <p:cNvGrpSpPr/>
          <p:nvPr/>
        </p:nvGrpSpPr>
        <p:grpSpPr>
          <a:xfrm>
            <a:off x="445292" y="1530398"/>
            <a:ext cx="8127907" cy="793351"/>
            <a:chOff x="445292" y="1530398"/>
            <a:chExt cx="8127907" cy="793351"/>
          </a:xfrm>
        </p:grpSpPr>
        <p:grpSp>
          <p:nvGrpSpPr>
            <p:cNvPr id="15" name="Group 14"/>
            <p:cNvGrpSpPr/>
            <p:nvPr/>
          </p:nvGrpSpPr>
          <p:grpSpPr>
            <a:xfrm>
              <a:off x="445292" y="1530398"/>
              <a:ext cx="8127907" cy="793351"/>
              <a:chOff x="445292" y="2193130"/>
              <a:chExt cx="8127907" cy="633962"/>
            </a:xfrm>
            <a:solidFill>
              <a:srgbClr val="F08115"/>
            </a:solidFill>
          </p:grpSpPr>
          <p:sp>
            <p:nvSpPr>
              <p:cNvPr id="4" name="Rectangle 3"/>
              <p:cNvSpPr/>
              <p:nvPr/>
            </p:nvSpPr>
            <p:spPr>
              <a:xfrm>
                <a:off x="445292" y="2193130"/>
                <a:ext cx="7764194" cy="6339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Isosceles Triangle 7"/>
              <p:cNvSpPr/>
              <p:nvPr/>
            </p:nvSpPr>
            <p:spPr>
              <a:xfrm rot="5400000">
                <a:off x="8074362" y="2328255"/>
                <a:ext cx="633961" cy="36371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a:off x="519954" y="1610632"/>
              <a:ext cx="7879979" cy="646331"/>
            </a:xfrm>
            <a:prstGeom prst="rect">
              <a:avLst/>
            </a:prstGeom>
          </p:spPr>
          <p:txBody>
            <a:bodyPr wrap="square">
              <a:spAutoFit/>
            </a:bodyPr>
            <a:lstStyle/>
            <a:p>
              <a:r>
                <a:rPr lang="en-GB" dirty="0">
                  <a:solidFill>
                    <a:schemeClr val="bg1"/>
                  </a:solidFill>
                </a:rPr>
                <a:t>At school, your friend tells you their mum hit them last night and that this often happens when their mum gets angry. They ask you to keep the secret.</a:t>
              </a:r>
            </a:p>
          </p:txBody>
        </p:sp>
      </p:grpSp>
      <p:sp>
        <p:nvSpPr>
          <p:cNvPr id="5" name="Title 1"/>
          <p:cNvSpPr>
            <a:spLocks noGrp="1"/>
          </p:cNvSpPr>
          <p:nvPr>
            <p:ph type="title"/>
          </p:nvPr>
        </p:nvSpPr>
        <p:spPr>
          <a:xfrm>
            <a:off x="457198" y="478895"/>
            <a:ext cx="8220075" cy="994306"/>
          </a:xfrm>
        </p:spPr>
        <p:txBody>
          <a:bodyPr/>
          <a:lstStyle/>
          <a:p>
            <a:r>
              <a:rPr lang="en-GB" dirty="0">
                <a:latin typeface="Twinkl" pitchFamily="2" charset="0"/>
              </a:rPr>
              <a:t>We Think</a:t>
            </a:r>
          </a:p>
        </p:txBody>
      </p:sp>
      <p:pic>
        <p:nvPicPr>
          <p:cNvPr id="6" name="Group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grpSp>
        <p:nvGrpSpPr>
          <p:cNvPr id="14" name="Group 13"/>
          <p:cNvGrpSpPr/>
          <p:nvPr/>
        </p:nvGrpSpPr>
        <p:grpSpPr>
          <a:xfrm>
            <a:off x="268815" y="1047176"/>
            <a:ext cx="2244186" cy="659392"/>
            <a:chOff x="268815" y="1533738"/>
            <a:chExt cx="2244186" cy="659392"/>
          </a:xfrm>
        </p:grpSpPr>
        <p:sp>
          <p:nvSpPr>
            <p:cNvPr id="13" name="Flowchart: Off-page Connector 6"/>
            <p:cNvSpPr/>
            <p:nvPr/>
          </p:nvSpPr>
          <p:spPr>
            <a:xfrm rot="16200000">
              <a:off x="1166574" y="872992"/>
              <a:ext cx="502920" cy="1945483"/>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9048"/>
                <a:gd name="connsiteX1" fmla="*/ 10000 w 10000"/>
                <a:gd name="connsiteY1" fmla="*/ 0 h 9048"/>
                <a:gd name="connsiteX2" fmla="*/ 10000 w 10000"/>
                <a:gd name="connsiteY2" fmla="*/ 8000 h 9048"/>
                <a:gd name="connsiteX3" fmla="*/ 5000 w 10000"/>
                <a:gd name="connsiteY3" fmla="*/ 9048 h 9048"/>
                <a:gd name="connsiteX4" fmla="*/ 0 w 10000"/>
                <a:gd name="connsiteY4" fmla="*/ 8000 h 9048"/>
                <a:gd name="connsiteX5" fmla="*/ 0 w 10000"/>
                <a:gd name="connsiteY5" fmla="*/ 0 h 9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048">
                  <a:moveTo>
                    <a:pt x="0" y="0"/>
                  </a:moveTo>
                  <a:lnTo>
                    <a:pt x="10000" y="0"/>
                  </a:lnTo>
                  <a:lnTo>
                    <a:pt x="10000" y="8000"/>
                  </a:lnTo>
                  <a:lnTo>
                    <a:pt x="5000" y="9048"/>
                  </a:lnTo>
                  <a:lnTo>
                    <a:pt x="0" y="8000"/>
                  </a:lnTo>
                  <a:lnTo>
                    <a:pt x="0" y="0"/>
                  </a:lnTo>
                  <a:close/>
                </a:path>
              </a:pathLst>
            </a:custGeom>
            <a:solidFill>
              <a:schemeClr val="tx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nvGrpSpPr>
            <p:cNvPr id="12" name="Group 11"/>
            <p:cNvGrpSpPr/>
            <p:nvPr/>
          </p:nvGrpSpPr>
          <p:grpSpPr>
            <a:xfrm>
              <a:off x="268815" y="1533738"/>
              <a:ext cx="2244186" cy="659392"/>
              <a:chOff x="268815" y="1305137"/>
              <a:chExt cx="2244186" cy="659392"/>
            </a:xfrm>
          </p:grpSpPr>
          <p:grpSp>
            <p:nvGrpSpPr>
              <p:cNvPr id="10" name="Group 9"/>
              <p:cNvGrpSpPr/>
              <p:nvPr/>
            </p:nvGrpSpPr>
            <p:grpSpPr>
              <a:xfrm>
                <a:off x="268817" y="1305137"/>
                <a:ext cx="2244184" cy="502920"/>
                <a:chOff x="1123950" y="1779270"/>
                <a:chExt cx="2244184" cy="502920"/>
              </a:xfrm>
            </p:grpSpPr>
            <p:sp>
              <p:nvSpPr>
                <p:cNvPr id="7" name="Flowchart: Off-page Connector 6"/>
                <p:cNvSpPr/>
                <p:nvPr/>
              </p:nvSpPr>
              <p:spPr>
                <a:xfrm rot="16200000">
                  <a:off x="1994582" y="908638"/>
                  <a:ext cx="502920" cy="2244184"/>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9048"/>
                    <a:gd name="connsiteX1" fmla="*/ 10000 w 10000"/>
                    <a:gd name="connsiteY1" fmla="*/ 0 h 9048"/>
                    <a:gd name="connsiteX2" fmla="*/ 10000 w 10000"/>
                    <a:gd name="connsiteY2" fmla="*/ 8000 h 9048"/>
                    <a:gd name="connsiteX3" fmla="*/ 5000 w 10000"/>
                    <a:gd name="connsiteY3" fmla="*/ 9048 h 9048"/>
                    <a:gd name="connsiteX4" fmla="*/ 0 w 10000"/>
                    <a:gd name="connsiteY4" fmla="*/ 8000 h 9048"/>
                    <a:gd name="connsiteX5" fmla="*/ 0 w 10000"/>
                    <a:gd name="connsiteY5" fmla="*/ 0 h 9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048">
                      <a:moveTo>
                        <a:pt x="0" y="0"/>
                      </a:moveTo>
                      <a:lnTo>
                        <a:pt x="10000" y="0"/>
                      </a:lnTo>
                      <a:lnTo>
                        <a:pt x="10000" y="8000"/>
                      </a:lnTo>
                      <a:lnTo>
                        <a:pt x="5000" y="9048"/>
                      </a:lnTo>
                      <a:lnTo>
                        <a:pt x="0" y="8000"/>
                      </a:lnTo>
                      <a:lnTo>
                        <a:pt x="0" y="0"/>
                      </a:lnTo>
                      <a:close/>
                    </a:path>
                  </a:pathLst>
                </a:cu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1215897" y="1846063"/>
                  <a:ext cx="1305165" cy="369332"/>
                </a:xfrm>
                <a:prstGeom prst="rect">
                  <a:avLst/>
                </a:prstGeom>
              </p:spPr>
              <p:txBody>
                <a:bodyPr wrap="none">
                  <a:spAutoFit/>
                </a:bodyPr>
                <a:lstStyle/>
                <a:p>
                  <a:r>
                    <a:rPr lang="en-GB" b="1" dirty="0">
                      <a:solidFill>
                        <a:schemeClr val="bg1"/>
                      </a:solidFill>
                    </a:rPr>
                    <a:t>Question 5</a:t>
                  </a:r>
                </a:p>
              </p:txBody>
            </p:sp>
          </p:grpSp>
          <p:sp>
            <p:nvSpPr>
              <p:cNvPr id="11" name="Right Triangle 10"/>
              <p:cNvSpPr/>
              <p:nvPr/>
            </p:nvSpPr>
            <p:spPr>
              <a:xfrm rot="10800000">
                <a:off x="268815" y="1808054"/>
                <a:ext cx="176477" cy="156475"/>
              </a:xfrm>
              <a:prstGeom prst="r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24" name="Group 23"/>
          <p:cNvGrpSpPr/>
          <p:nvPr/>
        </p:nvGrpSpPr>
        <p:grpSpPr>
          <a:xfrm>
            <a:off x="4572000" y="2757269"/>
            <a:ext cx="3926048" cy="740328"/>
            <a:chOff x="4790114" y="3429001"/>
            <a:chExt cx="3926048" cy="740328"/>
          </a:xfrm>
        </p:grpSpPr>
        <p:sp>
          <p:nvSpPr>
            <p:cNvPr id="23" name="Rectangle 22"/>
            <p:cNvSpPr/>
            <p:nvPr/>
          </p:nvSpPr>
          <p:spPr>
            <a:xfrm>
              <a:off x="4790114" y="3429001"/>
              <a:ext cx="3926048" cy="740328"/>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924338" y="3479334"/>
              <a:ext cx="3280095" cy="646331"/>
            </a:xfrm>
            <a:prstGeom prst="rect">
              <a:avLst/>
            </a:prstGeom>
          </p:spPr>
          <p:txBody>
            <a:bodyPr wrap="square">
              <a:spAutoFit/>
            </a:bodyPr>
            <a:lstStyle/>
            <a:p>
              <a:r>
                <a:rPr lang="en-GB" dirty="0"/>
                <a:t>Listen, give them support and keep the secret as they asked. </a:t>
              </a:r>
            </a:p>
          </p:txBody>
        </p:sp>
      </p:grpSp>
      <p:grpSp>
        <p:nvGrpSpPr>
          <p:cNvPr id="20" name="Group 19"/>
          <p:cNvGrpSpPr/>
          <p:nvPr/>
        </p:nvGrpSpPr>
        <p:grpSpPr>
          <a:xfrm>
            <a:off x="4186107" y="2423991"/>
            <a:ext cx="587229" cy="582664"/>
            <a:chOff x="5872294" y="3917659"/>
            <a:chExt cx="587229" cy="582664"/>
          </a:xfrm>
        </p:grpSpPr>
        <p:sp>
          <p:nvSpPr>
            <p:cNvPr id="18" name="Oval 17"/>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5872294" y="3940435"/>
              <a:ext cx="587229" cy="523220"/>
            </a:xfrm>
            <a:prstGeom prst="rect">
              <a:avLst/>
            </a:prstGeom>
            <a:noFill/>
          </p:spPr>
          <p:txBody>
            <a:bodyPr wrap="square" rtlCol="0">
              <a:spAutoFit/>
            </a:bodyPr>
            <a:lstStyle/>
            <a:p>
              <a:pPr algn="ctr"/>
              <a:r>
                <a:rPr lang="en-GB" sz="2800" b="1" dirty="0">
                  <a:solidFill>
                    <a:schemeClr val="bg1"/>
                  </a:solidFill>
                </a:rPr>
                <a:t>A</a:t>
              </a:r>
            </a:p>
          </p:txBody>
        </p:sp>
      </p:grpSp>
      <p:grpSp>
        <p:nvGrpSpPr>
          <p:cNvPr id="25" name="Group 24"/>
          <p:cNvGrpSpPr/>
          <p:nvPr/>
        </p:nvGrpSpPr>
        <p:grpSpPr>
          <a:xfrm>
            <a:off x="4572000" y="3912542"/>
            <a:ext cx="4001200" cy="973664"/>
            <a:chOff x="4790114" y="3429000"/>
            <a:chExt cx="4001200" cy="973664"/>
          </a:xfrm>
        </p:grpSpPr>
        <p:sp>
          <p:nvSpPr>
            <p:cNvPr id="26" name="Rectangle 25"/>
            <p:cNvSpPr/>
            <p:nvPr/>
          </p:nvSpPr>
          <p:spPr>
            <a:xfrm>
              <a:off x="4790114" y="3429000"/>
              <a:ext cx="3926048" cy="973663"/>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4924338" y="3479334"/>
              <a:ext cx="3866976" cy="923330"/>
            </a:xfrm>
            <a:prstGeom prst="rect">
              <a:avLst/>
            </a:prstGeom>
          </p:spPr>
          <p:txBody>
            <a:bodyPr wrap="square">
              <a:spAutoFit/>
            </a:bodyPr>
            <a:lstStyle/>
            <a:p>
              <a:r>
                <a:rPr lang="en-GB" dirty="0"/>
                <a:t>Listen, give them support and </a:t>
              </a:r>
              <a:br>
                <a:rPr lang="en-GB" dirty="0"/>
              </a:br>
              <a:r>
                <a:rPr lang="en-GB" dirty="0"/>
                <a:t>tell the teacher or another adult you trust.</a:t>
              </a:r>
            </a:p>
          </p:txBody>
        </p:sp>
      </p:grpSp>
      <p:grpSp>
        <p:nvGrpSpPr>
          <p:cNvPr id="28" name="Group 27"/>
          <p:cNvGrpSpPr/>
          <p:nvPr/>
        </p:nvGrpSpPr>
        <p:grpSpPr>
          <a:xfrm>
            <a:off x="4186107" y="3579265"/>
            <a:ext cx="587229" cy="582664"/>
            <a:chOff x="5872294" y="3917659"/>
            <a:chExt cx="587229" cy="582664"/>
          </a:xfrm>
        </p:grpSpPr>
        <p:sp>
          <p:nvSpPr>
            <p:cNvPr id="29" name="Oval 28"/>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5872294" y="3940435"/>
              <a:ext cx="587229" cy="523220"/>
            </a:xfrm>
            <a:prstGeom prst="rect">
              <a:avLst/>
            </a:prstGeom>
            <a:noFill/>
          </p:spPr>
          <p:txBody>
            <a:bodyPr wrap="square" rtlCol="0">
              <a:spAutoFit/>
            </a:bodyPr>
            <a:lstStyle/>
            <a:p>
              <a:pPr algn="ctr"/>
              <a:r>
                <a:rPr lang="en-GB" sz="2800" b="1" dirty="0">
                  <a:solidFill>
                    <a:schemeClr val="bg1"/>
                  </a:solidFill>
                </a:rPr>
                <a:t>B</a:t>
              </a:r>
            </a:p>
          </p:txBody>
        </p:sp>
      </p:grpSp>
      <p:grpSp>
        <p:nvGrpSpPr>
          <p:cNvPr id="31" name="Group 30"/>
          <p:cNvGrpSpPr/>
          <p:nvPr/>
        </p:nvGrpSpPr>
        <p:grpSpPr>
          <a:xfrm>
            <a:off x="4572000" y="5301969"/>
            <a:ext cx="3926048" cy="740328"/>
            <a:chOff x="4790114" y="3429001"/>
            <a:chExt cx="3926048" cy="740328"/>
          </a:xfrm>
        </p:grpSpPr>
        <p:sp>
          <p:nvSpPr>
            <p:cNvPr id="32" name="Rectangle 31"/>
            <p:cNvSpPr/>
            <p:nvPr/>
          </p:nvSpPr>
          <p:spPr>
            <a:xfrm>
              <a:off x="4790114" y="3429001"/>
              <a:ext cx="3926048" cy="740328"/>
            </a:xfrm>
            <a:prstGeom prst="rect">
              <a:avLst/>
            </a:prstGeom>
            <a:solidFill>
              <a:schemeClr val="bg1"/>
            </a:solidFill>
            <a:ln w="28575">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4924338" y="3479334"/>
              <a:ext cx="3682126" cy="646331"/>
            </a:xfrm>
            <a:prstGeom prst="rect">
              <a:avLst/>
            </a:prstGeom>
          </p:spPr>
          <p:txBody>
            <a:bodyPr wrap="square">
              <a:spAutoFit/>
            </a:bodyPr>
            <a:lstStyle/>
            <a:p>
              <a:r>
                <a:rPr lang="en-GB" dirty="0"/>
                <a:t>Listen and tell them they should hit her back.</a:t>
              </a:r>
            </a:p>
          </p:txBody>
        </p:sp>
      </p:grpSp>
      <p:grpSp>
        <p:nvGrpSpPr>
          <p:cNvPr id="34" name="Group 33"/>
          <p:cNvGrpSpPr/>
          <p:nvPr/>
        </p:nvGrpSpPr>
        <p:grpSpPr>
          <a:xfrm>
            <a:off x="4186107" y="4968691"/>
            <a:ext cx="587229" cy="582664"/>
            <a:chOff x="5872294" y="3917659"/>
            <a:chExt cx="587229" cy="582664"/>
          </a:xfrm>
        </p:grpSpPr>
        <p:sp>
          <p:nvSpPr>
            <p:cNvPr id="35" name="Oval 34"/>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5872294" y="3957213"/>
              <a:ext cx="587229" cy="523220"/>
            </a:xfrm>
            <a:prstGeom prst="rect">
              <a:avLst/>
            </a:prstGeom>
            <a:noFill/>
          </p:spPr>
          <p:txBody>
            <a:bodyPr wrap="square" rtlCol="0">
              <a:spAutoFit/>
            </a:bodyPr>
            <a:lstStyle/>
            <a:p>
              <a:pPr algn="ctr"/>
              <a:r>
                <a:rPr lang="en-GB" sz="2800" b="1" dirty="0">
                  <a:solidFill>
                    <a:schemeClr val="bg1"/>
                  </a:solidFill>
                </a:rPr>
                <a:t>C</a:t>
              </a:r>
            </a:p>
          </p:txBody>
        </p:sp>
      </p:grpSp>
      <p:grpSp>
        <p:nvGrpSpPr>
          <p:cNvPr id="42" name="Group 41"/>
          <p:cNvGrpSpPr/>
          <p:nvPr/>
        </p:nvGrpSpPr>
        <p:grpSpPr>
          <a:xfrm>
            <a:off x="617561" y="2533475"/>
            <a:ext cx="3380764" cy="3380765"/>
            <a:chOff x="1027675" y="2533475"/>
            <a:chExt cx="2970650" cy="2970650"/>
          </a:xfrm>
        </p:grpSpPr>
        <p:sp>
          <p:nvSpPr>
            <p:cNvPr id="41" name="Oval 40"/>
            <p:cNvSpPr/>
            <p:nvPr/>
          </p:nvSpPr>
          <p:spPr>
            <a:xfrm>
              <a:off x="1027675" y="2533475"/>
              <a:ext cx="2970650" cy="2970650"/>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1166318" y="3246810"/>
              <a:ext cx="2680041" cy="1541512"/>
            </a:xfrm>
            <a:prstGeom prst="rect">
              <a:avLst/>
            </a:prstGeom>
          </p:spPr>
          <p:txBody>
            <a:bodyPr wrap="square">
              <a:spAutoFit/>
            </a:bodyPr>
            <a:lstStyle/>
            <a:p>
              <a:pPr algn="ctr"/>
              <a:r>
                <a:rPr lang="en-GB" dirty="0">
                  <a:solidFill>
                    <a:schemeClr val="bg1"/>
                  </a:solidFill>
                </a:rPr>
                <a:t>Discuss the answers </a:t>
              </a:r>
              <a:br>
                <a:rPr lang="en-GB" dirty="0">
                  <a:solidFill>
                    <a:schemeClr val="bg1"/>
                  </a:solidFill>
                </a:rPr>
              </a:br>
              <a:r>
                <a:rPr lang="en-GB" dirty="0">
                  <a:solidFill>
                    <a:schemeClr val="bg1"/>
                  </a:solidFill>
                </a:rPr>
                <a:t>with your group. Choose the one most of you agree on and give a good reason why you are choosing </a:t>
              </a:r>
              <a:br>
                <a:rPr lang="en-GB" dirty="0">
                  <a:solidFill>
                    <a:schemeClr val="bg1"/>
                  </a:solidFill>
                </a:rPr>
              </a:br>
              <a:r>
                <a:rPr lang="en-GB" dirty="0">
                  <a:solidFill>
                    <a:schemeClr val="bg1"/>
                  </a:solidFill>
                </a:rPr>
                <a:t>this option.</a:t>
              </a:r>
            </a:p>
          </p:txBody>
        </p:sp>
      </p:grpSp>
    </p:spTree>
    <p:extLst>
      <p:ext uri="{BB962C8B-B14F-4D97-AF65-F5344CB8AC3E}">
        <p14:creationId xmlns:p14="http://schemas.microsoft.com/office/powerpoint/2010/main" val="344681580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250"/>
                                        <p:tgtEl>
                                          <p:spTgt spid="20"/>
                                        </p:tgtEl>
                                      </p:cBhvr>
                                    </p:animEffect>
                                  </p:childTnLst>
                                </p:cTn>
                              </p:par>
                            </p:childTnLst>
                          </p:cTn>
                        </p:par>
                        <p:par>
                          <p:cTn id="16" fill="hold">
                            <p:stCondLst>
                              <p:cond delay="250"/>
                            </p:stCondLst>
                            <p:childTnLst>
                              <p:par>
                                <p:cTn id="17" presetID="22" presetClass="entr" presetSubtype="8"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left)">
                                      <p:cBhvr>
                                        <p:cTn id="19" dur="500"/>
                                        <p:tgtEl>
                                          <p:spTgt spid="2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250"/>
                                        <p:tgtEl>
                                          <p:spTgt spid="28"/>
                                        </p:tgtEl>
                                      </p:cBhvr>
                                    </p:animEffect>
                                  </p:childTnLst>
                                </p:cTn>
                              </p:par>
                            </p:childTnLst>
                          </p:cTn>
                        </p:par>
                        <p:par>
                          <p:cTn id="25" fill="hold">
                            <p:stCondLst>
                              <p:cond delay="250"/>
                            </p:stCondLst>
                            <p:childTnLst>
                              <p:par>
                                <p:cTn id="26" presetID="22" presetClass="entr" presetSubtype="8"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left)">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250"/>
                                        <p:tgtEl>
                                          <p:spTgt spid="34"/>
                                        </p:tgtEl>
                                      </p:cBhvr>
                                    </p:animEffect>
                                  </p:childTnLst>
                                </p:cTn>
                              </p:par>
                            </p:childTnLst>
                          </p:cTn>
                        </p:par>
                        <p:par>
                          <p:cTn id="34" fill="hold">
                            <p:stCondLst>
                              <p:cond delay="250"/>
                            </p:stCondLst>
                            <p:childTnLst>
                              <p:par>
                                <p:cTn id="35" presetID="22" presetClass="entr" presetSubtype="8"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left)">
                                      <p:cBhvr>
                                        <p:cTn id="37" dur="500"/>
                                        <p:tgtEl>
                                          <p:spTgt spid="3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ight Triangle 31"/>
          <p:cNvSpPr/>
          <p:nvPr/>
        </p:nvSpPr>
        <p:spPr>
          <a:xfrm flipH="1">
            <a:off x="3603791" y="3902847"/>
            <a:ext cx="239712" cy="156475"/>
          </a:xfrm>
          <a:prstGeom prst="r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8220075" cy="994306"/>
          </a:xfrm>
        </p:spPr>
        <p:txBody>
          <a:bodyPr/>
          <a:lstStyle/>
          <a:p>
            <a:r>
              <a:rPr lang="en-GB" dirty="0">
                <a:latin typeface="Twinkl" pitchFamily="2" charset="0"/>
              </a:rPr>
              <a:t>We Think</a:t>
            </a:r>
          </a:p>
        </p:txBody>
      </p:sp>
      <p:pic>
        <p:nvPicPr>
          <p:cNvPr id="4" name="Group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sp>
        <p:nvSpPr>
          <p:cNvPr id="6" name="Rectangle 5"/>
          <p:cNvSpPr/>
          <p:nvPr/>
        </p:nvSpPr>
        <p:spPr>
          <a:xfrm>
            <a:off x="755650" y="1369470"/>
            <a:ext cx="7596188" cy="369332"/>
          </a:xfrm>
          <a:prstGeom prst="rect">
            <a:avLst/>
          </a:prstGeom>
        </p:spPr>
        <p:txBody>
          <a:bodyPr wrap="square">
            <a:spAutoFit/>
          </a:bodyPr>
          <a:lstStyle/>
          <a:p>
            <a:pPr algn="ctr"/>
            <a:r>
              <a:rPr lang="en-GB" dirty="0"/>
              <a:t>Let's see which answers would be the best option.</a:t>
            </a:r>
          </a:p>
        </p:txBody>
      </p:sp>
      <p:sp>
        <p:nvSpPr>
          <p:cNvPr id="28" name="Right Triangle 27"/>
          <p:cNvSpPr/>
          <p:nvPr/>
        </p:nvSpPr>
        <p:spPr>
          <a:xfrm>
            <a:off x="5290967" y="3902847"/>
            <a:ext cx="239712" cy="156475"/>
          </a:xfrm>
          <a:prstGeom prst="r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icture 30"/>
          <p:cNvPicPr>
            <a:picLocks noChangeAspect="1"/>
          </p:cNvPicPr>
          <p:nvPr/>
        </p:nvPicPr>
        <p:blipFill rotWithShape="1">
          <a:blip r:embed="rId3" cstate="screen">
            <a:extLst>
              <a:ext uri="{28A0092B-C50C-407E-A947-70E740481C1C}">
                <a14:useLocalDpi xmlns:a14="http://schemas.microsoft.com/office/drawing/2010/main"/>
              </a:ext>
            </a:extLst>
          </a:blip>
          <a:srcRect l="-5184" t="-14412"/>
          <a:stretch/>
        </p:blipFill>
        <p:spPr>
          <a:xfrm>
            <a:off x="3454990" y="2133539"/>
            <a:ext cx="2221200" cy="2221200"/>
          </a:xfrm>
          <a:prstGeom prst="ellipse">
            <a:avLst/>
          </a:prstGeom>
          <a:solidFill>
            <a:schemeClr val="bg1"/>
          </a:solidFill>
          <a:ln w="57150">
            <a:solidFill>
              <a:srgbClr val="FAB003"/>
            </a:solidFill>
          </a:ln>
        </p:spPr>
      </p:pic>
      <p:grpSp>
        <p:nvGrpSpPr>
          <p:cNvPr id="27" name="Group 26"/>
          <p:cNvGrpSpPr/>
          <p:nvPr/>
        </p:nvGrpSpPr>
        <p:grpSpPr>
          <a:xfrm>
            <a:off x="3520156" y="4059324"/>
            <a:ext cx="2092454" cy="502920"/>
            <a:chOff x="1198963" y="1779270"/>
            <a:chExt cx="2092454" cy="502920"/>
          </a:xfrm>
        </p:grpSpPr>
        <p:sp>
          <p:nvSpPr>
            <p:cNvPr id="29" name="Flowchart: Off-page Connector 6"/>
            <p:cNvSpPr/>
            <p:nvPr/>
          </p:nvSpPr>
          <p:spPr>
            <a:xfrm rot="16200000">
              <a:off x="1994582" y="1067287"/>
              <a:ext cx="502920" cy="1926886"/>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29"/>
            <p:cNvSpPr/>
            <p:nvPr/>
          </p:nvSpPr>
          <p:spPr>
            <a:xfrm>
              <a:off x="1198963" y="1846063"/>
              <a:ext cx="2092454" cy="369332"/>
            </a:xfrm>
            <a:prstGeom prst="rect">
              <a:avLst/>
            </a:prstGeom>
          </p:spPr>
          <p:txBody>
            <a:bodyPr wrap="square">
              <a:spAutoFit/>
            </a:bodyPr>
            <a:lstStyle/>
            <a:p>
              <a:pPr algn="ctr"/>
              <a:r>
                <a:rPr lang="en-GB" b="1" dirty="0">
                  <a:solidFill>
                    <a:schemeClr val="bg1"/>
                  </a:solidFill>
                </a:rPr>
                <a:t>Question 1</a:t>
              </a:r>
            </a:p>
          </p:txBody>
        </p:sp>
      </p:grpSp>
      <p:grpSp>
        <p:nvGrpSpPr>
          <p:cNvPr id="33" name="Group 32"/>
          <p:cNvGrpSpPr/>
          <p:nvPr/>
        </p:nvGrpSpPr>
        <p:grpSpPr>
          <a:xfrm>
            <a:off x="4286849" y="4636658"/>
            <a:ext cx="587229" cy="582664"/>
            <a:chOff x="5872294" y="3917659"/>
            <a:chExt cx="587229" cy="582664"/>
          </a:xfrm>
        </p:grpSpPr>
        <p:sp>
          <p:nvSpPr>
            <p:cNvPr id="34" name="Oval 33"/>
            <p:cNvSpPr/>
            <p:nvPr/>
          </p:nvSpPr>
          <p:spPr>
            <a:xfrm>
              <a:off x="5876859" y="3917659"/>
              <a:ext cx="582664" cy="582664"/>
            </a:xfrm>
            <a:prstGeom prst="ellipse">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5872294" y="3940435"/>
              <a:ext cx="587229" cy="523220"/>
            </a:xfrm>
            <a:prstGeom prst="rect">
              <a:avLst/>
            </a:prstGeom>
            <a:noFill/>
          </p:spPr>
          <p:txBody>
            <a:bodyPr wrap="square" rtlCol="0">
              <a:spAutoFit/>
            </a:bodyPr>
            <a:lstStyle/>
            <a:p>
              <a:pPr algn="ctr"/>
              <a:r>
                <a:rPr lang="en-GB" sz="2800" b="1" dirty="0">
                  <a:solidFill>
                    <a:schemeClr val="bg1"/>
                  </a:solidFill>
                </a:rPr>
                <a:t>B</a:t>
              </a:r>
            </a:p>
          </p:txBody>
        </p:sp>
      </p:grpSp>
      <p:sp>
        <p:nvSpPr>
          <p:cNvPr id="37" name="Rectangle 36"/>
          <p:cNvSpPr/>
          <p:nvPr/>
        </p:nvSpPr>
        <p:spPr>
          <a:xfrm>
            <a:off x="1240253" y="5262013"/>
            <a:ext cx="6667500" cy="923330"/>
          </a:xfrm>
          <a:prstGeom prst="rect">
            <a:avLst/>
          </a:prstGeom>
        </p:spPr>
        <p:txBody>
          <a:bodyPr wrap="square">
            <a:spAutoFit/>
          </a:bodyPr>
          <a:lstStyle/>
          <a:p>
            <a:pPr algn="ctr"/>
            <a:r>
              <a:rPr lang="en-GB" dirty="0"/>
              <a:t>If someone you love wants a kiss and you don’t want to kiss them, try giving them a cuddle and a smile instead. This is still kind but means you do not have to feel uncomfortable.</a:t>
            </a:r>
          </a:p>
        </p:txBody>
      </p:sp>
      <p:pic>
        <p:nvPicPr>
          <p:cNvPr id="38" name="Picture 37"/>
          <p:cNvPicPr>
            <a:picLocks noChangeAspect="1"/>
          </p:cNvPicPr>
          <p:nvPr/>
        </p:nvPicPr>
        <p:blipFill rotWithShape="1">
          <a:blip r:embed="rId4" cstate="screen">
            <a:extLst>
              <a:ext uri="{28A0092B-C50C-407E-A947-70E740481C1C}">
                <a14:useLocalDpi xmlns:a14="http://schemas.microsoft.com/office/drawing/2010/main"/>
              </a:ext>
            </a:extLst>
          </a:blip>
          <a:srcRect l="-17213" t="-12553" r="-17902" b="-11861"/>
          <a:stretch/>
        </p:blipFill>
        <p:spPr>
          <a:xfrm>
            <a:off x="3463486" y="2109694"/>
            <a:ext cx="2221200" cy="2221200"/>
          </a:xfrm>
          <a:prstGeom prst="ellipse">
            <a:avLst/>
          </a:prstGeom>
          <a:solidFill>
            <a:schemeClr val="bg1"/>
          </a:solidFill>
          <a:ln w="57150">
            <a:solidFill>
              <a:srgbClr val="FAB003"/>
            </a:solidFill>
          </a:ln>
        </p:spPr>
      </p:pic>
      <p:grpSp>
        <p:nvGrpSpPr>
          <p:cNvPr id="39" name="Group 38"/>
          <p:cNvGrpSpPr/>
          <p:nvPr/>
        </p:nvGrpSpPr>
        <p:grpSpPr>
          <a:xfrm>
            <a:off x="3520156" y="4059324"/>
            <a:ext cx="2092454" cy="502920"/>
            <a:chOff x="1198963" y="1779270"/>
            <a:chExt cx="2092454" cy="502920"/>
          </a:xfrm>
        </p:grpSpPr>
        <p:sp>
          <p:nvSpPr>
            <p:cNvPr id="40" name="Flowchart: Off-page Connector 6"/>
            <p:cNvSpPr/>
            <p:nvPr/>
          </p:nvSpPr>
          <p:spPr>
            <a:xfrm rot="16200000">
              <a:off x="1994582" y="1067287"/>
              <a:ext cx="502920" cy="1926886"/>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Rectangle 40"/>
            <p:cNvSpPr/>
            <p:nvPr/>
          </p:nvSpPr>
          <p:spPr>
            <a:xfrm>
              <a:off x="1198963" y="1846063"/>
              <a:ext cx="2092454" cy="369332"/>
            </a:xfrm>
            <a:prstGeom prst="rect">
              <a:avLst/>
            </a:prstGeom>
          </p:spPr>
          <p:txBody>
            <a:bodyPr wrap="square">
              <a:spAutoFit/>
            </a:bodyPr>
            <a:lstStyle/>
            <a:p>
              <a:pPr algn="ctr"/>
              <a:r>
                <a:rPr lang="en-GB" b="1" dirty="0">
                  <a:solidFill>
                    <a:schemeClr val="bg1"/>
                  </a:solidFill>
                </a:rPr>
                <a:t>Question 2</a:t>
              </a:r>
            </a:p>
          </p:txBody>
        </p:sp>
      </p:grpSp>
      <p:sp>
        <p:nvSpPr>
          <p:cNvPr id="43" name="Rectangle 42"/>
          <p:cNvSpPr/>
          <p:nvPr/>
        </p:nvSpPr>
        <p:spPr>
          <a:xfrm>
            <a:off x="755650" y="5269007"/>
            <a:ext cx="7596188" cy="923330"/>
          </a:xfrm>
          <a:prstGeom prst="rect">
            <a:avLst/>
          </a:prstGeom>
        </p:spPr>
        <p:txBody>
          <a:bodyPr wrap="square">
            <a:spAutoFit/>
          </a:bodyPr>
          <a:lstStyle/>
          <a:p>
            <a:pPr algn="ctr"/>
            <a:r>
              <a:rPr lang="en-GB" dirty="0"/>
              <a:t>Letting your friend use your iPod at your house is being a good friend. Your friend needs to understand that it is expensive and that they shouldn't try to make you feel bad for not letting them borrow it.</a:t>
            </a:r>
          </a:p>
        </p:txBody>
      </p:sp>
      <p:pic>
        <p:nvPicPr>
          <p:cNvPr id="44" name="Picture 43"/>
          <p:cNvPicPr>
            <a:picLocks noChangeAspect="1"/>
          </p:cNvPicPr>
          <p:nvPr/>
        </p:nvPicPr>
        <p:blipFill rotWithShape="1">
          <a:blip r:embed="rId5" cstate="screen">
            <a:extLst>
              <a:ext uri="{28A0092B-C50C-407E-A947-70E740481C1C}">
                <a14:useLocalDpi xmlns:a14="http://schemas.microsoft.com/office/drawing/2010/main"/>
              </a:ext>
            </a:extLst>
          </a:blip>
          <a:srcRect l="-25149" r="-8752"/>
          <a:stretch/>
        </p:blipFill>
        <p:spPr>
          <a:xfrm>
            <a:off x="3440626" y="2091160"/>
            <a:ext cx="2251514" cy="2248572"/>
          </a:xfrm>
          <a:prstGeom prst="ellipse">
            <a:avLst/>
          </a:prstGeom>
          <a:solidFill>
            <a:schemeClr val="bg1"/>
          </a:solidFill>
          <a:ln w="57150">
            <a:solidFill>
              <a:srgbClr val="FAB003"/>
            </a:solidFill>
          </a:ln>
        </p:spPr>
      </p:pic>
      <p:grpSp>
        <p:nvGrpSpPr>
          <p:cNvPr id="45" name="Group 44"/>
          <p:cNvGrpSpPr/>
          <p:nvPr/>
        </p:nvGrpSpPr>
        <p:grpSpPr>
          <a:xfrm>
            <a:off x="3520156" y="4059324"/>
            <a:ext cx="2092454" cy="502920"/>
            <a:chOff x="1198963" y="1779270"/>
            <a:chExt cx="2092454" cy="502920"/>
          </a:xfrm>
        </p:grpSpPr>
        <p:sp>
          <p:nvSpPr>
            <p:cNvPr id="46" name="Flowchart: Off-page Connector 6"/>
            <p:cNvSpPr/>
            <p:nvPr/>
          </p:nvSpPr>
          <p:spPr>
            <a:xfrm rot="16200000">
              <a:off x="1994582" y="1067287"/>
              <a:ext cx="502920" cy="1926886"/>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Rectangle 46"/>
            <p:cNvSpPr/>
            <p:nvPr/>
          </p:nvSpPr>
          <p:spPr>
            <a:xfrm>
              <a:off x="1198963" y="1846063"/>
              <a:ext cx="2092454" cy="369332"/>
            </a:xfrm>
            <a:prstGeom prst="rect">
              <a:avLst/>
            </a:prstGeom>
          </p:spPr>
          <p:txBody>
            <a:bodyPr wrap="square">
              <a:spAutoFit/>
            </a:bodyPr>
            <a:lstStyle/>
            <a:p>
              <a:pPr algn="ctr"/>
              <a:r>
                <a:rPr lang="en-GB" b="1" dirty="0">
                  <a:solidFill>
                    <a:schemeClr val="bg1"/>
                  </a:solidFill>
                </a:rPr>
                <a:t>Question 3</a:t>
              </a:r>
            </a:p>
          </p:txBody>
        </p:sp>
      </p:grpSp>
      <p:sp>
        <p:nvSpPr>
          <p:cNvPr id="49" name="Rectangle 48"/>
          <p:cNvSpPr/>
          <p:nvPr/>
        </p:nvSpPr>
        <p:spPr>
          <a:xfrm>
            <a:off x="1689833" y="5269633"/>
            <a:ext cx="5768340" cy="646331"/>
          </a:xfrm>
          <a:prstGeom prst="rect">
            <a:avLst/>
          </a:prstGeom>
        </p:spPr>
        <p:txBody>
          <a:bodyPr wrap="square">
            <a:spAutoFit/>
          </a:bodyPr>
          <a:lstStyle/>
          <a:p>
            <a:pPr algn="ctr"/>
            <a:r>
              <a:rPr lang="en-GB" dirty="0"/>
              <a:t>If someone wants to do something that makes you feel uncomfortable, say ‘No, thanks’ and move away.</a:t>
            </a:r>
          </a:p>
        </p:txBody>
      </p:sp>
      <p:pic>
        <p:nvPicPr>
          <p:cNvPr id="50" name="Picture 49"/>
          <p:cNvPicPr>
            <a:picLocks noChangeAspect="1"/>
          </p:cNvPicPr>
          <p:nvPr/>
        </p:nvPicPr>
        <p:blipFill rotWithShape="1">
          <a:blip r:embed="rId6" cstate="screen">
            <a:extLst>
              <a:ext uri="{28A0092B-C50C-407E-A947-70E740481C1C}">
                <a14:useLocalDpi xmlns:a14="http://schemas.microsoft.com/office/drawing/2010/main"/>
              </a:ext>
            </a:extLst>
          </a:blip>
          <a:srcRect l="-20968" r="-33173"/>
          <a:stretch/>
        </p:blipFill>
        <p:spPr>
          <a:xfrm>
            <a:off x="3444013" y="2080260"/>
            <a:ext cx="2244740" cy="2241802"/>
          </a:xfrm>
          <a:prstGeom prst="ellipse">
            <a:avLst/>
          </a:prstGeom>
          <a:solidFill>
            <a:schemeClr val="bg1"/>
          </a:solidFill>
          <a:ln w="57150">
            <a:solidFill>
              <a:srgbClr val="FAB003"/>
            </a:solidFill>
          </a:ln>
        </p:spPr>
      </p:pic>
      <p:grpSp>
        <p:nvGrpSpPr>
          <p:cNvPr id="51" name="Group 50"/>
          <p:cNvGrpSpPr/>
          <p:nvPr/>
        </p:nvGrpSpPr>
        <p:grpSpPr>
          <a:xfrm>
            <a:off x="3520156" y="4059324"/>
            <a:ext cx="2092454" cy="502920"/>
            <a:chOff x="1198963" y="1779270"/>
            <a:chExt cx="2092454" cy="502920"/>
          </a:xfrm>
        </p:grpSpPr>
        <p:sp>
          <p:nvSpPr>
            <p:cNvPr id="52" name="Flowchart: Off-page Connector 6"/>
            <p:cNvSpPr/>
            <p:nvPr/>
          </p:nvSpPr>
          <p:spPr>
            <a:xfrm rot="16200000">
              <a:off x="1994582" y="1067287"/>
              <a:ext cx="502920" cy="1926886"/>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3" name="Rectangle 52"/>
            <p:cNvSpPr/>
            <p:nvPr/>
          </p:nvSpPr>
          <p:spPr>
            <a:xfrm>
              <a:off x="1198963" y="1846063"/>
              <a:ext cx="2092454" cy="369332"/>
            </a:xfrm>
            <a:prstGeom prst="rect">
              <a:avLst/>
            </a:prstGeom>
          </p:spPr>
          <p:txBody>
            <a:bodyPr wrap="square">
              <a:spAutoFit/>
            </a:bodyPr>
            <a:lstStyle/>
            <a:p>
              <a:pPr algn="ctr"/>
              <a:r>
                <a:rPr lang="en-GB" b="1" dirty="0">
                  <a:solidFill>
                    <a:schemeClr val="bg1"/>
                  </a:solidFill>
                </a:rPr>
                <a:t>Question 4</a:t>
              </a:r>
            </a:p>
          </p:txBody>
        </p:sp>
      </p:grpSp>
      <p:sp>
        <p:nvSpPr>
          <p:cNvPr id="55" name="Rectangle 54"/>
          <p:cNvSpPr/>
          <p:nvPr/>
        </p:nvSpPr>
        <p:spPr>
          <a:xfrm>
            <a:off x="1290939" y="5265562"/>
            <a:ext cx="6566128" cy="923330"/>
          </a:xfrm>
          <a:prstGeom prst="rect">
            <a:avLst/>
          </a:prstGeom>
        </p:spPr>
        <p:txBody>
          <a:bodyPr wrap="square">
            <a:spAutoFit/>
          </a:bodyPr>
          <a:lstStyle/>
          <a:p>
            <a:pPr algn="ctr"/>
            <a:r>
              <a:rPr lang="en-GB" dirty="0"/>
              <a:t>If you have already said no and someone is still telling you to do something you don’t like, shout that you don’t like it and get out quickly to go and find help from a trusted adult.</a:t>
            </a:r>
          </a:p>
        </p:txBody>
      </p:sp>
      <p:pic>
        <p:nvPicPr>
          <p:cNvPr id="56" name="Picture 55"/>
          <p:cNvPicPr>
            <a:picLocks noChangeAspect="1"/>
          </p:cNvPicPr>
          <p:nvPr/>
        </p:nvPicPr>
        <p:blipFill rotWithShape="1">
          <a:blip r:embed="rId7" cstate="screen">
            <a:extLst>
              <a:ext uri="{28A0092B-C50C-407E-A947-70E740481C1C}">
                <a14:useLocalDpi xmlns:a14="http://schemas.microsoft.com/office/drawing/2010/main"/>
              </a:ext>
            </a:extLst>
          </a:blip>
          <a:srcRect t="-3127"/>
          <a:stretch/>
        </p:blipFill>
        <p:spPr>
          <a:xfrm>
            <a:off x="3453779" y="2087880"/>
            <a:ext cx="2225208" cy="2220026"/>
          </a:xfrm>
          <a:prstGeom prst="ellipse">
            <a:avLst/>
          </a:prstGeom>
          <a:solidFill>
            <a:schemeClr val="bg1"/>
          </a:solidFill>
          <a:ln w="57150">
            <a:solidFill>
              <a:srgbClr val="FAB003"/>
            </a:solidFill>
          </a:ln>
        </p:spPr>
      </p:pic>
      <p:grpSp>
        <p:nvGrpSpPr>
          <p:cNvPr id="57" name="Group 56"/>
          <p:cNvGrpSpPr/>
          <p:nvPr/>
        </p:nvGrpSpPr>
        <p:grpSpPr>
          <a:xfrm>
            <a:off x="3520156" y="4059324"/>
            <a:ext cx="2092454" cy="502920"/>
            <a:chOff x="1198963" y="1779270"/>
            <a:chExt cx="2092454" cy="502920"/>
          </a:xfrm>
        </p:grpSpPr>
        <p:sp>
          <p:nvSpPr>
            <p:cNvPr id="58" name="Flowchart: Off-page Connector 6"/>
            <p:cNvSpPr/>
            <p:nvPr/>
          </p:nvSpPr>
          <p:spPr>
            <a:xfrm rot="16200000">
              <a:off x="1994582" y="1067287"/>
              <a:ext cx="502920" cy="1926886"/>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58"/>
            <p:cNvSpPr/>
            <p:nvPr/>
          </p:nvSpPr>
          <p:spPr>
            <a:xfrm>
              <a:off x="1198963" y="1846063"/>
              <a:ext cx="2092454" cy="369332"/>
            </a:xfrm>
            <a:prstGeom prst="rect">
              <a:avLst/>
            </a:prstGeom>
          </p:spPr>
          <p:txBody>
            <a:bodyPr wrap="square">
              <a:spAutoFit/>
            </a:bodyPr>
            <a:lstStyle/>
            <a:p>
              <a:pPr algn="ctr"/>
              <a:r>
                <a:rPr lang="en-GB" b="1" dirty="0">
                  <a:solidFill>
                    <a:schemeClr val="bg1"/>
                  </a:solidFill>
                </a:rPr>
                <a:t>Question 5</a:t>
              </a:r>
            </a:p>
          </p:txBody>
        </p:sp>
      </p:grpSp>
      <p:sp>
        <p:nvSpPr>
          <p:cNvPr id="61" name="Rectangle 60"/>
          <p:cNvSpPr/>
          <p:nvPr/>
        </p:nvSpPr>
        <p:spPr>
          <a:xfrm>
            <a:off x="1979504" y="5260883"/>
            <a:ext cx="5172173" cy="923330"/>
          </a:xfrm>
          <a:prstGeom prst="rect">
            <a:avLst/>
          </a:prstGeom>
        </p:spPr>
        <p:txBody>
          <a:bodyPr wrap="square">
            <a:spAutoFit/>
          </a:bodyPr>
          <a:lstStyle/>
          <a:p>
            <a:pPr algn="ctr"/>
            <a:r>
              <a:rPr lang="en-GB" dirty="0"/>
              <a:t>If someone asks you to keep an uncomfortable secret, listen and give them support. Also make sure you tell a trusted adult.</a:t>
            </a:r>
          </a:p>
        </p:txBody>
      </p:sp>
    </p:spTree>
    <p:extLst>
      <p:ext uri="{BB962C8B-B14F-4D97-AF65-F5344CB8AC3E}">
        <p14:creationId xmlns:p14="http://schemas.microsoft.com/office/powerpoint/2010/main" val="111083092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fade">
                                      <p:cBhvr>
                                        <p:cTn id="10" dur="500"/>
                                        <p:tgtEl>
                                          <p:spTgt spid="3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fade">
                                      <p:cBhvr>
                                        <p:cTn id="20" dur="500"/>
                                        <p:tgtEl>
                                          <p:spTgt spid="33"/>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500"/>
                                        <p:tgtEl>
                                          <p:spTgt spid="3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37"/>
                                        </p:tgtEl>
                                      </p:cBhvr>
                                    </p:animEffect>
                                    <p:set>
                                      <p:cBhvr>
                                        <p:cTn id="32" dur="1" fill="hold">
                                          <p:stCondLst>
                                            <p:cond delay="499"/>
                                          </p:stCondLst>
                                        </p:cTn>
                                        <p:tgtEl>
                                          <p:spTgt spid="37"/>
                                        </p:tgtEl>
                                        <p:attrNameLst>
                                          <p:attrName>style.visibility</p:attrName>
                                        </p:attrNameLst>
                                      </p:cBhvr>
                                      <p:to>
                                        <p:strVal val="hidden"/>
                                      </p:to>
                                    </p:set>
                                  </p:childTnLst>
                                </p:cTn>
                              </p:par>
                              <p:par>
                                <p:cTn id="33" presetID="10" presetClass="entr" presetSubtype="0" fill="hold" nodeType="with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500"/>
                                        <p:tgtEl>
                                          <p:spTgt spid="38"/>
                                        </p:tgtEl>
                                      </p:cBhvr>
                                    </p:animEffect>
                                  </p:childTnLst>
                                </p:cTn>
                              </p:par>
                              <p:par>
                                <p:cTn id="36" presetID="10" presetClass="entr" presetSubtype="0" fill="hold" nodeType="with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fade">
                                      <p:cBhvr>
                                        <p:cTn id="38" dur="500"/>
                                        <p:tgtEl>
                                          <p:spTgt spid="39"/>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500"/>
                                        <p:tgtEl>
                                          <p:spTgt spid="33"/>
                                        </p:tgtEl>
                                      </p:cBhvr>
                                    </p:animEffect>
                                  </p:childTnLst>
                                </p:cTn>
                              </p:par>
                            </p:childTnLst>
                          </p:cTn>
                        </p:par>
                        <p:par>
                          <p:cTn id="44" fill="hold">
                            <p:stCondLst>
                              <p:cond delay="500"/>
                            </p:stCondLst>
                            <p:childTnLst>
                              <p:par>
                                <p:cTn id="45" presetID="10" presetClass="entr" presetSubtype="0" fill="hold" grpId="0"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500"/>
                                        <p:tgtEl>
                                          <p:spTgt spid="43"/>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nodeType="clickEffect">
                                  <p:stCondLst>
                                    <p:cond delay="0"/>
                                  </p:stCondLst>
                                  <p:childTnLst>
                                    <p:animEffect transition="out" filter="fade">
                                      <p:cBhvr>
                                        <p:cTn id="51" dur="500"/>
                                        <p:tgtEl>
                                          <p:spTgt spid="33"/>
                                        </p:tgtEl>
                                      </p:cBhvr>
                                    </p:animEffect>
                                    <p:set>
                                      <p:cBhvr>
                                        <p:cTn id="52" dur="1" fill="hold">
                                          <p:stCondLst>
                                            <p:cond delay="499"/>
                                          </p:stCondLst>
                                        </p:cTn>
                                        <p:tgtEl>
                                          <p:spTgt spid="33"/>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43"/>
                                        </p:tgtEl>
                                      </p:cBhvr>
                                    </p:animEffect>
                                    <p:set>
                                      <p:cBhvr>
                                        <p:cTn id="55" dur="1" fill="hold">
                                          <p:stCondLst>
                                            <p:cond delay="499"/>
                                          </p:stCondLst>
                                        </p:cTn>
                                        <p:tgtEl>
                                          <p:spTgt spid="43"/>
                                        </p:tgtEl>
                                        <p:attrNameLst>
                                          <p:attrName>style.visibility</p:attrName>
                                        </p:attrNameLst>
                                      </p:cBhvr>
                                      <p:to>
                                        <p:strVal val="hidden"/>
                                      </p:to>
                                    </p:set>
                                  </p:childTnLst>
                                </p:cTn>
                              </p:par>
                              <p:par>
                                <p:cTn id="56" presetID="10" presetClass="entr" presetSubtype="0" fill="hold" nodeType="with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fade">
                                      <p:cBhvr>
                                        <p:cTn id="58" dur="500"/>
                                        <p:tgtEl>
                                          <p:spTgt spid="44"/>
                                        </p:tgtEl>
                                      </p:cBhvr>
                                    </p:animEffect>
                                  </p:childTnLst>
                                </p:cTn>
                              </p:par>
                              <p:par>
                                <p:cTn id="59" presetID="10" presetClass="entr" presetSubtype="0" fill="hold" nodeType="with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fade">
                                      <p:cBhvr>
                                        <p:cTn id="61" dur="500"/>
                                        <p:tgtEl>
                                          <p:spTgt spid="45"/>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fade">
                                      <p:cBhvr>
                                        <p:cTn id="66" dur="500"/>
                                        <p:tgtEl>
                                          <p:spTgt spid="33"/>
                                        </p:tgtEl>
                                      </p:cBhvr>
                                    </p:animEffect>
                                  </p:childTnLst>
                                </p:cTn>
                              </p:par>
                            </p:childTnLst>
                          </p:cTn>
                        </p:par>
                        <p:par>
                          <p:cTn id="67" fill="hold">
                            <p:stCondLst>
                              <p:cond delay="500"/>
                            </p:stCondLst>
                            <p:childTnLst>
                              <p:par>
                                <p:cTn id="68" presetID="10" presetClass="entr" presetSubtype="0"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fade">
                                      <p:cBhvr>
                                        <p:cTn id="70" dur="500"/>
                                        <p:tgtEl>
                                          <p:spTgt spid="49"/>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grpId="1" nodeType="clickEffect">
                                  <p:stCondLst>
                                    <p:cond delay="0"/>
                                  </p:stCondLst>
                                  <p:childTnLst>
                                    <p:animEffect transition="out" filter="fade">
                                      <p:cBhvr>
                                        <p:cTn id="74" dur="500"/>
                                        <p:tgtEl>
                                          <p:spTgt spid="49"/>
                                        </p:tgtEl>
                                      </p:cBhvr>
                                    </p:animEffect>
                                    <p:set>
                                      <p:cBhvr>
                                        <p:cTn id="75" dur="1" fill="hold">
                                          <p:stCondLst>
                                            <p:cond delay="499"/>
                                          </p:stCondLst>
                                        </p:cTn>
                                        <p:tgtEl>
                                          <p:spTgt spid="49"/>
                                        </p:tgtEl>
                                        <p:attrNameLst>
                                          <p:attrName>style.visibility</p:attrName>
                                        </p:attrNameLst>
                                      </p:cBhvr>
                                      <p:to>
                                        <p:strVal val="hidden"/>
                                      </p:to>
                                    </p:set>
                                  </p:childTnLst>
                                </p:cTn>
                              </p:par>
                              <p:par>
                                <p:cTn id="76" presetID="10" presetClass="exit" presetSubtype="0" fill="hold" nodeType="withEffect">
                                  <p:stCondLst>
                                    <p:cond delay="0"/>
                                  </p:stCondLst>
                                  <p:childTnLst>
                                    <p:animEffect transition="out" filter="fade">
                                      <p:cBhvr>
                                        <p:cTn id="77" dur="500"/>
                                        <p:tgtEl>
                                          <p:spTgt spid="33"/>
                                        </p:tgtEl>
                                      </p:cBhvr>
                                    </p:animEffect>
                                    <p:set>
                                      <p:cBhvr>
                                        <p:cTn id="78" dur="1" fill="hold">
                                          <p:stCondLst>
                                            <p:cond delay="499"/>
                                          </p:stCondLst>
                                        </p:cTn>
                                        <p:tgtEl>
                                          <p:spTgt spid="33"/>
                                        </p:tgtEl>
                                        <p:attrNameLst>
                                          <p:attrName>style.visibility</p:attrName>
                                        </p:attrNameLst>
                                      </p:cBhvr>
                                      <p:to>
                                        <p:strVal val="hidden"/>
                                      </p:to>
                                    </p:set>
                                  </p:childTnLst>
                                </p:cTn>
                              </p:par>
                              <p:par>
                                <p:cTn id="79" presetID="10" presetClass="entr" presetSubtype="0" fill="hold" nodeType="withEffect">
                                  <p:stCondLst>
                                    <p:cond delay="0"/>
                                  </p:stCondLst>
                                  <p:childTnLst>
                                    <p:set>
                                      <p:cBhvr>
                                        <p:cTn id="80" dur="1" fill="hold">
                                          <p:stCondLst>
                                            <p:cond delay="0"/>
                                          </p:stCondLst>
                                        </p:cTn>
                                        <p:tgtEl>
                                          <p:spTgt spid="50"/>
                                        </p:tgtEl>
                                        <p:attrNameLst>
                                          <p:attrName>style.visibility</p:attrName>
                                        </p:attrNameLst>
                                      </p:cBhvr>
                                      <p:to>
                                        <p:strVal val="visible"/>
                                      </p:to>
                                    </p:set>
                                    <p:animEffect transition="in" filter="fade">
                                      <p:cBhvr>
                                        <p:cTn id="81" dur="500"/>
                                        <p:tgtEl>
                                          <p:spTgt spid="50"/>
                                        </p:tgtEl>
                                      </p:cBhvr>
                                    </p:animEffect>
                                  </p:childTnLst>
                                </p:cTn>
                              </p:par>
                              <p:par>
                                <p:cTn id="82" presetID="10" presetClass="entr" presetSubtype="0" fill="hold" nodeType="withEffect">
                                  <p:stCondLst>
                                    <p:cond delay="0"/>
                                  </p:stCondLst>
                                  <p:childTnLst>
                                    <p:set>
                                      <p:cBhvr>
                                        <p:cTn id="83" dur="1" fill="hold">
                                          <p:stCondLst>
                                            <p:cond delay="0"/>
                                          </p:stCondLst>
                                        </p:cTn>
                                        <p:tgtEl>
                                          <p:spTgt spid="51"/>
                                        </p:tgtEl>
                                        <p:attrNameLst>
                                          <p:attrName>style.visibility</p:attrName>
                                        </p:attrNameLst>
                                      </p:cBhvr>
                                      <p:to>
                                        <p:strVal val="visible"/>
                                      </p:to>
                                    </p:set>
                                    <p:animEffect transition="in" filter="fade">
                                      <p:cBhvr>
                                        <p:cTn id="84" dur="500"/>
                                        <p:tgtEl>
                                          <p:spTgt spid="51"/>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nodeType="click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500"/>
                                        <p:tgtEl>
                                          <p:spTgt spid="33"/>
                                        </p:tgtEl>
                                      </p:cBhvr>
                                    </p:animEffect>
                                  </p:childTnLst>
                                </p:cTn>
                              </p:par>
                            </p:childTnLst>
                          </p:cTn>
                        </p:par>
                        <p:par>
                          <p:cTn id="90" fill="hold">
                            <p:stCondLst>
                              <p:cond delay="500"/>
                            </p:stCondLst>
                            <p:childTnLst>
                              <p:par>
                                <p:cTn id="91" presetID="10" presetClass="entr" presetSubtype="0" fill="hold" grpId="0" nodeType="afterEffect">
                                  <p:stCondLst>
                                    <p:cond delay="0"/>
                                  </p:stCondLst>
                                  <p:childTnLst>
                                    <p:set>
                                      <p:cBhvr>
                                        <p:cTn id="92" dur="1" fill="hold">
                                          <p:stCondLst>
                                            <p:cond delay="0"/>
                                          </p:stCondLst>
                                        </p:cTn>
                                        <p:tgtEl>
                                          <p:spTgt spid="55"/>
                                        </p:tgtEl>
                                        <p:attrNameLst>
                                          <p:attrName>style.visibility</p:attrName>
                                        </p:attrNameLst>
                                      </p:cBhvr>
                                      <p:to>
                                        <p:strVal val="visible"/>
                                      </p:to>
                                    </p:set>
                                    <p:animEffect transition="in" filter="fade">
                                      <p:cBhvr>
                                        <p:cTn id="93" dur="500"/>
                                        <p:tgtEl>
                                          <p:spTgt spid="55"/>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xit" presetSubtype="0" fill="hold" grpId="1" nodeType="clickEffect">
                                  <p:stCondLst>
                                    <p:cond delay="0"/>
                                  </p:stCondLst>
                                  <p:childTnLst>
                                    <p:animEffect transition="out" filter="fade">
                                      <p:cBhvr>
                                        <p:cTn id="97" dur="500"/>
                                        <p:tgtEl>
                                          <p:spTgt spid="55"/>
                                        </p:tgtEl>
                                      </p:cBhvr>
                                    </p:animEffect>
                                    <p:set>
                                      <p:cBhvr>
                                        <p:cTn id="98" dur="1" fill="hold">
                                          <p:stCondLst>
                                            <p:cond delay="499"/>
                                          </p:stCondLst>
                                        </p:cTn>
                                        <p:tgtEl>
                                          <p:spTgt spid="55"/>
                                        </p:tgtEl>
                                        <p:attrNameLst>
                                          <p:attrName>style.visibility</p:attrName>
                                        </p:attrNameLst>
                                      </p:cBhvr>
                                      <p:to>
                                        <p:strVal val="hidden"/>
                                      </p:to>
                                    </p:set>
                                  </p:childTnLst>
                                </p:cTn>
                              </p:par>
                              <p:par>
                                <p:cTn id="99" presetID="10" presetClass="exit" presetSubtype="0" fill="hold" nodeType="withEffect">
                                  <p:stCondLst>
                                    <p:cond delay="0"/>
                                  </p:stCondLst>
                                  <p:childTnLst>
                                    <p:animEffect transition="out" filter="fade">
                                      <p:cBhvr>
                                        <p:cTn id="100" dur="500"/>
                                        <p:tgtEl>
                                          <p:spTgt spid="33"/>
                                        </p:tgtEl>
                                      </p:cBhvr>
                                    </p:animEffect>
                                    <p:set>
                                      <p:cBhvr>
                                        <p:cTn id="101" dur="1" fill="hold">
                                          <p:stCondLst>
                                            <p:cond delay="499"/>
                                          </p:stCondLst>
                                        </p:cTn>
                                        <p:tgtEl>
                                          <p:spTgt spid="33"/>
                                        </p:tgtEl>
                                        <p:attrNameLst>
                                          <p:attrName>style.visibility</p:attrName>
                                        </p:attrNameLst>
                                      </p:cBhvr>
                                      <p:to>
                                        <p:strVal val="hidden"/>
                                      </p:to>
                                    </p:set>
                                  </p:childTnLst>
                                </p:cTn>
                              </p:par>
                              <p:par>
                                <p:cTn id="102" presetID="10" presetClass="entr" presetSubtype="0" fill="hold" nodeType="withEffect">
                                  <p:stCondLst>
                                    <p:cond delay="0"/>
                                  </p:stCondLst>
                                  <p:childTnLst>
                                    <p:set>
                                      <p:cBhvr>
                                        <p:cTn id="103" dur="1" fill="hold">
                                          <p:stCondLst>
                                            <p:cond delay="0"/>
                                          </p:stCondLst>
                                        </p:cTn>
                                        <p:tgtEl>
                                          <p:spTgt spid="56"/>
                                        </p:tgtEl>
                                        <p:attrNameLst>
                                          <p:attrName>style.visibility</p:attrName>
                                        </p:attrNameLst>
                                      </p:cBhvr>
                                      <p:to>
                                        <p:strVal val="visible"/>
                                      </p:to>
                                    </p:set>
                                    <p:animEffect transition="in" filter="fade">
                                      <p:cBhvr>
                                        <p:cTn id="104" dur="500"/>
                                        <p:tgtEl>
                                          <p:spTgt spid="56"/>
                                        </p:tgtEl>
                                      </p:cBhvr>
                                    </p:animEffect>
                                  </p:childTnLst>
                                </p:cTn>
                              </p:par>
                              <p:par>
                                <p:cTn id="105" presetID="10" presetClass="entr" presetSubtype="0" fill="hold" nodeType="withEffect">
                                  <p:stCondLst>
                                    <p:cond delay="0"/>
                                  </p:stCondLst>
                                  <p:childTnLst>
                                    <p:set>
                                      <p:cBhvr>
                                        <p:cTn id="106" dur="1" fill="hold">
                                          <p:stCondLst>
                                            <p:cond delay="0"/>
                                          </p:stCondLst>
                                        </p:cTn>
                                        <p:tgtEl>
                                          <p:spTgt spid="57"/>
                                        </p:tgtEl>
                                        <p:attrNameLst>
                                          <p:attrName>style.visibility</p:attrName>
                                        </p:attrNameLst>
                                      </p:cBhvr>
                                      <p:to>
                                        <p:strVal val="visible"/>
                                      </p:to>
                                    </p:set>
                                    <p:animEffect transition="in" filter="fade">
                                      <p:cBhvr>
                                        <p:cTn id="107" dur="500"/>
                                        <p:tgtEl>
                                          <p:spTgt spid="57"/>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nodeType="clickEffect">
                                  <p:stCondLst>
                                    <p:cond delay="0"/>
                                  </p:stCondLst>
                                  <p:childTnLst>
                                    <p:set>
                                      <p:cBhvr>
                                        <p:cTn id="111" dur="1" fill="hold">
                                          <p:stCondLst>
                                            <p:cond delay="0"/>
                                          </p:stCondLst>
                                        </p:cTn>
                                        <p:tgtEl>
                                          <p:spTgt spid="33"/>
                                        </p:tgtEl>
                                        <p:attrNameLst>
                                          <p:attrName>style.visibility</p:attrName>
                                        </p:attrNameLst>
                                      </p:cBhvr>
                                      <p:to>
                                        <p:strVal val="visible"/>
                                      </p:to>
                                    </p:set>
                                    <p:animEffect transition="in" filter="fade">
                                      <p:cBhvr>
                                        <p:cTn id="112" dur="500"/>
                                        <p:tgtEl>
                                          <p:spTgt spid="33"/>
                                        </p:tgtEl>
                                      </p:cBhvr>
                                    </p:animEffect>
                                  </p:childTnLst>
                                </p:cTn>
                              </p:par>
                            </p:childTnLst>
                          </p:cTn>
                        </p:par>
                        <p:par>
                          <p:cTn id="113" fill="hold">
                            <p:stCondLst>
                              <p:cond delay="500"/>
                            </p:stCondLst>
                            <p:childTnLst>
                              <p:par>
                                <p:cTn id="114" presetID="10" presetClass="entr" presetSubtype="0" fill="hold" grpId="0" nodeType="afterEffect">
                                  <p:stCondLst>
                                    <p:cond delay="0"/>
                                  </p:stCondLst>
                                  <p:childTnLst>
                                    <p:set>
                                      <p:cBhvr>
                                        <p:cTn id="115" dur="1" fill="hold">
                                          <p:stCondLst>
                                            <p:cond delay="0"/>
                                          </p:stCondLst>
                                        </p:cTn>
                                        <p:tgtEl>
                                          <p:spTgt spid="61"/>
                                        </p:tgtEl>
                                        <p:attrNameLst>
                                          <p:attrName>style.visibility</p:attrName>
                                        </p:attrNameLst>
                                      </p:cBhvr>
                                      <p:to>
                                        <p:strVal val="visible"/>
                                      </p:to>
                                    </p:set>
                                    <p:animEffect transition="in" filter="fade">
                                      <p:cBhvr>
                                        <p:cTn id="116"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8" grpId="0" animBg="1"/>
      <p:bldP spid="37" grpId="0"/>
      <p:bldP spid="37" grpId="1"/>
      <p:bldP spid="43" grpId="0"/>
      <p:bldP spid="43" grpId="1"/>
      <p:bldP spid="49" grpId="0"/>
      <p:bldP spid="49" grpId="1"/>
      <p:bldP spid="55" grpId="0"/>
      <p:bldP spid="55" grpId="1"/>
      <p:bldP spid="6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1" y="1407600"/>
            <a:ext cx="8032750" cy="4901125"/>
          </a:xfrm>
          <a:prstGeom prst="rect">
            <a:avLst/>
          </a:prstGeom>
        </p:spPr>
      </p:pic>
      <p:sp>
        <p:nvSpPr>
          <p:cNvPr id="2" name="Title 1"/>
          <p:cNvSpPr>
            <a:spLocks noGrp="1"/>
          </p:cNvSpPr>
          <p:nvPr>
            <p:ph type="title"/>
          </p:nvPr>
        </p:nvSpPr>
        <p:spPr/>
        <p:txBody>
          <a:bodyPr/>
          <a:lstStyle/>
          <a:p>
            <a:r>
              <a:rPr lang="en-GB" dirty="0">
                <a:latin typeface="+mn-lt"/>
              </a:rPr>
              <a:t>We Think</a:t>
            </a:r>
          </a:p>
        </p:txBody>
      </p:sp>
      <p:pic>
        <p:nvPicPr>
          <p:cNvPr id="3"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91342" y="3079214"/>
            <a:ext cx="2981160" cy="3229511"/>
          </a:xfrm>
          <a:prstGeom prst="rect">
            <a:avLst/>
          </a:prstGeom>
        </p:spPr>
      </p:pic>
      <p:pic>
        <p:nvPicPr>
          <p:cNvPr id="12" name="Picture 11"/>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39750" y="1407599"/>
            <a:ext cx="8032750" cy="4901125"/>
          </a:xfrm>
          <a:prstGeom prst="rect">
            <a:avLst/>
          </a:prstGeom>
        </p:spPr>
      </p:pic>
      <p:pic>
        <p:nvPicPr>
          <p:cNvPr id="10" name="Picture 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flipH="1">
            <a:off x="5675972" y="1537906"/>
            <a:ext cx="2712378" cy="4775200"/>
          </a:xfrm>
          <a:prstGeom prst="rect">
            <a:avLst/>
          </a:prstGeom>
        </p:spPr>
      </p:pic>
      <p:grpSp>
        <p:nvGrpSpPr>
          <p:cNvPr id="16" name="Group 15"/>
          <p:cNvGrpSpPr/>
          <p:nvPr/>
        </p:nvGrpSpPr>
        <p:grpSpPr>
          <a:xfrm>
            <a:off x="4654284" y="2428508"/>
            <a:ext cx="2209800" cy="807720"/>
            <a:chOff x="4221480" y="1866900"/>
            <a:chExt cx="2209800" cy="807720"/>
          </a:xfrm>
        </p:grpSpPr>
        <p:sp>
          <p:nvSpPr>
            <p:cNvPr id="13" name="Rectangular Callout 12"/>
            <p:cNvSpPr/>
            <p:nvPr/>
          </p:nvSpPr>
          <p:spPr>
            <a:xfrm>
              <a:off x="4221480" y="1866900"/>
              <a:ext cx="2209800" cy="807720"/>
            </a:xfrm>
            <a:prstGeom prst="wedgeRectCallout">
              <a:avLst>
                <a:gd name="adj1" fmla="val 39730"/>
                <a:gd name="adj2" fmla="val 66900"/>
              </a:avLst>
            </a:prstGeom>
            <a:solidFill>
              <a:schemeClr val="bg1"/>
            </a:solidFill>
            <a:ln w="38100">
              <a:solidFill>
                <a:srgbClr val="FAB0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000000"/>
                </a:buClr>
                <a:buSzPts val="1800"/>
              </a:pPr>
              <a:r>
                <a:rPr lang="en-GB">
                  <a:latin typeface="Arial"/>
                  <a:ea typeface="Arial"/>
                  <a:cs typeface="Arial"/>
                  <a:sym typeface="Arial"/>
                </a:rPr>
                <a:t>I’ve got a problem. </a:t>
              </a:r>
              <a:endParaRPr lang="en-GB" sz="1400">
                <a:solidFill>
                  <a:srgbClr val="000000"/>
                </a:solidFill>
                <a:latin typeface="Arial"/>
                <a:ea typeface="Arial"/>
                <a:cs typeface="Arial"/>
                <a:sym typeface="Arial"/>
              </a:endParaRPr>
            </a:p>
            <a:p>
              <a:pPr lvl="0" algn="ctr">
                <a:buClr>
                  <a:srgbClr val="000000"/>
                </a:buClr>
                <a:buSzPts val="1800"/>
              </a:pPr>
              <a:r>
                <a:rPr lang="en-GB">
                  <a:latin typeface="Arial"/>
                  <a:ea typeface="Arial"/>
                  <a:cs typeface="Arial"/>
                  <a:sym typeface="Arial"/>
                </a:rPr>
                <a:t>It’s a big deal. </a:t>
              </a:r>
              <a:endParaRPr lang="en-GB" sz="1400" dirty="0">
                <a:solidFill>
                  <a:srgbClr val="000000"/>
                </a:solidFill>
                <a:latin typeface="Arial"/>
                <a:ea typeface="Arial"/>
                <a:cs typeface="Arial"/>
                <a:sym typeface="Arial"/>
              </a:endParaRPr>
            </a:p>
          </p:txBody>
        </p:sp>
        <p:sp>
          <p:nvSpPr>
            <p:cNvPr id="15" name="Rectangle 14"/>
            <p:cNvSpPr/>
            <p:nvPr/>
          </p:nvSpPr>
          <p:spPr>
            <a:xfrm>
              <a:off x="4290060" y="1943615"/>
              <a:ext cx="2141220" cy="646331"/>
            </a:xfrm>
            <a:prstGeom prst="rect">
              <a:avLst/>
            </a:prstGeom>
          </p:spPr>
          <p:txBody>
            <a:bodyPr wrap="square">
              <a:spAutoFit/>
            </a:bodyPr>
            <a:lstStyle/>
            <a:p>
              <a:r>
                <a:rPr lang="en-GB" dirty="0"/>
                <a:t>I’ve got a problem. </a:t>
              </a:r>
            </a:p>
            <a:p>
              <a:r>
                <a:rPr lang="en-GB" dirty="0"/>
                <a:t>It’s a big deal. </a:t>
              </a:r>
            </a:p>
          </p:txBody>
        </p:sp>
      </p:grpSp>
      <p:grpSp>
        <p:nvGrpSpPr>
          <p:cNvPr id="17" name="Group 16"/>
          <p:cNvGrpSpPr/>
          <p:nvPr/>
        </p:nvGrpSpPr>
        <p:grpSpPr>
          <a:xfrm>
            <a:off x="755650" y="2969229"/>
            <a:ext cx="3724300" cy="1411151"/>
            <a:chOff x="4751118" y="2880640"/>
            <a:chExt cx="3724300" cy="1411151"/>
          </a:xfrm>
        </p:grpSpPr>
        <p:grpSp>
          <p:nvGrpSpPr>
            <p:cNvPr id="18" name="Group 17"/>
            <p:cNvGrpSpPr/>
            <p:nvPr/>
          </p:nvGrpSpPr>
          <p:grpSpPr>
            <a:xfrm>
              <a:off x="4751118" y="3218269"/>
              <a:ext cx="3448248" cy="1073522"/>
              <a:chOff x="4751118" y="3218269"/>
              <a:chExt cx="3448248" cy="1073522"/>
            </a:xfrm>
          </p:grpSpPr>
          <p:sp>
            <p:nvSpPr>
              <p:cNvPr id="22" name="Rounded Rectangle 21"/>
              <p:cNvSpPr/>
              <p:nvPr/>
            </p:nvSpPr>
            <p:spPr>
              <a:xfrm>
                <a:off x="4751118" y="3218269"/>
                <a:ext cx="3448248" cy="1073522"/>
              </a:xfrm>
              <a:prstGeom prst="roundRect">
                <a:avLst>
                  <a:gd name="adj" fmla="val 0"/>
                </a:avLst>
              </a:prstGeom>
              <a:solidFill>
                <a:schemeClr val="bg1"/>
              </a:solidFill>
              <a:ln w="38100">
                <a:solidFill>
                  <a:srgbClr val="E6C5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917624" y="3418999"/>
                <a:ext cx="3047468" cy="646331"/>
              </a:xfrm>
              <a:prstGeom prst="rect">
                <a:avLst/>
              </a:prstGeom>
            </p:spPr>
            <p:txBody>
              <a:bodyPr wrap="square">
                <a:spAutoFit/>
              </a:bodyPr>
              <a:lstStyle/>
              <a:p>
                <a:pPr algn="ctr"/>
                <a:r>
                  <a:rPr lang="en-GB" dirty="0"/>
                  <a:t>Your body is precious and you deserve to be safe.</a:t>
                </a:r>
              </a:p>
            </p:txBody>
          </p:sp>
        </p:grpSp>
        <p:sp>
          <p:nvSpPr>
            <p:cNvPr id="19" name="Heart 18"/>
            <p:cNvSpPr/>
            <p:nvPr/>
          </p:nvSpPr>
          <p:spPr>
            <a:xfrm rot="20558679">
              <a:off x="7677409" y="2880640"/>
              <a:ext cx="798009" cy="757822"/>
            </a:xfrm>
            <a:prstGeom prst="heart">
              <a:avLst/>
            </a:prstGeom>
            <a:solidFill>
              <a:srgbClr val="F0811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Heart 19"/>
            <p:cNvSpPr/>
            <p:nvPr/>
          </p:nvSpPr>
          <p:spPr>
            <a:xfrm rot="741403">
              <a:off x="7383974" y="3064503"/>
              <a:ext cx="355936" cy="338011"/>
            </a:xfrm>
            <a:prstGeom prst="heart">
              <a:avLst/>
            </a:prstGeom>
            <a:solidFill>
              <a:srgbClr val="F0811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Heart 20"/>
            <p:cNvSpPr/>
            <p:nvPr/>
          </p:nvSpPr>
          <p:spPr>
            <a:xfrm rot="20768330">
              <a:off x="7970812" y="3482886"/>
              <a:ext cx="355936" cy="338011"/>
            </a:xfrm>
            <a:prstGeom prst="heart">
              <a:avLst/>
            </a:prstGeom>
            <a:solidFill>
              <a:srgbClr val="F0811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 name="Group 3"/>
          <p:cNvGrpSpPr/>
          <p:nvPr/>
        </p:nvGrpSpPr>
        <p:grpSpPr>
          <a:xfrm>
            <a:off x="539751" y="1407600"/>
            <a:ext cx="3906308" cy="4901124"/>
            <a:chOff x="-86782" y="1299096"/>
            <a:chExt cx="3906308" cy="5009630"/>
          </a:xfrm>
        </p:grpSpPr>
        <p:sp>
          <p:nvSpPr>
            <p:cNvPr id="5" name="Rectangle 4"/>
            <p:cNvSpPr/>
            <p:nvPr/>
          </p:nvSpPr>
          <p:spPr>
            <a:xfrm>
              <a:off x="-86782" y="1299096"/>
              <a:ext cx="3906308" cy="5009630"/>
            </a:xfrm>
            <a:prstGeom prst="rect">
              <a:avLst/>
            </a:prstGeom>
            <a:solidFill>
              <a:srgbClr val="FAB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Connector 5"/>
            <p:cNvCxnSpPr/>
            <p:nvPr/>
          </p:nvCxnSpPr>
          <p:spPr>
            <a:xfrm>
              <a:off x="3819525" y="1299096"/>
              <a:ext cx="0" cy="5009630"/>
            </a:xfrm>
            <a:prstGeom prst="line">
              <a:avLst/>
            </a:prstGeom>
            <a:ln w="57150">
              <a:solidFill>
                <a:schemeClr val="bg2">
                  <a:lumMod val="10000"/>
                </a:schemeClr>
              </a:solidFill>
            </a:ln>
            <a:effectLst>
              <a:outerShdw blurRad="50800" dist="50800" algn="ctr" rotWithShape="0">
                <a:srgbClr val="000000">
                  <a:alpha val="43137"/>
                </a:srgbClr>
              </a:outerShdw>
            </a:effectLst>
          </p:spPr>
          <p:style>
            <a:lnRef idx="1">
              <a:schemeClr val="accent1"/>
            </a:lnRef>
            <a:fillRef idx="0">
              <a:schemeClr val="accent1"/>
            </a:fillRef>
            <a:effectRef idx="0">
              <a:schemeClr val="accent1"/>
            </a:effectRef>
            <a:fontRef idx="minor">
              <a:schemeClr val="tx1"/>
            </a:fontRef>
          </p:style>
        </p:cxnSp>
      </p:grpSp>
      <p:sp>
        <p:nvSpPr>
          <p:cNvPr id="25" name="Rectangle 24"/>
          <p:cNvSpPr/>
          <p:nvPr/>
        </p:nvSpPr>
        <p:spPr>
          <a:xfrm>
            <a:off x="634694" y="1526698"/>
            <a:ext cx="3706592" cy="2031325"/>
          </a:xfrm>
          <a:prstGeom prst="rect">
            <a:avLst/>
          </a:prstGeom>
        </p:spPr>
        <p:txBody>
          <a:bodyPr wrap="square">
            <a:spAutoFit/>
          </a:bodyPr>
          <a:lstStyle/>
          <a:p>
            <a:pPr marL="285750" indent="-285750">
              <a:buFont typeface="Arial" panose="020B0604020202020204" pitchFamily="34" charset="0"/>
              <a:buChar char="•"/>
            </a:pPr>
            <a:r>
              <a:rPr lang="en-GB" dirty="0"/>
              <a:t>It’s my body, my choice.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What’s under your underwear is private, always.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Decide if a problem is a little deal, tricky or a big deal.</a:t>
            </a:r>
          </a:p>
        </p:txBody>
      </p:sp>
      <p:sp>
        <p:nvSpPr>
          <p:cNvPr id="27" name="Rectangle 26"/>
          <p:cNvSpPr/>
          <p:nvPr/>
        </p:nvSpPr>
        <p:spPr>
          <a:xfrm>
            <a:off x="664408" y="4750005"/>
            <a:ext cx="3461361" cy="1200329"/>
          </a:xfrm>
          <a:prstGeom prst="rect">
            <a:avLst/>
          </a:prstGeom>
        </p:spPr>
        <p:txBody>
          <a:bodyPr wrap="square">
            <a:spAutoFit/>
          </a:bodyPr>
          <a:lstStyle/>
          <a:p>
            <a:r>
              <a:rPr lang="en-GB" dirty="0"/>
              <a:t>Tell a grown-up you trust. </a:t>
            </a:r>
          </a:p>
          <a:p>
            <a:r>
              <a:rPr lang="en-GB" dirty="0"/>
              <a:t>Tell your teacher or another adult at school. </a:t>
            </a:r>
          </a:p>
          <a:p>
            <a:r>
              <a:rPr lang="en-GB" dirty="0"/>
              <a:t>Call </a:t>
            </a:r>
            <a:r>
              <a:rPr lang="en-GB" b="1" dirty="0" err="1"/>
              <a:t>Childline</a:t>
            </a:r>
            <a:r>
              <a:rPr lang="en-GB" dirty="0"/>
              <a:t> on </a:t>
            </a:r>
            <a:r>
              <a:rPr lang="en-GB" b="1" dirty="0"/>
              <a:t>0800 1111</a:t>
            </a:r>
            <a:r>
              <a:rPr lang="en-GB" dirty="0"/>
              <a:t>.</a:t>
            </a:r>
          </a:p>
        </p:txBody>
      </p:sp>
      <p:grpSp>
        <p:nvGrpSpPr>
          <p:cNvPr id="30" name="Group 29"/>
          <p:cNvGrpSpPr/>
          <p:nvPr/>
        </p:nvGrpSpPr>
        <p:grpSpPr>
          <a:xfrm>
            <a:off x="539750" y="4060653"/>
            <a:ext cx="3876675" cy="580597"/>
            <a:chOff x="539750" y="4060653"/>
            <a:chExt cx="3876675" cy="580597"/>
          </a:xfrm>
        </p:grpSpPr>
        <p:sp>
          <p:nvSpPr>
            <p:cNvPr id="28" name="Rectangle 27"/>
            <p:cNvSpPr/>
            <p:nvPr/>
          </p:nvSpPr>
          <p:spPr>
            <a:xfrm>
              <a:off x="539750" y="4060653"/>
              <a:ext cx="3876675" cy="580597"/>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658755" y="4160630"/>
              <a:ext cx="2443298" cy="369332"/>
            </a:xfrm>
            <a:prstGeom prst="rect">
              <a:avLst/>
            </a:prstGeom>
          </p:spPr>
          <p:txBody>
            <a:bodyPr wrap="none">
              <a:spAutoFit/>
            </a:bodyPr>
            <a:lstStyle/>
            <a:p>
              <a:r>
                <a:rPr lang="en-GB" dirty="0">
                  <a:solidFill>
                    <a:schemeClr val="bg1"/>
                  </a:solidFill>
                </a:rPr>
                <a:t>If it’s a big deal – tell.</a:t>
              </a:r>
            </a:p>
          </p:txBody>
        </p:sp>
      </p:grpSp>
      <p:grpSp>
        <p:nvGrpSpPr>
          <p:cNvPr id="26" name="Group 25">
            <a:extLst>
              <a:ext uri="{FF2B5EF4-FFF2-40B4-BE49-F238E27FC236}">
                <a16:creationId xmlns:a16="http://schemas.microsoft.com/office/drawing/2014/main" id="{F6F5EBD0-3186-44D9-8557-DDD3F9C56F8A}"/>
              </a:ext>
            </a:extLst>
          </p:cNvPr>
          <p:cNvGrpSpPr/>
          <p:nvPr/>
        </p:nvGrpSpPr>
        <p:grpSpPr>
          <a:xfrm>
            <a:off x="2673620" y="2248107"/>
            <a:ext cx="3161431" cy="3161431"/>
            <a:chOff x="1196691" y="2533475"/>
            <a:chExt cx="2777923" cy="2777923"/>
          </a:xfrm>
        </p:grpSpPr>
        <p:sp>
          <p:nvSpPr>
            <p:cNvPr id="31" name="Oval 30">
              <a:extLst>
                <a:ext uri="{FF2B5EF4-FFF2-40B4-BE49-F238E27FC236}">
                  <a16:creationId xmlns:a16="http://schemas.microsoft.com/office/drawing/2014/main" id="{CABF84F2-853E-44B0-A61D-B550B64E688A}"/>
                </a:ext>
              </a:extLst>
            </p:cNvPr>
            <p:cNvSpPr/>
            <p:nvPr/>
          </p:nvSpPr>
          <p:spPr>
            <a:xfrm>
              <a:off x="1196691" y="2533475"/>
              <a:ext cx="2777923" cy="2777923"/>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AC9062B5-B9FC-4BCD-B5A7-78ADBD55A882}"/>
                </a:ext>
              </a:extLst>
            </p:cNvPr>
            <p:cNvSpPr/>
            <p:nvPr/>
          </p:nvSpPr>
          <p:spPr>
            <a:xfrm>
              <a:off x="1245632" y="3638474"/>
              <a:ext cx="2680041" cy="567926"/>
            </a:xfrm>
            <a:prstGeom prst="rect">
              <a:avLst/>
            </a:prstGeom>
          </p:spPr>
          <p:txBody>
            <a:bodyPr wrap="square">
              <a:spAutoFit/>
            </a:bodyPr>
            <a:lstStyle/>
            <a:p>
              <a:pPr algn="ctr"/>
              <a:r>
                <a:rPr lang="en-GB" sz="3600" b="1" dirty="0">
                  <a:solidFill>
                    <a:schemeClr val="bg1"/>
                  </a:solidFill>
                </a:rPr>
                <a:t>Remember!</a:t>
              </a:r>
            </a:p>
          </p:txBody>
        </p:sp>
      </p:grpSp>
    </p:spTree>
    <p:extLst>
      <p:ext uri="{BB962C8B-B14F-4D97-AF65-F5344CB8AC3E}">
        <p14:creationId xmlns:p14="http://schemas.microsoft.com/office/powerpoint/2010/main" val="2321761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nodeType="clickEffect">
                                  <p:stCondLst>
                                    <p:cond delay="0"/>
                                  </p:stCondLst>
                                  <p:childTnLst>
                                    <p:animEffect transition="out" filter="fade">
                                      <p:cBhvr>
                                        <p:cTn id="13" dur="1000"/>
                                        <p:tgtEl>
                                          <p:spTgt spid="26"/>
                                        </p:tgtEl>
                                      </p:cBhvr>
                                    </p:animEffect>
                                    <p:anim calcmode="lin" valueType="num">
                                      <p:cBhvr>
                                        <p:cTn id="14" dur="1000"/>
                                        <p:tgtEl>
                                          <p:spTgt spid="26"/>
                                        </p:tgtEl>
                                        <p:attrNameLst>
                                          <p:attrName>ppt_x</p:attrName>
                                        </p:attrNameLst>
                                      </p:cBhvr>
                                      <p:tavLst>
                                        <p:tav tm="0">
                                          <p:val>
                                            <p:strVal val="ppt_x"/>
                                          </p:val>
                                        </p:tav>
                                        <p:tav tm="100000">
                                          <p:val>
                                            <p:strVal val="ppt_x"/>
                                          </p:val>
                                        </p:tav>
                                      </p:tavLst>
                                    </p:anim>
                                    <p:anim calcmode="lin" valueType="num">
                                      <p:cBhvr>
                                        <p:cTn id="15" dur="1000"/>
                                        <p:tgtEl>
                                          <p:spTgt spid="26"/>
                                        </p:tgtEl>
                                        <p:attrNameLst>
                                          <p:attrName>ppt_y</p:attrName>
                                        </p:attrNameLst>
                                      </p:cBhvr>
                                      <p:tavLst>
                                        <p:tav tm="0">
                                          <p:val>
                                            <p:strVal val="ppt_y"/>
                                          </p:val>
                                        </p:tav>
                                        <p:tav tm="100000">
                                          <p:val>
                                            <p:strVal val="ppt_y+.1"/>
                                          </p:val>
                                        </p:tav>
                                      </p:tavLst>
                                    </p:anim>
                                    <p:set>
                                      <p:cBhvr>
                                        <p:cTn id="16" dur="1" fill="hold">
                                          <p:stCondLst>
                                            <p:cond delay="999"/>
                                          </p:stCondLst>
                                        </p:cTn>
                                        <p:tgtEl>
                                          <p:spTgt spid="26"/>
                                        </p:tgtEl>
                                        <p:attrNameLst>
                                          <p:attrName>style.visibility</p:attrName>
                                        </p:attrNameLst>
                                      </p:cBhvr>
                                      <p:to>
                                        <p:strVal val="hidden"/>
                                      </p:to>
                                    </p:se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500"/>
                                        <p:tgtEl>
                                          <p:spTgt spid="25"/>
                                        </p:tgtEl>
                                      </p:cBhvr>
                                    </p:animEffect>
                                  </p:childTnLst>
                                </p:cTn>
                              </p:par>
                            </p:childTnLst>
                          </p:cTn>
                        </p:par>
                        <p:par>
                          <p:cTn id="30" fill="hold">
                            <p:stCondLst>
                              <p:cond delay="1000"/>
                            </p:stCondLst>
                            <p:childTnLst>
                              <p:par>
                                <p:cTn id="31" presetID="1" presetClass="entr" presetSubtype="0"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par>
                                <p:cTn id="48" presetID="10" presetClass="entr" presetSubtype="0"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500"/>
                                        <p:tgtEl>
                                          <p:spTgt spid="12"/>
                                        </p:tgtEl>
                                      </p:cBhvr>
                                    </p:animEffect>
                                  </p:childTnLst>
                                </p:cTn>
                              </p:par>
                              <p:par>
                                <p:cTn id="51" presetID="10" presetClass="exit" presetSubtype="0" fill="hold" nodeType="withEffect">
                                  <p:stCondLst>
                                    <p:cond delay="0"/>
                                  </p:stCondLst>
                                  <p:childTnLst>
                                    <p:animEffect transition="out" filter="fade">
                                      <p:cBhvr>
                                        <p:cTn id="52" dur="500"/>
                                        <p:tgtEl>
                                          <p:spTgt spid="16"/>
                                        </p:tgtEl>
                                      </p:cBhvr>
                                    </p:animEffect>
                                    <p:set>
                                      <p:cBhvr>
                                        <p:cTn id="53" dur="1" fill="hold">
                                          <p:stCondLst>
                                            <p:cond delay="499"/>
                                          </p:stCondLst>
                                        </p:cTn>
                                        <p:tgtEl>
                                          <p:spTgt spid="16"/>
                                        </p:tgtEl>
                                        <p:attrNameLst>
                                          <p:attrName>style.visibility</p:attrName>
                                        </p:attrNameLst>
                                      </p:cBhvr>
                                      <p:to>
                                        <p:strVal val="hidden"/>
                                      </p:to>
                                    </p:set>
                                  </p:childTnLst>
                                </p:cTn>
                              </p:par>
                            </p:childTnLst>
                          </p:cTn>
                        </p:par>
                        <p:par>
                          <p:cTn id="54" fill="hold">
                            <p:stCondLst>
                              <p:cond delay="500"/>
                            </p:stCondLst>
                            <p:childTnLst>
                              <p:par>
                                <p:cTn id="55" presetID="22" presetClass="exit" presetSubtype="2" fill="hold" nodeType="afterEffect">
                                  <p:stCondLst>
                                    <p:cond delay="0"/>
                                  </p:stCondLst>
                                  <p:childTnLst>
                                    <p:animEffect transition="out" filter="wipe(right)">
                                      <p:cBhvr>
                                        <p:cTn id="56" dur="500"/>
                                        <p:tgtEl>
                                          <p:spTgt spid="4"/>
                                        </p:tgtEl>
                                      </p:cBhvr>
                                    </p:animEffect>
                                    <p:set>
                                      <p:cBhvr>
                                        <p:cTn id="57" dur="1" fill="hold">
                                          <p:stCondLst>
                                            <p:cond delay="499"/>
                                          </p:stCondLst>
                                        </p:cTn>
                                        <p:tgtEl>
                                          <p:spTgt spid="4"/>
                                        </p:tgtEl>
                                        <p:attrNameLst>
                                          <p:attrName>style.visibility</p:attrName>
                                        </p:attrNameLst>
                                      </p:cBhvr>
                                      <p:to>
                                        <p:strVal val="hidden"/>
                                      </p:to>
                                    </p:set>
                                  </p:childTnLst>
                                </p:cTn>
                              </p:par>
                              <p:par>
                                <p:cTn id="58" presetID="22" presetClass="exit" presetSubtype="2" fill="hold" grpId="1" nodeType="withEffect">
                                  <p:stCondLst>
                                    <p:cond delay="0"/>
                                  </p:stCondLst>
                                  <p:childTnLst>
                                    <p:animEffect transition="out" filter="wipe(right)">
                                      <p:cBhvr>
                                        <p:cTn id="59" dur="500"/>
                                        <p:tgtEl>
                                          <p:spTgt spid="25"/>
                                        </p:tgtEl>
                                      </p:cBhvr>
                                    </p:animEffect>
                                    <p:set>
                                      <p:cBhvr>
                                        <p:cTn id="60" dur="1" fill="hold">
                                          <p:stCondLst>
                                            <p:cond delay="499"/>
                                          </p:stCondLst>
                                        </p:cTn>
                                        <p:tgtEl>
                                          <p:spTgt spid="25"/>
                                        </p:tgtEl>
                                        <p:attrNameLst>
                                          <p:attrName>style.visibility</p:attrName>
                                        </p:attrNameLst>
                                      </p:cBhvr>
                                      <p:to>
                                        <p:strVal val="hidden"/>
                                      </p:to>
                                    </p:set>
                                  </p:childTnLst>
                                </p:cTn>
                              </p:par>
                              <p:par>
                                <p:cTn id="61" presetID="22" presetClass="exit" presetSubtype="2" fill="hold" nodeType="withEffect">
                                  <p:stCondLst>
                                    <p:cond delay="0"/>
                                  </p:stCondLst>
                                  <p:childTnLst>
                                    <p:animEffect transition="out" filter="wipe(right)">
                                      <p:cBhvr>
                                        <p:cTn id="62" dur="500"/>
                                        <p:tgtEl>
                                          <p:spTgt spid="30"/>
                                        </p:tgtEl>
                                      </p:cBhvr>
                                    </p:animEffect>
                                    <p:set>
                                      <p:cBhvr>
                                        <p:cTn id="63" dur="1" fill="hold">
                                          <p:stCondLst>
                                            <p:cond delay="499"/>
                                          </p:stCondLst>
                                        </p:cTn>
                                        <p:tgtEl>
                                          <p:spTgt spid="30"/>
                                        </p:tgtEl>
                                        <p:attrNameLst>
                                          <p:attrName>style.visibility</p:attrName>
                                        </p:attrNameLst>
                                      </p:cBhvr>
                                      <p:to>
                                        <p:strVal val="hidden"/>
                                      </p:to>
                                    </p:set>
                                  </p:childTnLst>
                                </p:cTn>
                              </p:par>
                              <p:par>
                                <p:cTn id="64" presetID="22" presetClass="exit" presetSubtype="2" fill="hold" grpId="1" nodeType="withEffect">
                                  <p:stCondLst>
                                    <p:cond delay="0"/>
                                  </p:stCondLst>
                                  <p:childTnLst>
                                    <p:animEffect transition="out" filter="wipe(right)">
                                      <p:cBhvr>
                                        <p:cTn id="65" dur="500"/>
                                        <p:tgtEl>
                                          <p:spTgt spid="27"/>
                                        </p:tgtEl>
                                      </p:cBhvr>
                                    </p:animEffect>
                                    <p:set>
                                      <p:cBhvr>
                                        <p:cTn id="66"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5" grpId="1"/>
      <p:bldP spid="27" grpId="0"/>
      <p:bldP spid="27" grpId="1"/>
    </p:bld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BB369500-6563-4633-A901-37D26BFB8F16}" vid="{5732CB1A-E63C-40B1-8651-804584F584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2165</TotalTime>
  <Words>1723</Words>
  <Application>Microsoft Office PowerPoint</Application>
  <PresentationFormat>On-screen Show (4:3)</PresentationFormat>
  <Paragraphs>197</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Twinkl</vt:lpstr>
      <vt:lpstr>Roboto</vt:lpstr>
      <vt:lpstr>Sassoon Infant Rg</vt:lpstr>
      <vt:lpstr>Office Theme</vt:lpstr>
      <vt:lpstr>PowerPoint Presentation</vt:lpstr>
      <vt:lpstr>PowerPoint Presentation</vt:lpstr>
      <vt:lpstr>PowerPoint Presentation</vt:lpstr>
      <vt:lpstr>My Choices</vt:lpstr>
      <vt:lpstr>You Can Touch Me Here</vt:lpstr>
      <vt:lpstr>You Can Touch Me Here</vt:lpstr>
      <vt:lpstr>You Can Touch Me Here</vt:lpstr>
      <vt:lpstr>Little Deal, Tricky, Big Deal</vt:lpstr>
      <vt:lpstr>Little Deal, Tricky, Big Deal</vt:lpstr>
      <vt:lpstr>Little Deal, Tricky, Big Deal</vt:lpstr>
      <vt:lpstr>Little Deal, Tricky, Big Deal</vt:lpstr>
      <vt:lpstr>Little Deal, Tricky, Big Deal</vt:lpstr>
      <vt:lpstr>Little Deal, Tricky, Big Deal</vt:lpstr>
      <vt:lpstr>We Think</vt:lpstr>
      <vt:lpstr>We Think</vt:lpstr>
      <vt:lpstr>We Think</vt:lpstr>
      <vt:lpstr>We Think</vt:lpstr>
      <vt:lpstr>We Think</vt:lpstr>
      <vt:lpstr>We Think</vt:lpstr>
      <vt:lpstr>We Think</vt:lpstr>
      <vt:lpstr>We Think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Philip Tinkler</dc:creator>
  <cp:lastModifiedBy>HallV</cp:lastModifiedBy>
  <cp:revision>73</cp:revision>
  <dcterms:created xsi:type="dcterms:W3CDTF">2019-05-08T10:15:17Z</dcterms:created>
  <dcterms:modified xsi:type="dcterms:W3CDTF">2021-01-05T17:05:12Z</dcterms:modified>
</cp:coreProperties>
</file>