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5" r:id="rId2"/>
    <p:sldId id="262" r:id="rId3"/>
    <p:sldId id="266" r:id="rId4"/>
    <p:sldId id="269" r:id="rId5"/>
    <p:sldId id="274" r:id="rId6"/>
    <p:sldId id="270" r:id="rId7"/>
    <p:sldId id="276" r:id="rId8"/>
    <p:sldId id="277" r:id="rId9"/>
    <p:sldId id="278" r:id="rId10"/>
    <p:sldId id="279" r:id="rId11"/>
    <p:sldId id="280"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anose="020B0604020202020204" charset="0"/>
      <p:regular r:id="rId20"/>
      <p:bold r:id="rId21"/>
    </p:embeddedFont>
    <p:embeddedFont>
      <p:font typeface="Roboto" panose="020B0604020202020204"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722"/>
    <a:srgbClr val="C0DFC3"/>
    <a:srgbClr val="F9CBCB"/>
    <a:srgbClr val="E50050"/>
    <a:srgbClr val="F39CA2"/>
    <a:srgbClr val="232321"/>
    <a:srgbClr val="F9B000"/>
    <a:srgbClr val="4A3682"/>
    <a:srgbClr val="9D9CCD"/>
    <a:srgbClr val="0140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3" d="100"/>
          <a:sy n="73" d="100"/>
        </p:scale>
        <p:origin x="1278"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2795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671485" y="1742421"/>
            <a:ext cx="7630704" cy="1049106"/>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dirty="0">
                <a:solidFill>
                  <a:srgbClr val="003F16"/>
                </a:solidFill>
              </a:rPr>
              <a:t>High up in the tree tops it is sunny and warm. </a:t>
            </a:r>
          </a:p>
          <a:p>
            <a:r>
              <a:rPr lang="en-GB" altLang="en-US" dirty="0">
                <a:solidFill>
                  <a:srgbClr val="003F16"/>
                </a:solidFill>
              </a:rPr>
              <a:t>There is no winter in the rainforest, so there are leaves, flowers </a:t>
            </a:r>
          </a:p>
          <a:p>
            <a:r>
              <a:rPr lang="en-GB" altLang="en-US" dirty="0">
                <a:solidFill>
                  <a:srgbClr val="003F16"/>
                </a:solidFill>
              </a:rPr>
              <a:t>and fruits to eat all year around. </a:t>
            </a:r>
          </a:p>
        </p:txBody>
      </p:sp>
      <p:sp>
        <p:nvSpPr>
          <p:cNvPr id="3" name="Title 2"/>
          <p:cNvSpPr>
            <a:spLocks noGrp="1"/>
          </p:cNvSpPr>
          <p:nvPr>
            <p:ph type="title"/>
          </p:nvPr>
        </p:nvSpPr>
        <p:spPr>
          <a:xfrm>
            <a:off x="457198" y="773868"/>
            <a:ext cx="8220075" cy="716795"/>
          </a:xfrm>
        </p:spPr>
        <p:txBody>
          <a:bodyPr>
            <a:noAutofit/>
          </a:bodyPr>
          <a:lstStyle/>
          <a:p>
            <a:r>
              <a:rPr lang="en-GB" b="1" dirty="0">
                <a:solidFill>
                  <a:schemeClr val="tx1"/>
                </a:solidFill>
                <a:latin typeface="+mn-lt"/>
              </a:rPr>
              <a:t>The Tree Tops</a:t>
            </a:r>
          </a:p>
        </p:txBody>
      </p:sp>
      <p:sp>
        <p:nvSpPr>
          <p:cNvPr id="2" name="Rectangle 1"/>
          <p:cNvSpPr/>
          <p:nvPr/>
        </p:nvSpPr>
        <p:spPr>
          <a:xfrm>
            <a:off x="2982097" y="3078225"/>
            <a:ext cx="4865005" cy="2031325"/>
          </a:xfrm>
          <a:prstGeom prst="rect">
            <a:avLst/>
          </a:prstGeom>
        </p:spPr>
        <p:txBody>
          <a:bodyPr wrap="square">
            <a:spAutoFit/>
          </a:bodyPr>
          <a:lstStyle/>
          <a:p>
            <a:pPr algn="r"/>
            <a:r>
              <a:rPr lang="en-GB" dirty="0" err="1">
                <a:solidFill>
                  <a:srgbClr val="003F16"/>
                </a:solidFill>
              </a:rPr>
              <a:t>Langurs</a:t>
            </a:r>
            <a:r>
              <a:rPr lang="en-GB" dirty="0">
                <a:solidFill>
                  <a:srgbClr val="003F16"/>
                </a:solidFill>
              </a:rPr>
              <a:t> are leaf-eating monkeys that live in the tree tops. Where there are leaves, there are bound to be caterpillars and the rainforest is full of glorious butterflies. Iguanas are </a:t>
            </a:r>
          </a:p>
          <a:p>
            <a:pPr algn="r"/>
            <a:r>
              <a:rPr lang="en-GB" dirty="0">
                <a:solidFill>
                  <a:srgbClr val="003F16"/>
                </a:solidFill>
              </a:rPr>
              <a:t>leaf-eating lizards that climb up to feed </a:t>
            </a:r>
          </a:p>
          <a:p>
            <a:pPr algn="r"/>
            <a:r>
              <a:rPr lang="en-GB" dirty="0">
                <a:solidFill>
                  <a:srgbClr val="003F16"/>
                </a:solidFill>
              </a:rPr>
              <a:t>and sunbathe.</a:t>
            </a:r>
          </a:p>
        </p:txBody>
      </p:sp>
      <p:sp>
        <p:nvSpPr>
          <p:cNvPr id="14" name="Rectangle 13"/>
          <p:cNvSpPr/>
          <p:nvPr/>
        </p:nvSpPr>
        <p:spPr>
          <a:xfrm>
            <a:off x="751883" y="5130559"/>
            <a:ext cx="7630704" cy="772107"/>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dirty="0">
                <a:solidFill>
                  <a:srgbClr val="003F16"/>
                </a:solidFill>
              </a:rPr>
              <a:t>There are wonderful fruits in the tree tops. Toucans, hornbills and </a:t>
            </a:r>
          </a:p>
          <a:p>
            <a:r>
              <a:rPr lang="en-GB" altLang="en-US" dirty="0">
                <a:solidFill>
                  <a:srgbClr val="003F16"/>
                </a:solidFill>
              </a:rPr>
              <a:t>parrots love to eat them and so do spider monkeys.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3864" y="-13131"/>
            <a:ext cx="1989293" cy="1742420"/>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862" y="3558747"/>
            <a:ext cx="3157222" cy="1472236"/>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00697" y="602754"/>
            <a:ext cx="887504" cy="2442519"/>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07021" y="4641416"/>
            <a:ext cx="2006199" cy="2782884"/>
          </a:xfrm>
          <a:prstGeom prst="rect">
            <a:avLst/>
          </a:prstGeom>
        </p:spPr>
      </p:pic>
    </p:spTree>
    <p:extLst>
      <p:ext uri="{BB962C8B-B14F-4D97-AF65-F5344CB8AC3E}">
        <p14:creationId xmlns:p14="http://schemas.microsoft.com/office/powerpoint/2010/main" val="119119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 grpId="0"/>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2"/>
          <p:cNvSpPr txBox="1">
            <a:spLocks/>
          </p:cNvSpPr>
          <p:nvPr/>
        </p:nvSpPr>
        <p:spPr>
          <a:xfrm>
            <a:off x="457198" y="773868"/>
            <a:ext cx="8220075" cy="71679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r>
              <a:rPr lang="en-GB" dirty="0">
                <a:solidFill>
                  <a:schemeClr val="tx1"/>
                </a:solidFill>
                <a:latin typeface="+mn-lt"/>
              </a:rPr>
              <a:t>The Tree Tops</a:t>
            </a:r>
          </a:p>
        </p:txBody>
      </p:sp>
      <p:sp>
        <p:nvSpPr>
          <p:cNvPr id="12" name="Rectangle 11"/>
          <p:cNvSpPr/>
          <p:nvPr/>
        </p:nvSpPr>
        <p:spPr>
          <a:xfrm>
            <a:off x="819766" y="3019286"/>
            <a:ext cx="7630704" cy="1049106"/>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dirty="0">
                <a:solidFill>
                  <a:srgbClr val="003F16"/>
                </a:solidFill>
              </a:rPr>
              <a:t>Many of the animals which live in the tree tops never come down to the ground. If they did, they might not be able to climb back up the </a:t>
            </a:r>
          </a:p>
          <a:p>
            <a:r>
              <a:rPr lang="en-GB" altLang="en-US" dirty="0">
                <a:solidFill>
                  <a:srgbClr val="003F16"/>
                </a:solidFill>
              </a:rPr>
              <a:t>smooth tree-trunks</a:t>
            </a:r>
            <a:r>
              <a:rPr lang="en-GB" altLang="en-US" dirty="0">
                <a:solidFill>
                  <a:srgbClr val="003F16"/>
                </a:solidFill>
                <a:latin typeface="Roboto" panose="02000000000000000000" pitchFamily="2" charset="0"/>
              </a:rPr>
              <a:t>. </a:t>
            </a:r>
          </a:p>
        </p:txBody>
      </p:sp>
      <p:sp>
        <p:nvSpPr>
          <p:cNvPr id="3" name="Rectangle 2"/>
          <p:cNvSpPr/>
          <p:nvPr/>
        </p:nvSpPr>
        <p:spPr>
          <a:xfrm>
            <a:off x="744094" y="1813057"/>
            <a:ext cx="4572000" cy="646331"/>
          </a:xfrm>
          <a:prstGeom prst="rect">
            <a:avLst/>
          </a:prstGeom>
        </p:spPr>
        <p:txBody>
          <a:bodyPr>
            <a:spAutoFit/>
          </a:bodyPr>
          <a:lstStyle/>
          <a:p>
            <a:r>
              <a:rPr lang="en-GB" dirty="0">
                <a:solidFill>
                  <a:srgbClr val="003F16"/>
                </a:solidFill>
              </a:rPr>
              <a:t>Eagles soar above the canopy looking for birds and monkeys to eat. </a:t>
            </a:r>
          </a:p>
        </p:txBody>
      </p:sp>
      <p:sp>
        <p:nvSpPr>
          <p:cNvPr id="5" name="Rectangle 4"/>
          <p:cNvSpPr/>
          <p:nvPr/>
        </p:nvSpPr>
        <p:spPr>
          <a:xfrm>
            <a:off x="3091054" y="4489030"/>
            <a:ext cx="4572000" cy="1477328"/>
          </a:xfrm>
          <a:prstGeom prst="rect">
            <a:avLst/>
          </a:prstGeom>
        </p:spPr>
        <p:txBody>
          <a:bodyPr>
            <a:spAutoFit/>
          </a:bodyPr>
          <a:lstStyle/>
          <a:p>
            <a:r>
              <a:rPr lang="en-GB" dirty="0">
                <a:solidFill>
                  <a:srgbClr val="003F16"/>
                </a:solidFill>
              </a:rPr>
              <a:t>Even ants climb all the way up here to pick leaves and take them down to their nests under the ground. They don’t eat the leaves but use them to grow mushrooms </a:t>
            </a:r>
          </a:p>
          <a:p>
            <a:r>
              <a:rPr lang="en-GB" dirty="0">
                <a:solidFill>
                  <a:srgbClr val="003F16"/>
                </a:solidFill>
              </a:rPr>
              <a:t>to eat.</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4042583">
            <a:off x="604408" y="3847069"/>
            <a:ext cx="1848629" cy="2887362"/>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975653" y="773868"/>
            <a:ext cx="3414750" cy="1976935"/>
          </a:xfrm>
          <a:prstGeom prst="rect">
            <a:avLst/>
          </a:prstGeom>
        </p:spPr>
      </p:pic>
    </p:spTree>
    <p:extLst>
      <p:ext uri="{BB962C8B-B14F-4D97-AF65-F5344CB8AC3E}">
        <p14:creationId xmlns:p14="http://schemas.microsoft.com/office/powerpoint/2010/main" val="306588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2"/>
          <p:cNvSpPr txBox="1">
            <a:spLocks/>
          </p:cNvSpPr>
          <p:nvPr/>
        </p:nvSpPr>
        <p:spPr>
          <a:xfrm>
            <a:off x="457198" y="773868"/>
            <a:ext cx="8220075" cy="71679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r>
              <a:rPr lang="en-GB" dirty="0">
                <a:solidFill>
                  <a:schemeClr val="tx1"/>
                </a:solidFill>
                <a:latin typeface="+mn-lt"/>
              </a:rPr>
              <a:t>Hunters and Killers</a:t>
            </a:r>
          </a:p>
        </p:txBody>
      </p:sp>
      <p:sp>
        <p:nvSpPr>
          <p:cNvPr id="2" name="Rectangle 1"/>
          <p:cNvSpPr/>
          <p:nvPr/>
        </p:nvSpPr>
        <p:spPr>
          <a:xfrm>
            <a:off x="939114" y="1721708"/>
            <a:ext cx="3196281" cy="4250724"/>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rgbClr val="E94E13"/>
                </a:solidFill>
              </a:rPr>
              <a:t>Predators have to catch and kill other animals to survive. They need to detect their prey before it sees them. They then stalk, ambush or outrun it before it escapes, incapacitating it before it can do them harm. </a:t>
            </a:r>
          </a:p>
        </p:txBody>
      </p:sp>
      <p:sp>
        <p:nvSpPr>
          <p:cNvPr id="11" name="Rectangle 10"/>
          <p:cNvSpPr/>
          <p:nvPr/>
        </p:nvSpPr>
        <p:spPr>
          <a:xfrm>
            <a:off x="4732638" y="1721708"/>
            <a:ext cx="3196281" cy="2972212"/>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E94E13"/>
                </a:solidFill>
              </a:rPr>
              <a:t>Predators have very acute senses. Predators who hunt during the day rely on their brilliant eyesight to find prey. Nocturnal hunters use other skills such as hearing and smell or the ability to detect vibrations made by approaching animals. </a:t>
            </a:r>
          </a:p>
        </p:txBody>
      </p:sp>
      <p:sp>
        <p:nvSpPr>
          <p:cNvPr id="3" name="Rectangle 2"/>
          <p:cNvSpPr/>
          <p:nvPr/>
        </p:nvSpPr>
        <p:spPr>
          <a:xfrm>
            <a:off x="4335162" y="4862039"/>
            <a:ext cx="4057135" cy="923330"/>
          </a:xfrm>
          <a:prstGeom prst="rect">
            <a:avLst/>
          </a:prstGeom>
        </p:spPr>
        <p:txBody>
          <a:bodyPr wrap="square">
            <a:spAutoFit/>
          </a:bodyPr>
          <a:lstStyle/>
          <a:p>
            <a:pPr algn="ctr"/>
            <a:r>
              <a:rPr lang="en-GB" dirty="0">
                <a:solidFill>
                  <a:srgbClr val="E94E13"/>
                </a:solidFill>
              </a:rPr>
              <a:t>Prey animals have their own defences and means of avoiding capture, such as camouflage.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089593"/>
            <a:ext cx="3230226" cy="2862649"/>
          </a:xfrm>
          <a:prstGeom prst="rect">
            <a:avLst/>
          </a:prstGeom>
        </p:spPr>
      </p:pic>
    </p:spTree>
    <p:extLst>
      <p:ext uri="{BB962C8B-B14F-4D97-AF65-F5344CB8AC3E}">
        <p14:creationId xmlns:p14="http://schemas.microsoft.com/office/powerpoint/2010/main" val="288775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1+#ppt_w/2"/>
                                          </p:val>
                                        </p:tav>
                                        <p:tav tm="100000">
                                          <p:val>
                                            <p:strVal val="#ppt_x"/>
                                          </p:val>
                                        </p:tav>
                                      </p:tavLst>
                                    </p:anim>
                                    <p:anim calcmode="lin" valueType="num">
                                      <p:cBhvr additive="base">
                                        <p:cTn id="2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2"/>
          <p:cNvSpPr txBox="1">
            <a:spLocks/>
          </p:cNvSpPr>
          <p:nvPr/>
        </p:nvSpPr>
        <p:spPr>
          <a:xfrm>
            <a:off x="457198" y="773868"/>
            <a:ext cx="8220075" cy="71679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r>
              <a:rPr lang="en-GB" dirty="0">
                <a:solidFill>
                  <a:schemeClr val="tx1"/>
                </a:solidFill>
                <a:latin typeface="+mn-lt"/>
              </a:rPr>
              <a:t>Hunters and Killers</a:t>
            </a:r>
          </a:p>
        </p:txBody>
      </p:sp>
      <p:sp>
        <p:nvSpPr>
          <p:cNvPr id="3" name="Rectangle 2"/>
          <p:cNvSpPr/>
          <p:nvPr/>
        </p:nvSpPr>
        <p:spPr>
          <a:xfrm>
            <a:off x="794950" y="1714391"/>
            <a:ext cx="2623751" cy="3693319"/>
          </a:xfrm>
          <a:prstGeom prst="rect">
            <a:avLst/>
          </a:prstGeom>
        </p:spPr>
        <p:txBody>
          <a:bodyPr wrap="square">
            <a:spAutoFit/>
          </a:bodyPr>
          <a:lstStyle/>
          <a:p>
            <a:r>
              <a:rPr lang="en-GB" b="1" dirty="0">
                <a:solidFill>
                  <a:srgbClr val="E94E13"/>
                </a:solidFill>
              </a:rPr>
              <a:t>Red-Kneed Tarantula</a:t>
            </a:r>
          </a:p>
          <a:p>
            <a:r>
              <a:rPr lang="en-GB" dirty="0">
                <a:solidFill>
                  <a:srgbClr val="E94E13"/>
                </a:solidFill>
              </a:rPr>
              <a:t>As well as dry rocky places, the red-kneed tarantula lives in humid forests. During the day, it stays in its silk-lined burrow. After dark, it emerges to hunt for large insects or small invertebrates. It injects prey with venom that quickly causes paralysis.</a:t>
            </a:r>
          </a:p>
        </p:txBody>
      </p:sp>
      <p:sp>
        <p:nvSpPr>
          <p:cNvPr id="8" name="Rectangle 7"/>
          <p:cNvSpPr/>
          <p:nvPr/>
        </p:nvSpPr>
        <p:spPr>
          <a:xfrm>
            <a:off x="3797643" y="1721708"/>
            <a:ext cx="4580237" cy="1533555"/>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rgbClr val="E94E13"/>
                </a:solidFill>
              </a:rPr>
              <a:t>Leopard</a:t>
            </a:r>
          </a:p>
          <a:p>
            <a:pPr algn="r"/>
            <a:r>
              <a:rPr lang="en-GB" dirty="0">
                <a:solidFill>
                  <a:srgbClr val="E94E13"/>
                </a:solidFill>
              </a:rPr>
              <a:t>The leopard hunts by leaping on prey from above and killing it with a bite to the throat or neck. </a:t>
            </a:r>
          </a:p>
        </p:txBody>
      </p:sp>
      <p:sp>
        <p:nvSpPr>
          <p:cNvPr id="9" name="Rectangle 8"/>
          <p:cNvSpPr/>
          <p:nvPr/>
        </p:nvSpPr>
        <p:spPr>
          <a:xfrm>
            <a:off x="3797643" y="3641094"/>
            <a:ext cx="4580237" cy="2379762"/>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E94E13"/>
                </a:solidFill>
              </a:rPr>
              <a:t>Nile Crocodile</a:t>
            </a:r>
          </a:p>
          <a:p>
            <a:r>
              <a:rPr lang="en-GB" dirty="0">
                <a:solidFill>
                  <a:srgbClr val="E94E13"/>
                </a:solidFill>
              </a:rPr>
              <a:t>Lurking unseen in the water, crocodiles are capable of surprising bursts of speed as they lunge forwards to grab a drinking animal by the muzzle. They kill their catch by dragging it underwater until </a:t>
            </a:r>
          </a:p>
          <a:p>
            <a:r>
              <a:rPr lang="en-GB" dirty="0">
                <a:solidFill>
                  <a:srgbClr val="E94E13"/>
                </a:solidFill>
              </a:rPr>
              <a:t>it drowns.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4540">
            <a:off x="1762695" y="4981441"/>
            <a:ext cx="2051422" cy="148265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53450" y="1813787"/>
            <a:ext cx="2227570" cy="175475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362491" y="5382066"/>
            <a:ext cx="1787368" cy="1642173"/>
          </a:xfrm>
          <a:prstGeom prst="rect">
            <a:avLst/>
          </a:prstGeom>
        </p:spPr>
      </p:pic>
    </p:spTree>
    <p:extLst>
      <p:ext uri="{BB962C8B-B14F-4D97-AF65-F5344CB8AC3E}">
        <p14:creationId xmlns:p14="http://schemas.microsoft.com/office/powerpoint/2010/main" val="244780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1+#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Disguise and Warning</a:t>
            </a:r>
          </a:p>
        </p:txBody>
      </p:sp>
      <p:sp>
        <p:nvSpPr>
          <p:cNvPr id="24" name="Rectangle 23"/>
          <p:cNvSpPr/>
          <p:nvPr/>
        </p:nvSpPr>
        <p:spPr>
          <a:xfrm>
            <a:off x="735266" y="1367479"/>
            <a:ext cx="7547930" cy="1425145"/>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1407D"/>
                </a:solidFill>
              </a:rPr>
              <a:t>Animals and insects use camouflage in an effort to avoid being eaten. Colour and shape either make an animal indistinguishable from its background or trick a predator into thinking it is dealing with something larger and more dangerous. </a:t>
            </a:r>
          </a:p>
        </p:txBody>
      </p:sp>
      <p:sp>
        <p:nvSpPr>
          <p:cNvPr id="25" name="Rectangle 24"/>
          <p:cNvSpPr/>
          <p:nvPr/>
        </p:nvSpPr>
        <p:spPr>
          <a:xfrm>
            <a:off x="779206" y="3002770"/>
            <a:ext cx="7547930" cy="1425145"/>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1407D"/>
                </a:solidFill>
              </a:rPr>
              <a:t>Some animals have colours and patterns that closely match their background. Some patterns seem bold and conspicuous but actually break up the animal’s outline, making it impossible to see against the mosaic of leaves and twigs. </a:t>
            </a:r>
          </a:p>
        </p:txBody>
      </p:sp>
      <p:sp>
        <p:nvSpPr>
          <p:cNvPr id="2" name="Rectangle 1"/>
          <p:cNvSpPr/>
          <p:nvPr/>
        </p:nvSpPr>
        <p:spPr>
          <a:xfrm>
            <a:off x="779205" y="4563172"/>
            <a:ext cx="6594389" cy="1754326"/>
          </a:xfrm>
          <a:prstGeom prst="rect">
            <a:avLst/>
          </a:prstGeom>
        </p:spPr>
        <p:txBody>
          <a:bodyPr wrap="square">
            <a:spAutoFit/>
          </a:bodyPr>
          <a:lstStyle/>
          <a:p>
            <a:r>
              <a:rPr lang="en-GB" dirty="0">
                <a:solidFill>
                  <a:srgbClr val="01407D"/>
                </a:solidFill>
              </a:rPr>
              <a:t>Another kind of camouflage is mimicry, with insects looking like twigs, bark and leaves. The disguise of many insects </a:t>
            </a:r>
          </a:p>
          <a:p>
            <a:r>
              <a:rPr lang="en-GB" dirty="0">
                <a:solidFill>
                  <a:srgbClr val="01407D"/>
                </a:solidFill>
              </a:rPr>
              <a:t>is so good, rather than wasting their time looking for </a:t>
            </a:r>
          </a:p>
          <a:p>
            <a:r>
              <a:rPr lang="en-GB" dirty="0">
                <a:solidFill>
                  <a:srgbClr val="01407D"/>
                </a:solidFill>
              </a:rPr>
              <a:t>them, flocks of birds just wave through the forest. </a:t>
            </a:r>
          </a:p>
          <a:p>
            <a:r>
              <a:rPr lang="en-GB" dirty="0">
                <a:solidFill>
                  <a:srgbClr val="01407D"/>
                </a:solidFill>
              </a:rPr>
              <a:t>Whatever small creatures one bird knocks off, the bird </a:t>
            </a:r>
          </a:p>
          <a:p>
            <a:r>
              <a:rPr lang="en-GB" dirty="0">
                <a:solidFill>
                  <a:srgbClr val="01407D"/>
                </a:solidFill>
              </a:rPr>
              <a:t>behind snaps up. </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0706" y="4868926"/>
            <a:ext cx="2201099" cy="1166394"/>
          </a:xfrm>
          <a:prstGeom prst="rect">
            <a:avLst/>
          </a:prstGeom>
        </p:spPr>
      </p:pic>
    </p:spTree>
    <p:extLst>
      <p:ext uri="{BB962C8B-B14F-4D97-AF65-F5344CB8AC3E}">
        <p14:creationId xmlns:p14="http://schemas.microsoft.com/office/powerpoint/2010/main" val="60488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Disguise and Warning</a:t>
            </a:r>
          </a:p>
        </p:txBody>
      </p:sp>
      <p:sp>
        <p:nvSpPr>
          <p:cNvPr id="24" name="Rectangle 23"/>
          <p:cNvSpPr/>
          <p:nvPr/>
        </p:nvSpPr>
        <p:spPr>
          <a:xfrm>
            <a:off x="878055" y="1367479"/>
            <a:ext cx="2927826" cy="3682316"/>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01407D"/>
                </a:solidFill>
              </a:rPr>
              <a:t>Camouflage cat</a:t>
            </a:r>
            <a:endParaRPr lang="en-GB" dirty="0">
              <a:solidFill>
                <a:srgbClr val="01407D"/>
              </a:solidFill>
            </a:endParaRPr>
          </a:p>
          <a:p>
            <a:r>
              <a:rPr lang="en-GB" dirty="0">
                <a:solidFill>
                  <a:srgbClr val="01407D"/>
                </a:solidFill>
              </a:rPr>
              <a:t>Light-coloured fur with dark stripes, spots or blotches imitates the dappled effect of sunlight in the dense vegetation of the rainforest. Tigers </a:t>
            </a:r>
          </a:p>
          <a:p>
            <a:r>
              <a:rPr lang="en-GB" dirty="0">
                <a:solidFill>
                  <a:srgbClr val="01407D"/>
                </a:solidFill>
              </a:rPr>
              <a:t>rely on their ability </a:t>
            </a:r>
          </a:p>
          <a:p>
            <a:r>
              <a:rPr lang="en-GB" dirty="0">
                <a:solidFill>
                  <a:srgbClr val="01407D"/>
                </a:solidFill>
              </a:rPr>
              <a:t>to remain unseen </a:t>
            </a:r>
          </a:p>
          <a:p>
            <a:r>
              <a:rPr lang="en-GB" dirty="0">
                <a:solidFill>
                  <a:srgbClr val="01407D"/>
                </a:solidFill>
              </a:rPr>
              <a:t>as they stalk </a:t>
            </a:r>
          </a:p>
          <a:p>
            <a:r>
              <a:rPr lang="en-GB" dirty="0">
                <a:solidFill>
                  <a:srgbClr val="01407D"/>
                </a:solidFill>
              </a:rPr>
              <a:t>their prey. </a:t>
            </a:r>
          </a:p>
        </p:txBody>
      </p:sp>
      <p:sp>
        <p:nvSpPr>
          <p:cNvPr id="25" name="Rectangle 24"/>
          <p:cNvSpPr/>
          <p:nvPr/>
        </p:nvSpPr>
        <p:spPr>
          <a:xfrm>
            <a:off x="5140411" y="1367479"/>
            <a:ext cx="3072068" cy="3682315"/>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rgbClr val="01407D"/>
                </a:solidFill>
              </a:rPr>
              <a:t>Butterflies</a:t>
            </a:r>
          </a:p>
          <a:p>
            <a:pPr algn="r"/>
            <a:r>
              <a:rPr lang="en-GB" dirty="0">
                <a:solidFill>
                  <a:srgbClr val="01407D"/>
                </a:solidFill>
              </a:rPr>
              <a:t>Many butterflies have vivid patterns to warn predators that they taste unpleasant. Some harmless butterflies copy the appearance of bad tasting ones to trick predators into leaving </a:t>
            </a:r>
          </a:p>
          <a:p>
            <a:pPr algn="r"/>
            <a:r>
              <a:rPr lang="en-GB" dirty="0">
                <a:solidFill>
                  <a:srgbClr val="01407D"/>
                </a:solidFill>
              </a:rPr>
              <a:t>them alone. </a:t>
            </a:r>
          </a:p>
        </p:txBody>
      </p:sp>
      <p:sp>
        <p:nvSpPr>
          <p:cNvPr id="4" name="Rectangle 3"/>
          <p:cNvSpPr/>
          <p:nvPr/>
        </p:nvSpPr>
        <p:spPr>
          <a:xfrm>
            <a:off x="878055" y="5226678"/>
            <a:ext cx="4572000" cy="923330"/>
          </a:xfrm>
          <a:prstGeom prst="rect">
            <a:avLst/>
          </a:prstGeom>
        </p:spPr>
        <p:txBody>
          <a:bodyPr>
            <a:spAutoFit/>
          </a:bodyPr>
          <a:lstStyle/>
          <a:p>
            <a:r>
              <a:rPr lang="en-GB" b="1" dirty="0">
                <a:solidFill>
                  <a:srgbClr val="01407D"/>
                </a:solidFill>
              </a:rPr>
              <a:t>Poison arrow frog</a:t>
            </a:r>
          </a:p>
          <a:p>
            <a:r>
              <a:rPr lang="en-GB" dirty="0">
                <a:solidFill>
                  <a:srgbClr val="01407D"/>
                </a:solidFill>
              </a:rPr>
              <a:t>The bright colours of this frog warn other animals that it is poisonous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5700" y="1198834"/>
            <a:ext cx="1855388" cy="100890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20994" t="18060"/>
          <a:stretch/>
        </p:blipFill>
        <p:spPr>
          <a:xfrm>
            <a:off x="5177157" y="4552306"/>
            <a:ext cx="1704508" cy="1715832"/>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4397" y="3495660"/>
            <a:ext cx="2942968" cy="2081018"/>
          </a:xfrm>
          <a:prstGeom prst="rect">
            <a:avLst/>
          </a:prstGeom>
        </p:spPr>
      </p:pic>
    </p:spTree>
    <p:extLst>
      <p:ext uri="{BB962C8B-B14F-4D97-AF65-F5344CB8AC3E}">
        <p14:creationId xmlns:p14="http://schemas.microsoft.com/office/powerpoint/2010/main" val="3629133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Among the Branches</a:t>
            </a:r>
          </a:p>
        </p:txBody>
      </p:sp>
      <p:sp>
        <p:nvSpPr>
          <p:cNvPr id="24" name="Rectangle 23"/>
          <p:cNvSpPr/>
          <p:nvPr/>
        </p:nvSpPr>
        <p:spPr>
          <a:xfrm>
            <a:off x="811427" y="2191260"/>
            <a:ext cx="4905632" cy="2183032"/>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4A3682"/>
                </a:solidFill>
              </a:rPr>
              <a:t>Sloth </a:t>
            </a:r>
          </a:p>
          <a:p>
            <a:r>
              <a:rPr lang="en-GB" dirty="0">
                <a:solidFill>
                  <a:srgbClr val="4A3682"/>
                </a:solidFill>
              </a:rPr>
              <a:t>They move very slowly. They hang underneath branches, hooked on by their </a:t>
            </a:r>
          </a:p>
          <a:p>
            <a:r>
              <a:rPr lang="en-GB" dirty="0">
                <a:solidFill>
                  <a:srgbClr val="4A3682"/>
                </a:solidFill>
              </a:rPr>
              <a:t>long curved claws. Sloths are rarely the right way up. Tiny plants live right inside the hairs  on a sloth, this helps to make them hard to see among the leaves. </a:t>
            </a:r>
          </a:p>
        </p:txBody>
      </p:sp>
      <p:sp>
        <p:nvSpPr>
          <p:cNvPr id="25" name="Rectangle 24"/>
          <p:cNvSpPr/>
          <p:nvPr/>
        </p:nvSpPr>
        <p:spPr>
          <a:xfrm>
            <a:off x="6243952" y="2191260"/>
            <a:ext cx="2100648" cy="3772935"/>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4A3682"/>
                </a:solidFill>
              </a:rPr>
              <a:t>Flying Squirrels</a:t>
            </a:r>
          </a:p>
          <a:p>
            <a:pPr algn="ctr"/>
            <a:r>
              <a:rPr lang="en-GB" dirty="0">
                <a:solidFill>
                  <a:srgbClr val="4A3682"/>
                </a:solidFill>
              </a:rPr>
              <a:t>They sleep in the day in tree holes. They can glide as far as 100 metres between trees. At dusk, they climb into the tree tops to feed on plant shoots, leaves </a:t>
            </a:r>
          </a:p>
          <a:p>
            <a:pPr algn="ctr"/>
            <a:r>
              <a:rPr lang="en-GB" dirty="0">
                <a:solidFill>
                  <a:srgbClr val="4A3682"/>
                </a:solidFill>
              </a:rPr>
              <a:t>and nuts.</a:t>
            </a:r>
          </a:p>
        </p:txBody>
      </p:sp>
      <p:sp>
        <p:nvSpPr>
          <p:cNvPr id="2" name="Rectangle 1"/>
          <p:cNvSpPr/>
          <p:nvPr/>
        </p:nvSpPr>
        <p:spPr>
          <a:xfrm>
            <a:off x="811427" y="1321876"/>
            <a:ext cx="7508789" cy="646331"/>
          </a:xfrm>
          <a:prstGeom prst="rect">
            <a:avLst/>
          </a:prstGeom>
        </p:spPr>
        <p:txBody>
          <a:bodyPr wrap="square">
            <a:spAutoFit/>
          </a:bodyPr>
          <a:lstStyle/>
          <a:p>
            <a:pPr algn="ctr"/>
            <a:r>
              <a:rPr lang="en-GB" dirty="0">
                <a:solidFill>
                  <a:srgbClr val="4A3682"/>
                </a:solidFill>
              </a:rPr>
              <a:t>Under the tree tops canopy, the vines wind among the tree branches. Everything that lives here has to be an expert climber. </a:t>
            </a:r>
          </a:p>
        </p:txBody>
      </p:sp>
      <p:sp>
        <p:nvSpPr>
          <p:cNvPr id="5" name="Rectangle 4"/>
          <p:cNvSpPr/>
          <p:nvPr/>
        </p:nvSpPr>
        <p:spPr>
          <a:xfrm>
            <a:off x="675503" y="4486867"/>
            <a:ext cx="4725125" cy="1754326"/>
          </a:xfrm>
          <a:prstGeom prst="rect">
            <a:avLst/>
          </a:prstGeom>
        </p:spPr>
        <p:txBody>
          <a:bodyPr wrap="square">
            <a:spAutoFit/>
          </a:bodyPr>
          <a:lstStyle/>
          <a:p>
            <a:r>
              <a:rPr lang="en-GB" dirty="0">
                <a:solidFill>
                  <a:srgbClr val="4A3682"/>
                </a:solidFill>
              </a:rPr>
              <a:t>Some animals can glide from tree to tree instead of leaping. Gliders are </a:t>
            </a:r>
          </a:p>
          <a:p>
            <a:r>
              <a:rPr lang="en-GB" dirty="0">
                <a:solidFill>
                  <a:srgbClr val="4A3682"/>
                </a:solidFill>
              </a:rPr>
              <a:t>easy targets for birds so many </a:t>
            </a:r>
          </a:p>
          <a:p>
            <a:r>
              <a:rPr lang="en-GB" dirty="0">
                <a:solidFill>
                  <a:srgbClr val="4A3682"/>
                </a:solidFill>
              </a:rPr>
              <a:t>of them are patterned to </a:t>
            </a:r>
          </a:p>
          <a:p>
            <a:r>
              <a:rPr lang="en-GB" dirty="0">
                <a:solidFill>
                  <a:srgbClr val="4A3682"/>
                </a:solidFill>
              </a:rPr>
              <a:t>blend in with their surroundings. </a:t>
            </a:r>
          </a:p>
          <a:p>
            <a:r>
              <a:rPr lang="en-GB" dirty="0">
                <a:solidFill>
                  <a:srgbClr val="4A3682"/>
                </a:solidFill>
              </a:rPr>
              <a:t>Most of them only come out at night.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75463" y="4650293"/>
            <a:ext cx="2375909" cy="1387054"/>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99448" y="1943493"/>
            <a:ext cx="1402919" cy="993152"/>
          </a:xfrm>
          <a:prstGeom prst="rect">
            <a:avLst/>
          </a:prstGeom>
        </p:spPr>
      </p:pic>
    </p:spTree>
    <p:extLst>
      <p:ext uri="{BB962C8B-B14F-4D97-AF65-F5344CB8AC3E}">
        <p14:creationId xmlns:p14="http://schemas.microsoft.com/office/powerpoint/2010/main" val="2043769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On the Ground</a:t>
            </a:r>
          </a:p>
        </p:txBody>
      </p:sp>
      <p:sp>
        <p:nvSpPr>
          <p:cNvPr id="4" name="Rectangle 3"/>
          <p:cNvSpPr/>
          <p:nvPr/>
        </p:nvSpPr>
        <p:spPr>
          <a:xfrm>
            <a:off x="734324" y="1383768"/>
            <a:ext cx="4572000" cy="2585323"/>
          </a:xfrm>
          <a:prstGeom prst="rect">
            <a:avLst/>
          </a:prstGeom>
        </p:spPr>
        <p:txBody>
          <a:bodyPr>
            <a:spAutoFit/>
          </a:bodyPr>
          <a:lstStyle/>
          <a:p>
            <a:r>
              <a:rPr lang="en-GB" dirty="0">
                <a:solidFill>
                  <a:srgbClr val="E50050"/>
                </a:solidFill>
              </a:rPr>
              <a:t>On the ground, it is warm and damp. Everything that falls from above - leaves, fruit, animals and droppings, are gobbled </a:t>
            </a:r>
          </a:p>
          <a:p>
            <a:r>
              <a:rPr lang="en-GB" dirty="0">
                <a:solidFill>
                  <a:srgbClr val="E50050"/>
                </a:solidFill>
              </a:rPr>
              <a:t>up by the ants, giant millipedes, </a:t>
            </a:r>
          </a:p>
          <a:p>
            <a:r>
              <a:rPr lang="en-GB" dirty="0">
                <a:solidFill>
                  <a:srgbClr val="E50050"/>
                </a:solidFill>
              </a:rPr>
              <a:t>beetles and other creatures that </a:t>
            </a:r>
          </a:p>
          <a:p>
            <a:r>
              <a:rPr lang="en-GB" dirty="0">
                <a:solidFill>
                  <a:srgbClr val="E50050"/>
                </a:solidFill>
              </a:rPr>
              <a:t>swarm there. Nothing is wasted. </a:t>
            </a:r>
          </a:p>
          <a:p>
            <a:r>
              <a:rPr lang="en-GB" dirty="0">
                <a:solidFill>
                  <a:srgbClr val="E50050"/>
                </a:solidFill>
              </a:rPr>
              <a:t>Even fallen trees are eaten up </a:t>
            </a:r>
          </a:p>
          <a:p>
            <a:r>
              <a:rPr lang="en-GB" dirty="0">
                <a:solidFill>
                  <a:srgbClr val="E50050"/>
                </a:solidFill>
              </a:rPr>
              <a:t>by termites. On the forest floor, </a:t>
            </a:r>
          </a:p>
          <a:p>
            <a:r>
              <a:rPr lang="en-GB" dirty="0">
                <a:solidFill>
                  <a:srgbClr val="E50050"/>
                </a:solidFill>
              </a:rPr>
              <a:t>scavenging is a way of life. </a:t>
            </a:r>
          </a:p>
        </p:txBody>
      </p:sp>
      <p:sp>
        <p:nvSpPr>
          <p:cNvPr id="6" name="Rectangle 5"/>
          <p:cNvSpPr/>
          <p:nvPr/>
        </p:nvSpPr>
        <p:spPr>
          <a:xfrm>
            <a:off x="761355" y="4178902"/>
            <a:ext cx="4802659" cy="1079156"/>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E50050"/>
                </a:solidFill>
              </a:rPr>
              <a:t>Because it is so dark, many forest plants and creatures are brightly coloured so that they can be seen. </a:t>
            </a:r>
          </a:p>
        </p:txBody>
      </p:sp>
      <p:sp>
        <p:nvSpPr>
          <p:cNvPr id="7" name="Rectangle 6"/>
          <p:cNvSpPr/>
          <p:nvPr/>
        </p:nvSpPr>
        <p:spPr>
          <a:xfrm>
            <a:off x="761355" y="5446926"/>
            <a:ext cx="7611763" cy="646331"/>
          </a:xfrm>
          <a:prstGeom prst="rect">
            <a:avLst/>
          </a:prstGeom>
        </p:spPr>
        <p:txBody>
          <a:bodyPr wrap="square">
            <a:spAutoFit/>
          </a:bodyPr>
          <a:lstStyle/>
          <a:p>
            <a:r>
              <a:rPr lang="en-GB" dirty="0">
                <a:solidFill>
                  <a:srgbClr val="E50050"/>
                </a:solidFill>
              </a:rPr>
              <a:t>Making noises is another way to attract attention in the dark, this is the reason rainforests are so noisy.</a:t>
            </a:r>
          </a:p>
        </p:txBody>
      </p:sp>
      <p:sp>
        <p:nvSpPr>
          <p:cNvPr id="8" name="Rectangle 7"/>
          <p:cNvSpPr/>
          <p:nvPr/>
        </p:nvSpPr>
        <p:spPr>
          <a:xfrm>
            <a:off x="5865341" y="1467200"/>
            <a:ext cx="2507777" cy="3783862"/>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E50050"/>
                </a:solidFill>
              </a:rPr>
              <a:t>There are not many large animals down here, except for a few scavengers such as wild pigs and tapirs. Tapirs come from the horse and rhinoceros families. They use their long nose and upper lip in the same way an elephant uses their trunk.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2857" y="2289862"/>
            <a:ext cx="1622976" cy="1915953"/>
          </a:xfrm>
          <a:prstGeom prst="rect">
            <a:avLst/>
          </a:prstGeom>
        </p:spPr>
      </p:pic>
    </p:spTree>
    <p:extLst>
      <p:ext uri="{BB962C8B-B14F-4D97-AF65-F5344CB8AC3E}">
        <p14:creationId xmlns:p14="http://schemas.microsoft.com/office/powerpoint/2010/main" val="104404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Hidden Dangers</a:t>
            </a:r>
          </a:p>
        </p:txBody>
      </p:sp>
      <p:sp>
        <p:nvSpPr>
          <p:cNvPr id="4" name="Rectangle 3"/>
          <p:cNvSpPr/>
          <p:nvPr/>
        </p:nvSpPr>
        <p:spPr>
          <a:xfrm>
            <a:off x="967301" y="3255141"/>
            <a:ext cx="4572000" cy="1200329"/>
          </a:xfrm>
          <a:prstGeom prst="rect">
            <a:avLst/>
          </a:prstGeom>
        </p:spPr>
        <p:txBody>
          <a:bodyPr>
            <a:spAutoFit/>
          </a:bodyPr>
          <a:lstStyle/>
          <a:p>
            <a:r>
              <a:rPr lang="en-GB" dirty="0">
                <a:solidFill>
                  <a:srgbClr val="005722"/>
                </a:solidFill>
              </a:rPr>
              <a:t>Venomous creatures, such as snakes and spiders, need powerful venom to subdue prey that might inflict injury during </a:t>
            </a:r>
          </a:p>
          <a:p>
            <a:r>
              <a:rPr lang="en-GB" dirty="0">
                <a:solidFill>
                  <a:srgbClr val="005722"/>
                </a:solidFill>
              </a:rPr>
              <a:t>a struggle. </a:t>
            </a:r>
          </a:p>
        </p:txBody>
      </p:sp>
      <p:sp>
        <p:nvSpPr>
          <p:cNvPr id="6" name="Rectangle 5"/>
          <p:cNvSpPr/>
          <p:nvPr/>
        </p:nvSpPr>
        <p:spPr>
          <a:xfrm>
            <a:off x="967301" y="1565874"/>
            <a:ext cx="7179921" cy="146565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5722"/>
                </a:solidFill>
              </a:rPr>
              <a:t>Lurking in the depths of the jungle, are animals and plants equipped with lethal, foul-tasting poisons. They either make the poison themselves or use what is in their food. Animals advertise that they are dangerous with bright colours. </a:t>
            </a:r>
          </a:p>
        </p:txBody>
      </p:sp>
      <p:sp>
        <p:nvSpPr>
          <p:cNvPr id="2" name="Rectangle 1"/>
          <p:cNvSpPr/>
          <p:nvPr/>
        </p:nvSpPr>
        <p:spPr>
          <a:xfrm>
            <a:off x="3155092" y="4554324"/>
            <a:ext cx="4992130" cy="1477328"/>
          </a:xfrm>
          <a:prstGeom prst="rect">
            <a:avLst/>
          </a:prstGeom>
        </p:spPr>
        <p:txBody>
          <a:bodyPr wrap="square">
            <a:spAutoFit/>
          </a:bodyPr>
          <a:lstStyle/>
          <a:p>
            <a:pPr algn="r"/>
            <a:r>
              <a:rPr lang="en-GB" dirty="0">
                <a:solidFill>
                  <a:srgbClr val="005722"/>
                </a:solidFill>
              </a:rPr>
              <a:t>Plants contain poison to prevent herbivores from eating their foliage. </a:t>
            </a:r>
          </a:p>
          <a:p>
            <a:pPr algn="r"/>
            <a:r>
              <a:rPr lang="en-GB" dirty="0">
                <a:solidFill>
                  <a:srgbClr val="005722"/>
                </a:solidFill>
              </a:rPr>
              <a:t>The only indication that their leaves are poisonous is their bad smell and taste. Animals soon learn not to eat them!</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3405" y="2764524"/>
            <a:ext cx="2158314" cy="17898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637985">
            <a:off x="831398" y="4044273"/>
            <a:ext cx="1961849" cy="3150973"/>
          </a:xfrm>
          <a:prstGeom prst="rect">
            <a:avLst/>
          </a:prstGeom>
        </p:spPr>
      </p:pic>
    </p:spTree>
    <p:extLst>
      <p:ext uri="{BB962C8B-B14F-4D97-AF65-F5344CB8AC3E}">
        <p14:creationId xmlns:p14="http://schemas.microsoft.com/office/powerpoint/2010/main" val="2503739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Hidden Dangers</a:t>
            </a:r>
          </a:p>
        </p:txBody>
      </p:sp>
      <p:sp>
        <p:nvSpPr>
          <p:cNvPr id="6" name="Rectangle 5"/>
          <p:cNvSpPr/>
          <p:nvPr/>
        </p:nvSpPr>
        <p:spPr>
          <a:xfrm>
            <a:off x="4389120" y="1456145"/>
            <a:ext cx="3889247" cy="2025823"/>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005722"/>
                </a:solidFill>
              </a:rPr>
              <a:t>African Giant Swallowtail</a:t>
            </a:r>
          </a:p>
          <a:p>
            <a:r>
              <a:rPr lang="en-GB" dirty="0">
                <a:solidFill>
                  <a:srgbClr val="005722"/>
                </a:solidFill>
              </a:rPr>
              <a:t>This is an enormous butterfly, it can have a wingspan up to 10 inches. It is very poisonous and is completely avoided by all its enemies. </a:t>
            </a:r>
          </a:p>
        </p:txBody>
      </p:sp>
      <p:sp>
        <p:nvSpPr>
          <p:cNvPr id="7" name="Rectangle 6"/>
          <p:cNvSpPr/>
          <p:nvPr/>
        </p:nvSpPr>
        <p:spPr>
          <a:xfrm>
            <a:off x="4389120" y="3657600"/>
            <a:ext cx="3889247" cy="2430162"/>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005722"/>
                </a:solidFill>
              </a:rPr>
              <a:t>Poison Plant</a:t>
            </a:r>
          </a:p>
          <a:p>
            <a:r>
              <a:rPr lang="en-GB" dirty="0">
                <a:solidFill>
                  <a:srgbClr val="005722"/>
                </a:solidFill>
              </a:rPr>
              <a:t>If a plant loses all its leaves, it is unable to take in carbon dioxide and make food. The leaves of the climbing “passion flower” plant contain several poisonous chemicals. Mammals will </a:t>
            </a:r>
          </a:p>
          <a:p>
            <a:r>
              <a:rPr lang="en-GB" dirty="0">
                <a:solidFill>
                  <a:srgbClr val="005722"/>
                </a:solidFill>
              </a:rPr>
              <a:t>not eat it. </a:t>
            </a:r>
          </a:p>
        </p:txBody>
      </p:sp>
      <p:sp>
        <p:nvSpPr>
          <p:cNvPr id="5" name="Rectangle 4"/>
          <p:cNvSpPr/>
          <p:nvPr/>
        </p:nvSpPr>
        <p:spPr>
          <a:xfrm>
            <a:off x="675503" y="1570000"/>
            <a:ext cx="3542269" cy="2585323"/>
          </a:xfrm>
          <a:prstGeom prst="rect">
            <a:avLst/>
          </a:prstGeom>
        </p:spPr>
        <p:txBody>
          <a:bodyPr wrap="square">
            <a:spAutoFit/>
          </a:bodyPr>
          <a:lstStyle/>
          <a:p>
            <a:pPr algn="r"/>
            <a:r>
              <a:rPr lang="en-GB" b="1" dirty="0"/>
              <a:t>Cobra</a:t>
            </a:r>
          </a:p>
          <a:p>
            <a:pPr algn="r"/>
            <a:r>
              <a:rPr lang="en-GB" dirty="0"/>
              <a:t>The cobra is very poisonous. It hunts at dusk and in the early morning. Its front fangs inject a highly toxic venom. The poison is also fatal to people. When threatened, cobras rear up,</a:t>
            </a:r>
          </a:p>
          <a:p>
            <a:pPr algn="r"/>
            <a:r>
              <a:rPr lang="en-GB" dirty="0"/>
              <a:t> hiss and puff out </a:t>
            </a:r>
          </a:p>
          <a:p>
            <a:pPr algn="r"/>
            <a:r>
              <a:rPr lang="en-GB" dirty="0"/>
              <a:t>their hood.</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5566" y="3756537"/>
            <a:ext cx="2483567" cy="2278817"/>
          </a:xfrm>
          <a:prstGeom prst="rect">
            <a:avLst/>
          </a:prstGeom>
        </p:spPr>
      </p:pic>
    </p:spTree>
    <p:extLst>
      <p:ext uri="{BB962C8B-B14F-4D97-AF65-F5344CB8AC3E}">
        <p14:creationId xmlns:p14="http://schemas.microsoft.com/office/powerpoint/2010/main" val="26874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167</TotalTime>
  <Words>1189</Words>
  <Application>Microsoft Office PowerPoint</Application>
  <PresentationFormat>On-screen Show (4:3)</PresentationFormat>
  <Paragraphs>87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Twinkl</vt:lpstr>
      <vt:lpstr>Roboto</vt:lpstr>
      <vt:lpstr>Office Theme</vt:lpstr>
      <vt:lpstr>PowerPoint Presentation</vt:lpstr>
      <vt:lpstr>The Tree Tops</vt:lpstr>
      <vt:lpstr>PowerPoint Presentation</vt:lpstr>
      <vt:lpstr>PowerPoint Presentation</vt:lpstr>
      <vt:lpstr>PowerPoint Presentation</vt:lpstr>
      <vt:lpstr>Disguise and Warning</vt:lpstr>
      <vt:lpstr>Disguise and Warning</vt:lpstr>
      <vt:lpstr>Among the Branches</vt:lpstr>
      <vt:lpstr>On the Ground</vt:lpstr>
      <vt:lpstr>Hidden Dangers</vt:lpstr>
      <vt:lpstr>Hidden Dangers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Jessica Harris</dc:creator>
  <cp:lastModifiedBy>HallV</cp:lastModifiedBy>
  <cp:revision>20</cp:revision>
  <dcterms:created xsi:type="dcterms:W3CDTF">2020-03-10T04:15:22Z</dcterms:created>
  <dcterms:modified xsi:type="dcterms:W3CDTF">2020-06-22T10:22:58Z</dcterms:modified>
</cp:coreProperties>
</file>