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9" r:id="rId6"/>
    <p:sldId id="266" r:id="rId7"/>
    <p:sldId id="261" r:id="rId8"/>
    <p:sldId id="272" r:id="rId9"/>
    <p:sldId id="263" r:id="rId10"/>
    <p:sldId id="271" r:id="rId11"/>
    <p:sldId id="265" r:id="rId12"/>
    <p:sldId id="268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8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8573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759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7941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3986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5542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1022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2035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3881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2758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778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2409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94A20-1CFA-4137-924E-AE43DECE5E19}" type="datetimeFigureOut">
              <a:rPr lang="en-GB" smtClean="0"/>
              <a:pPr/>
              <a:t>11/09/2025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902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1260" y="116632"/>
            <a:ext cx="85172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itchFamily="66" charset="0"/>
              </a:rPr>
              <a:t>Welcome to Peake</a:t>
            </a:r>
          </a:p>
          <a:p>
            <a:pPr algn="ctr"/>
            <a:r>
              <a:rPr lang="en-GB" sz="5400" dirty="0">
                <a:latin typeface="Comic Sans MS" pitchFamily="66" charset="0"/>
              </a:rPr>
              <a:t> Class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1260" y="4365104"/>
            <a:ext cx="851720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itchFamily="66" charset="0"/>
              </a:rPr>
              <a:t>Mrs Hall and Mrs Pegler</a:t>
            </a:r>
          </a:p>
          <a:p>
            <a:pPr algn="ctr"/>
            <a:r>
              <a:rPr lang="en-GB" sz="2800" dirty="0">
                <a:latin typeface="Comic Sans MS" pitchFamily="66" charset="0"/>
              </a:rPr>
              <a:t>Mrs Glass</a:t>
            </a:r>
          </a:p>
          <a:p>
            <a:pPr algn="ctr"/>
            <a:r>
              <a:rPr lang="en-GB" sz="2800" dirty="0">
                <a:latin typeface="Comic Sans MS" pitchFamily="66" charset="0"/>
              </a:rPr>
              <a:t>Mrs Miller</a:t>
            </a:r>
          </a:p>
          <a:p>
            <a:pPr algn="ctr"/>
            <a:endParaRPr lang="en-GB" sz="4000" dirty="0">
              <a:latin typeface="Comic Sans MS" pitchFamily="66" charset="0"/>
            </a:endParaRPr>
          </a:p>
        </p:txBody>
      </p:sp>
      <p:sp>
        <p:nvSpPr>
          <p:cNvPr id="3" name="AutoShape 4" descr="data:image/jpeg;base64,/9j/4AAQSkZJRgABAQAAAQABAAD/2wCEAAkGBxQTEhUUExQWFRUXGRgaGBgYGRoaIBkZHBocHRobHBwaHykgHR0lHh4eIjEhJSkrLi4uGh8zODMsNygtLisBCgoKDg0OGhAQGywkICQsLCwsLCwsLCwsLCwsLCwsLCwsLCwsLCwsLCwsLCwsLCwsLCwsLCwsLCwsLCwsLCwsLP/AABEIAQMAwgMBIgACEQEDEQH/xAAbAAACAwEBAQAAAAAAAAAAAAAEBQACAwYBB//EAD4QAAECBQIEBAMHBAAEBwAAAAECEQADEiExBEEFIlFhE3GBkTKhsQZCUsHR8PEUI2LhFTNyglOSk7LS4/L/xAAYAQADAQEAAAAAAAAAAAAAAAAAAQIDBP/EACIRAQEBAAMBAAICAwEAAAAAAAABEQISITEDQSJRYYHwE//aAAwDAQACEQMRAD8A+4xIkSAJEiRIAkSJEgCQNrAwrAKim7O3nBMJvtSg+CSFEFLWdgpyLH6wBvrNZVJKkEpNIUOWogOPugwkHG0qQqssbUjlcJpLqANib7t0brNSB4aFhYMwJT2UbUqpfmum9PUAg9UuullJC6ioEDmTlgbcgOOpfre0TbdKhNdMFUwEWIclrrcv2pcXcf5dWiipgUl0uVOAQWU4yllb3fb84wKwoUkGpOMuatxSf3YwNKACCxBJD7dzYPcNv3zvEdvSarkgmpPmxFjnL43+kOtJOBliq6qjUHwGJqqO7jqNnzHPJWHBAJUAcO/Zg13BB3g2TNJFIsrZR2LOWA69LwcblBsNWmVOSApZQLFRDg9gl7hmxhg1zHY6DiYmgKTcEhwbU2wDhVwcR80mErIAFeACwJPKC3Snod2hhodWPgCmRUFPdNwGe2+PMekVLglfSxMDtuztFhHITePAlCwpTczgAEEVDkqtekCw6u8OuD68zCaiCSxFN0gbB+v1vFaem0SJEhmkSJHkAexI8jyALRIrEgC0SJEgCRIkSAKTVEBwH7WH1hfxDiNIIAclKikuliQCWyPJ4YTjym4FjcxyGulP4yioqqfBSCgjdT7YDDt1hUN5H2hUo01AKcsSLFg7HDBt+p7XpP4kmeRXgpHICCQSg3ckANV5uAcQtCeUFILsFKQpIULH4gRekpYG4JByqMNfpFS5heWaWs3wlLsfQbBRcOHibSWn6k6eYtAcgA2AFJdix7keuBC+ZNJKQ6WCS7ABlHDjcg2y7R7Pl/EphMAPxi5OVMUkOm13vjMLpU4nFyHIcOHLbPv+cZ20m+vmJJJAIalmewpLBvu7nJYm1oD1ClOSUkKBZQ9PJs+7kXjPxiTcN1Lh03J38xntBXhpVlQ5k2uQxD0uDkqIYM9j0aCTdAe7ikqsLEbhn6sHDbmDJ4V4YLfCTUra7ZV+J0lwdhaMNUkoXUAClQ5QVOyme4szPjDptaLKnmkgGhBAKgKlCx5QlsCpyxJ3LiK8m6GeldSil3R8ILt1FR3wNmxEnrxc4sQHdlXJIHdvXO0BeI4KiCxcv+u13aDNOkqS7quSAFBgUjODfHy6wvpD9KmoUqNkguC736A+TXOG6R2P2f11CfDQlSwn4Q4cjlJG2CSQeg2jj5EsoYOSHJuli13GSW2v0GY6HhSkrNcqYZPMBSpJUWUBU13Sdw5s9xiL4e/B8dpImlQekgEPfPt+8xrAOhTZhNUqlwagl+gBYDHuYOi1pHkexIA8iR7HkASJEiQB7EiRIAkSJEgDHUz6QSAVG1hliWf0jnNfNkMQFS2psLJIa5IVltqc3eHk9LlQUOWlVw+LdH982xCLU8N50gqS7EzFlALk2SCkuHtf13aJukC0+lVNtLDgEc/U3Lqcl6nINmfzeKnVmVMUyak3rKiCVKcAHlZyCGHYCwsYL00qZICkLloVMW5SUFjUVEhyOYJanAYM2Lwh+0kualdRAdVSnIcOC5Axh/2CHnbgJ9cs1EXH4XH3buQ7Pj3fJjLUoCleIVBLvXy43YColQBz6RaRJXMJADjYgHlOGI742GPTREt7UkkBmLnzIYYc/wAF3jcJhPkKmJeXzEEsLYty387XN4H0k4oJdmLiq2XyhnD4Lkn9WuhnlN5tSkhLsE2Z2Lhrize5h/xzhkgyjNlm5KWSSQEvm1hsWOcXaL4TZoc/pVFSlylkMq6WN1KLhss17lrOHIe6xckA0EWBGwU7/wCRAKfJj2vB4lplAhgTk3KaQQCwvdhbBwcQINfLcFThscoOWsHJx1BjLndDOdpwGCVOkqcbkHcXvb0e/lDHTyDZRcm4F3JUOgOAAR6t6AJmBJGAFWLnrtzBxsLk+5MbLmsaSSA4F8YLXJdiHxYuekToOuDKRM+I2TSUuDlJxbtcvZ07QXPTM8SsghAUUgOzNYjBuOXAcscBmV8Hn3FKXZ7d6XL7N9ACe0Fr4mzpFVSlPykCp7KBdrEBsDMb/jvXjNS637LHkUonJCdzdL7l9iDk5PSH6S9xHC8F46XCV1BICkkCo5JPe4GPeOm0/FgVAGwUzZBchxYgMD5mNJ78VKaxIpNmhIqJAHWJLmA/ocjzG0Cl4kSJAEiRIkASJEjOfU3Kz9Dv2fbzvAGkSE3EJipaCpINZdi7juwP0sbG7CK6Tj8vlQtZK25iUsx3d/qIWgZxBK/il2UCHsS4vkAOQHdh3ziEc2SROUaymYogAqUfi5DSAkfA5AdxcDNoP4nrCCyFVKdJQEjseV3uDZ8WPpAeo1YEwTJoAUUJKUuoMz1E2+LYYy19lQC1kwGsEBwVJUVKJdH3QAGqAfAY+0IFUqCUFQpLkh1WIZlmkEBP3XzZtnLD7UasL1JACeXluDdmLny/KPeGrE+WEJpQtFgbB6vugl1EksSjBu7BnjZbhEehkoLpUsBgEuAtWSwUWzfZPqL2z1k1SSTYBFixSwp2PU5/do01GjXzKFVKeW6SAoOzEg5sXHb0A05Z8TnCSLmzAKDfiBa5a4NVi7WibCMeETlhRXKBLppZIL0kc1w2CU9yWzHWcc0aZ0oqQkqBT/3Syk3SEmwYFViNmf4YRydMgyUBBFaVEKUl01AgsHUoEE0qAZN2As8ea7iq0JTOCjUoFKyUpBd6Qwtc2uz9wzDXjMgIeMcPWJYm8qpZJTcF66bgg7AjNulo52TOFPMVBmNrhnYvhreUdhq6lyrnlMlc4UrZ1JTSpIF6WTQDuKTcuX5LTSXUlSwFJDhQSSPK463DxnePzCokz6lAM6nYVb+YF3zc9fWNUTyR0fL5pT7O77wPq5AMxYlAqQk2LOLlrEWyGDejjMkJUrAbsnAYb5faIvGzwHMnUJThiTYMDcnubHyPyguWylJbqSEnFhcqPU4Nmw2YTUlJCnqc3zfdnG7O/wCYvBPDdSeYl0gX3dtyxz6RHssorrUkrTWKk0FmBAoU9SXDWHxJuWFXnDiXMlIUpMyyuYJAsAn4tyWuSGdrC0c/wbV0XStQSbL7AFwX+8Gu24x8TRhP4mVzVklhSwZNnCSLdGsc56tHVPyfxlJ1CdYmpNSlABBCQTcFyA9OagxY4o92XBtQlQYBlDIvbBYE7XxZugjhBxBllWKWGwqBF3L1FxZzhgIe8L1AMwrlyQCcpSQbpORfHUCH2l8OV2MSFXgEzEqNbKwQTykXYjob3I6jcQ0Foa3sSJEgCQFruIplKSFA3e+w9cfoATgQbC3jcl0VhIUpBBAO+xHRyLO0FDSZxCUbVjBe9gwe5GOxOY43RKUr4SOVyAwJuFbve4DDuLl3ByJiKgXIUbIKWBUbBSDvlgxdV2BzDEcClAtzMVVpYUhJBAF+gG24BaJ+kSa6SpE4lKVpVZVbJUmlIFbJ2pIwHIvaBOPqXqFPcpISJRNIKwp8XFTkHls2CLmDPtBq/wC7VyD7qAoh3UkmsCpks7g9cwuTpFVS0y5pBIUFJWs8ygXKGF72HUkuwNom++Ai4lPmkygUkUAJqZIBGDUoZIUWJ2tglztqHJqCpaC4ATUQWIYF2dhao2Yq2dg+4lpzOkTwkJStCgoh6gklNgLUuolWLuEenG6RZpMvlABZSiCWfLN1AYg2v0xPKSX0fHRDWvTLUnnFNTqCHQo8zOyEuFH2FnLRnqVVKYyiJanWhKFBNIJSFEE8rP5F7lwIWjWiuWWCeyaVUh+hs4IwzOAzWgidMWqY6UgqV8INLixS1IAT0sx2F7w5dIYjWqk/8qYZrJU5S5KVWFRKXcUpblKgCDzZgJGpRMqSuYQhV1Gk7qZxa2SWdjzG5sTOJcOlypC5IIVOAQocmxocEkkYCTYCwvclln/BlIQgukFctMxIJuQpwx7u1hsTi8HK2fAPVMPhJloup1hy7UumlQv1GLWBYYddxQBEw+A6UBIKmBYkgKbmu1XbAh3ppDomom+IVsQfukJTdKWIZq7MB970hSrVhBKUrYXJYXe/b4if1hcuVnGCpwiYZaluhJBBNwVXIDMEsPhJa7Cp+8W4fM8BdTImpUCliHKDcY7v12HYwOtyAqt6SXUwqvuHU6sfSAtdqqQoFZWQpyWF3/FsGYHO7F7kKfk5JE8SMsFCUFSkgB3s5vtzCz5dn6Yj0zKXN6S2bEdAWGRvb3gDTrKlf2xUMkAu7G4vcs5bO/WLywSrk+ElyC1/TJydsRHL+UMSnWKJSzZDN7D53s2YOkawLXzljVzEJf7pD+YcHuwzChOoNRAY/n3DCN0qGUgXY2B+huPmcxPs9BiucCSlSmpBIILHrhxbPu8dNwAEVTAQlUu6kAJAZOzpJe+T75jjpkzlSSoE5O4uej/Iwx4brQg2WArcs7mwNrMQ2+Q/Vjp+LlNJ9IRPJMtUqkAuVpel6sKxmxcZBMNnj51w3U1hXxVIBUCpXwgEFTD7pPT65B8v7RLpKXU6UOD1qZgXDvkAv7x0nOTtPCHf3P6x5HKSeIikcso2FzQ5tkvd/OJBh9nXxjqUuG2OT06EWZ3jaBuIP4aiHcAkUs5IDsHs8JTlOJ8NMpalS5iC4KghZDgWwXYhgL5ACekMNF9qJcyW6wUuWYOGFr1W3O3bGY24tPloAXMSF1IAFmqLuGD2DlzYnGY4JOoUg1Du7KpvcWO5P7uYz5XrSP8Aj02WZiedXiIDXB9QDchTqcu9rN1Hm6MH+4a1iwqUpS1SyU1KSE2KrEEEguTsHVCifralf3HAuS45jl+5DnHnje8riC2SlRakgAK5qXNnBYEWKWcMD0N4nLaNGcR1kyWz1KmS1qSKQEnwgLpBFyGJtt/jSx5aYupAUlLy3axIKbk7bEktbqCzOernIlr0pmUpExIUGSKeQ8tQAc1AkDIa/Z+e4khaiZkt6agopqS7kVOkv8IdiWs4Dm7Pn7CeanWuuRcrIS6qwAALmi4Fh8L/AIqgGaNlkS1vJCkIqvzEvtarfDOCXD2uISz1FksVZddwCQBZyLgu73bG+N1cT5g/xixBazA77l99+0Z9iOpWsqUv+4VpSDSVOT2JpNIu2AWUe7wRwnWkTCgszsSmzF+paguMkgse0YI139PMDEhNJSUhZcVA9GBy4fNsquMOALFa/vWWeYn8JDsAVBiXLHAzaLl9hjtbqZstaggBSaFJlr+IsqlRdaXBZ7N1vHN8QnFgSAXpY5N0gte5J6/sdZxGUlcjxCg1LXMJADlT5wewLgDDsMRxyplawEopG+42uE2LgPgktBznsFMNGpqpVSQFUO7M4BNnJNuub9TBs6XUVTJZdKGrYsAHAC0pLqOc5+ROSJgVV9wBATSQQ5DJe4d6i7MzVWs8Z6VNJoqpcthVmTdxfckfS+X1l8S81xTSlCkAfhqIYEdcWPTuLFr4yZNQIIpU2UMUsQ5JAOAWdvm0GzkVgmw5Rapza4ABcC3bLDrF9LpjMC2cBKAsJIBcFQxykgqUGzdmJiemGTr0zUhwATZTFj0v+XSLykqC6Tt91J77QbNQoFSKFJpsUqQdgS6r2Dj2GYg1ctcyStcpIZ6xc1JqILt0DsRsAHswmcf7C0uQmpLkFymoAtaxqcAgMPP5NGWoQpNSSlXJU725t7EuCAWNyCwvh32l0UmbMUNOpgy2KnF2wCej7m49gXp1S06yQgoJNCpcwK+6tOVglgokAF2xfeNuEkgwf9n+AqUlSlsklAD3L1JBvvhjszgDF6af7L0CZNnlLATGqPwuzKF2dnzvTDLjXGEy00JUwIIK6SxsU8pSGJDYBDEB2YxxieM61aJqQVKlAMpwHuwYHLOWHX0LXeX6PJDOnRix1CwRsJSy3bEewkGlnm/9OovdyF3+USM+t/qFsfYYhESJGq3P/aNHhSkmWLBRcOGAUC+bAPjYEjAjgtXKUaU3qNkpIIJBcgiwAe4/d/p3GUvLUHAsXJd+lmNj3j5lxeSUTFpPxP8AEk1NYk3DX26fSM/yVNLNcshrkPchvu4fAwXGNoAGoLlIGQbggOGe4OP43hhxEhQAPxBqmAuWA9z/AL81qy90kOAbkBj2L9X7fOOeeUNE6kgFDsTnb8nNrfKMJOqWohIJ5RYjGbFjv7Gwiug8NSSFDLszBjs3UdvrG01qjkgGmpLgFOA562A6Xy8VhMpqQfiKWBbAdixt2I+e8ZCeEupIY7Emp2sxcN0fazdjSZKsot8KgLFxVuAQWPpFQKrE+W1we27D1iZcBxr+ImeoqWxVuAmxYM7kgsAxNsPE4PrKVIlqTSUksQwVUWZXwupQazuNmYqdKgAEuAojcCzPkjYH0zF0zzVYhwNnGAzG+Gt7RU5A+k65QRLKlUjmSgpF/ipIAIYps+9rbBvRLSsLo/5lSnSEhACQM5FJcqASNkklrABTtOpEqUUVGoAgEff/AMGDkOW8+jGN0LVKNanepQUQ7qUoObLBAUUkWPQG8VpidHJUvxVeGFFIAAUkpAFQY1NSSRkm5fJcx7NkqRPpUVJUSRzZdKSpKSjuqwIcel4AlcS8KahRQAygv+44ZSXtyXFwLAZDWu/QfaLiSZ6ZZQsJXUpSyopTdQCSQomwxTfBAVcGHx+aE1M3wpYYBVYUlVSbjmtd3psBTh3N3gbhXE0o1RmlAXy4SSkFTcxCmZJBJJNvPqNL0S1JS4EwoSJguP8AkVFKkuXQ6VsGAOVWcxiJaPEly3FVXhqdVN3IqqdtwdrjoLltDpuKz5epWOU0qoKUqpBApY12UsmoAlwXASwuSeV4cUpUErAIQp6kOp04qG2XYGl3bpSVrpKpctSPCH9tbKUFOKnJpWp7EEWIpe5vd99HpxLm0zClaZlDJdPMTyg1rsCGsL8zpd02u+ihjOImKw6g9QoLDL8vLsCWODvGspa3qZg5YsGfNix7EXLDzeGczhEtMxAVMR4SpyghikFrByyQzUjdua2b9H9mOE0K1EhSsUlFVJLKTdaQzEP+hG0T1ujFNPw5U+XdVa/CMslwWUlTpPxHIDEpcF/WCeKypWi04WZYPwVCohJKRZLmotU5Zru+xi/FkzZZ8SXLZEtisgsVsbsALG77ggMdnXcW47K8AkPMnuopCgXRX+HOA1gTcAlsRpshrSPtXqVJSrw5IcAt/es47Jb2iQJpNbqxLQE6JJSEppNK7hrHPSJD1PrvtROCRcgE4c5+d4WTeNy1IJSsBQIsX2vtkN37RfjuroSxS4VZ2ek4cjfOBHA62aoKrTyJAPwuz9N7OeoZsRHP8k4qtPtdxyYopQtBCFpJJxZi+7tuxHpYxxGv1xLOXANh2uzt9I3ma+/3rXIa2Gy+doAnzanOXLg9L+42jHnz7JArnBTsSDdg5Ft3z1jIqyQ7dgDYZIbLHfyjVTAjFn2Zr9/9YgedPIcBvS18NZm287XeJw2coFJqCuQuyiCkuNtw7Xbt77eIp6kGlfKWwTlxfyx/EBzZk4ulCAq12K3V5grY/wCvOH+m4WZkpCq5cqaRSUVGqYyHFKUjmJsHdt3jSTfhFMjUh1IWkcxsQ4CScOHDJ3sOrPiN1aak0kt94G1JBzSRt37xjMa3ishSw7pYgg3BUkYJ6gPjle8DoWpJoLFDEpBZrHKVHDi31ieXE2K+U7Hoq7dsRYTSWAABf09Y01QHe55Sd+ovk3u0Zf0eHUxYm1z7DAv7MYj4k1RqiZQC3JSyghWAHynscEbWuwsNppjlRYpAYkjmIwyQWsbFjsCYb66TToJKyHWAb0hwAo7s9N3dyHVnDJF6ggCWlgATUoWJe4q8gAG7Rpd8UvMXU9VsYOD2PfPSCtCVGxXSyXBBHw3JqIza3fF7QpLqSHtdgQ4GxYtY+QvG+mSTchhYWYOWLC3b2iYRmJxqRSpSSAkpYJJrFqSbFikOM7DDkdr9o+HpXpPEpKhcywoiWU1qerlSQvuklgHNrRwuj1qpZNJAStnTkG7swDZ2IO4wS7McSWETEkyykmxmJCyAsgqAUU2c9R90vl4qc58PTHicwhDOwmAVlCkhJpJCXANLh0vUbEKsDeGv2O1EuakIny5ZXJJTXMUQoS+aoupiUhRYJLUuDHGf1S0VyhSsMCFCwQQwqThLkDcXtlhDf7N6tlzFTSpXKpCwrCiAWCiFPymnFxSC4Z4ucppa6P8A4BNmJmy5gCQk1AIoKgonlUkEhk/GognJZ8wPpddOQUzTMpmGoEzC5KENZSQGAcvh2B7O3TMmT0SkyVLR4gUFzCXUKEtZRYn/AKkWdSu78zJ+zapoabOKplRFBUSaQhdIF7glIS46hu94bf7Qfa+atDBQSi7skpKgbAkFyAe3XNnjnpGoQEhcxJWA/LSFBTu/3gQ12zdoJ/4H4S5YUsVKSSpLnN+XBfLP5xOJaxJXLCVClKWPLS2zdwzMbD1d87b9IjTNmsGM0DZq29O0SHCJNh/dXjqn81RIn/2J1fE+LrWDWSC16cW2IJpv+Uc3q9WoOkqNwS7uzMO1/wAozlTFEBNThgyblx1Dt0ufo0ZzEOpJNyHL9B02PVhi3TOVu/TDzxze2x8mI6ecZKlq2SzbbkgfP+YIcLNRvl7YFyR5eWPSKrZiAQO5drbXOT5ufYQ9gApm7KYdOpPf/fWBtWkVli5cEWa2Qen8e+tQJKUgtfPlc9PbaN5UpSQVpIWlr2CiCLtuBjI2Bvcs9gBhffIuH+6PK2A8VCwxTlNt3IIDN3AHRhjEeKSZhNIJKQAyQpXK2S1ks2TYNGAlso1JsBtvvn8xj0aHNIzXJkFKhMBTUlRSUgcqxi5JLEbnL2xcJMsJfmIuxQpNlZGCHe3QEPFVLpSQwwDYjDA7eY/bxVKyHVgjodjb53irz36FpE5JUUrTtylKmYjcZucNjzd4wmKUAKCNiQdxvj6+bdroSQlwRUBVf5M4Z/35nKV4zlKQZjcwrcqbOAygega425YU9huj4pNo0kkBm8CWqlV2Kw4d3ZuYsOkcIpsn1/P9YecUmI8CXLAVW/Ng0qZNgdgTsMOHuDHPpPfyBJ75b8sPFcj5CULFLH0/fXeCFKDABXw3xS7588D27QLw6UHK1XSi57n7qbdT8gTtGhW5tYn2d7t0/iM0jpYKhfAuAdxuHex8+uYtMT9xQIJSwYAsXsblx1aBk3Q9w9il85s/p84kvTmwBAcsTi5ZrM7XctiEHR/Z7hqqpZWCqVMqSl6eZdJUhNSgQOYC5GBhnjo5n2dmhExJJqkhEw1XNawaky6bB2Te9wnFwEfiLkJCAtYJoqJLApS9JqVbsxswa7hn2h+0CVAI1Sx4ZUAQkAhLNzFwoFKlMb3e6WYgdHGTMVCeRx6YSACZQS6QArlQAHUlwACSScG1hsDC3UcVXXWHACnAcslzyl3dxeCPtJrkmYaCkJBCaUJLFIBAUcJKr0lhZjhrqHoUwwQw2NhcEDGW9Yz5Wy4miJmpKyylqJI+9sxf4rne48oI4khpctYUlKiqgS0FyAkA1qULOo9tu1lNQJIckXNwBtkN2gqUpKikEXwz9rHrtiM+wT+pV+I+3+4kXOnOyk+x/wDlEg8PwdyoehmDAiksBgbXdsnNrwNKmggprAZ6R0fD9Bs79MxUrYBwWI2osSR1JYHp+sGIJSAATdyQrY37BgCHt12hZ+jZlCmKlKCFMzB7BnGzgdi72ODAGr04pdCi9IuCz9VD/Et5N0jedrWPxWSHAJZrhwxHclrbl4H0muqcpLAPsXF7vjbfJ9oPgTQyZhCimZ4ZIHOCSc2al3Dgflh4zE5KAKfDUzlRSyqU2vdRJFwfLGI2nzygEqJBSAQQGcW2wxtaMNNNQ/8AbCU1VVO9KwLlwLBRTcksDeCzSKpHEP7ikES1BOFUkHNrggnsFO0MZaTMW5NwG8xhuUFreTekEHhstaqgqnmxZq+gDYfz22vGy9NTMR4ZFNiSTY7nvv5WEV2BPqdMaqSyS98kEH4SC5DMbU2LO5jwSwkMRvSNugBL9c+sO5pC0qAQLMEqY2JIJIvn0wfKFk6kFVQGcYY7nA+Qg2AHIml2pPMO5NtwH7588RdE9piCl3Be+5ybgPHiuHutRegJu43w7AkZdutsRdc0IIUUpKXuGdw3+QIHs4hkc/apCjLUSCTYgMyrqDuN77thvXnJOnUpBFPOaWJJB6Mxsx79I6ji7TJUuapJT4sssjlYMQQR/i3a7iFKNQmyVgYLY+Hzs77dh3i+X06BnaawS4ARb4sqP3yMhwwAbA6vFZUu2Q5yPU9WjWbOdyA7nDWGeW5x5n5wOrvv5RFpNNPLuQoVJa4N/L1gmdp7qKCagMBi3ep2bZ4pKuAW83wfLu28EcKnSkz0Cekql1MoB3L2cAdi9oX7Iy0nEpsyUnTqJUkqqAI+FfUgglQzyg3cxlMkLCTcqQD4aloqKVFABvUwsoixYg9WcNuNCQtapUssWRYgVEhDEFxSlXZNnWWNoh10oqJVKTkCwoSlLABLEfDcghKQwG4KgNf8WrcwqStJFxVUGYjq13JAPbvBU/VhZCFIYhNJcMQtvibJLnfoOkOlaPxUFMkBHO4oUSHdaHYD4rgcoL0i28I+JpQFpVLKSjBYHZhURYpqLlhjYnMRZ5qcZyD/AGw6eYFgxvYkuXtuRZtswPOWU3qYFJYsfie/ygzVTk+DLQCgqLlRIalbv8SgAxDXcj3jLS6JE4CWZ17tTKWoB7XKqWGObGcwpPSLpXFWAHQAYESGcz7FTASPH0+d1kH1FJY9nMSNch4aGY12D1XuClJDWZ7u+/WJI1YVhqQT6ucMLne1z0gXValzYXwSx9/aAkzCkuVXcnJF7MzW+m8c6tbaqeH6s4AVfIsC/QWuNntAeiKUjJzsWHdwQ/8AG8ey2DpAzc7P69cQHqZhBDb3HbqQd7+zQ4ToETQXSSltjcFIs4cXI7DrbpGSeEJQoLQVD4VEKU4p2UKLt5+94WS9eoEqTYnrSbAZALkm+43jdRBZSWTdhe4NixcfPzg9GnHihhzLZvhsb9b9O4vHuqSCAJakkpuSRdmIF2pF6TY+WDC7Ua4gk2IV93cHsRYp822ADCJKmLQLggnDuH2cMdnu0T6G2mU6qaQFJ+87YI3G72tt7wMHLlSXSm6icjLNv/Jg6WqtJZIQEpu2KarWJc5JzGMpTJSlIDAkuxA/1+gEOUg6NMs4BuN2SR2Dn6wvn77l7hT/AFaxfrbvDzVhKwD94MLksBjY52e/kIHnygU4pByBdrDBO3rD7Axna1C9PK5QookBF04USQEu9y1rdHBEKNNpFlS1Ah0q5mwWu3yxG8qUES7gnJsc/wDTsNn/ADaMJbIJJd3qJNm2AH7uWxF3lp1mULqPLVvjZnLfoOkZHRrUSyTa4YWEMpa0EodDXJILl/MA5Niz7x5xSafiQpi+OjbHIP8AOIgmOn0Ra5tvg9RvfLWub+5sqSgcoYG7EAkqYd7te4sLQJJnWex/yv8AE+Rf92jIhIUokm5SSA1+jt5QaBE/TjIynBJN2D9BfYbQTKnBQYpqUpxv/NvWKpmADYPlm3PU4uPnFZqkMLYAcOSxuOUk4+kIxMlZCClmBY5LlsMX2YZ7eg2qkhQqSwKcAn4iwdhkH0GYsjUEpSB1APcE5G/Y/WBpsxiQBY5TfL2I6H9YVKl8wJIZjl38ts2gpfHpyAfCWZYASk2AKglNDkDcAADYNbrF9TpjZdISl37KbFumI8kKQFNTe5uN7nyDPGnG5CWR9pNYwvNPepV/lEjJXEC+ZQ81Jf1iRffkak9Cup3BYsznPpaBtc6WSCD1uzAbAO7n8o21eoC3LADduts3/d/ICKlEqfDB3zjzwYzkNvKqILMUuLhYcf8AaSCfYxjOkKULFhdiBUWH+I3D/OMQg2Zrm79i4jSalgB7Fw1s+UF8DFDC4v5ik27bRr424Y2x0Y9v0iTJ5mFIW6iBeZcm7WDqZQGG89otN0VHwETBa4Bx0IUxB8w1oA1M6pji12e975xFpk5QZIUewyKclr8t/rACHc/xvnEXTONjt1w/VvJoC0SrVUmm7OGIt62/Y+cG6WcpLuWA6m7e/N1hVKNRALde8HmSwcPVuB0YYDdfpvC6gVqp5B5Tblc4cN8ju3eMv6twQkm3xH5P6v2ik82C/ifILkvjyjCTqS+BuaGAYeYHyhYMMlzXIDEgDdie3nh8bYjHVrdw+N2ZzubWA8u0VUSDSQQcAdnYP+xv2i+nkkFLkC5Up3xsB3bv02hyBaUVhaXB798tt5HriKrW6iAxAOS7nb8rQzK0iYlxUFAPsQU4BLge/Q4gPX6UINKQ93peoX6t0I/3B+xjDxAKWNj32f8Ae28bKkFRFDku5BpBbHv6+0eKSKHAb8LdDYjN8OfzjCTMHOE3ZLNdy17D97wULLu9x3/jZmipnMMG+X6N/qM08ySwYsbPc+b+sXlnkVgkHt2w94NDWQsGx2u46Xv2iup1zMDb8ONs/lGGnmNYvTv5vs/pA+rlKNIIIAqHr9PTvBmktrdaC6e+3Rseb39YvpeJKUwJSjup7eR3PaA5Olqy4JbpGHgUK5nKd2Z/n6xV4zMM/qk/hknvUm/yiQnOk0+yz/6n/wBcexn0n93/AL/ZY1VPKVBSS2euH2fH+ngdepdgCX/9t8Dzf5QVqNAj+lTNqUVlSkqBIZLGzBnBIvlrekaL4aBpUKppJZlKLVElmSHch/P0jWcV4J4XwozUBZWEiogh9jg9TfbuIy4lLZbo5QLl97BgPf6xOBajKVPUlQ8iB+f67RpxFpi2Zw4AF7tjOLjETPd0smFs6zu4F22Abr+kYzZ6QGyrJPbpa0E8Z0aqCopLBVKiTcKIJL4zfHSMZfBJypapglsgXBJyGFxkmHJPpKCpgQ3ViB9cv6xXTrUPECkh8MDi5xf9YdaXhmoKA6XGxSwHZnf2YQPoeBzVlZCPiBIqqa5y43HTvC2GA0sy7HcWJO35Ws8EaSaQWUpQBxchm2/fWGKvsrPKg6WcF2NhctljjoPaM1cLUFETksRyhT9bJKssHDXa0K2fApK0xpUCLi4T1Y3PZh9ID0aCZtLkEHmN8g3BY9dxBOuKUagSZpKFVBpiTUGUzAjYJL46mG8nhfhy5iwSQVM7UqCWChS4cXIL5s3nU42zRgZepIWylKoIYm5JJdmdtx093iTtKpCwKgFG1QVZQ8783Z2jHhOiEyWpSyyklKQWDBwCbHpYQfP4KGSFTH3YJFycdbWb17xPKyCgULUFsCAOocB93Gx73jeZPJluwUwGRcGwDE7C1u+7vFFTEpF7By5AdmwxItfy29ff6YeGZiVKNIIDX3DnDNfPnvC0PUUqdyRYAk/S0AmcxIZwHuNgTkN/uDpE0Ecpz2U5IDgjazb+0A65PMWJc32uW+X+4CoeTqyBvfcfu3+o1l3OW873ttvAU8PcZe7ReQvLnDt/r53h2EJWhRU4LA9T7fvtGCpqwpLqclTE4sARf03H1jKdNKTe48+37MeUJUA+QCXx097Q54G2t1KQCEuwNnDEjr2uWjJeoEwBByzgn13z/MLpk5cw0gOEggMLsPrGKEkqSBY4940k8N0ss6YAAzg4F/7aTfza8SMDpOqZPqpRPqymeJEbxSB1uqXSWLB8HzJeHGn0BEpBpIUTLIJDkAAG179t4UTOGqW5CgATjf19oNlKmAXWbWcj0jTZG8yfTSXpkgklwXJcgjqTkkRmiZUolzV8T/iD98FujCAVKmKHxE7B/wAozmTFbHAv+f78oxZ2x0EqYhWmVLWsirGSUkFwQSXNwCx7Q0k66UAEhgL2brmOBWtQDkt2iviqyTCylr6CviyL857xRP2gQBYn1j58qeb3jIz/ADhdRr6GeOyzdTddoHmcbkVVUB7h+xzHB+MYqFdyfWCcBrf7YapMycSgMKU+7R3aeIJ1MkITNAmK/uMr8VgLqSyQACR3bpHzkoDuR7x13DJwmaQhMs+JLARUA9iFlOCC2xHQH06OFmYvjdb8N1KEIaYTW9Tglr3DOGthxa0Hq1spSSKiRhj+/wBtHKa56qi97AEksAA3peMkq6mMefG6z5X0+1UlBqpVS7EClO23nm/eBZKTSpLs9xffdz+8QJIUbB948E0537Qs8GmkoU7BwxKg3xP0Ixn3ik9KazYKSpse7nZhAICvSLImEWIcb/nCykpO0qaiEkAZF+z2eBwli7b3GH8o2Wk7FmNtsHEaeFfBhhjOJKQojG3QPvvA8uaEIJDs7JGWd+ob8/zay5RZkt7d4r/Ru7jOYNDmk6mlVQ62tBmillays2SC5OH3b3hweCA7iMpnDDSUiwu9uv8AEX31T08QSP8A8xIxHDFfh+Z/WJC8BkqUMswEeJ05JJJtB65QWVGpILuE0sDewDBgN7tjyiipoHTe8TqqHVpiW2H7eMv6N1GzDyZ7fOC5s/l/OBhqDtviDUUMrQ1K7flFJ+jGBBEqeQoxFq7woAM3QgBowRoRByj7xkhNzC2poU6IekVToUgXg/wsXjMoHt+UVtMKjTp6v5w04JqkyiysFSSSQPhFQV3u9m3ELppAMeS0kgliw3+kVx3T47p7x+UDYgchJcHIMxSQwvskFn3MKEISNve8H8ZXzrAuFFBOCXIsLN3NvxdXhXQaQrY/v8j7Rf5Vc4LlzEjCb7QRLnAAsAKs47H6iFoUBuPf9IuFd2zGOIGpIyCYIkTQzGFXjesXTOEK6DkSx6R6AAAGBHSFkvUtvDn7L0zNQErSFClVlBxjobQe6NZopZh+zECkjB83jq50uSPgkSi1qqEs92Aw5e2QHs72gKbLlByoIYMSyJdrkKcUkhmfN3EX0p5XP5vZoqokbYeOmkypTJYIdRwpEtmsx+EE5exwCYO00uUWC5EsOwCggM5AIBcOlXY+TvD6U8rhf6w9/cxI+ing8j/wZX/kT+kSDpRlcVPKWoSkMDZQDVbOTg42tbvARfAhvLkAOFO2ctffZjGa9KAbnN4ldhRM8oEVYw/maUZheuQPnhoVReINb5EW0xBzBpkBg7wIJd7CDCxmqXf9YqqTsMReei4OIih3hyQ5A1bf6vFP6ntBCtMQXuYqmQEszP73h+DF5epRlmG+IvN1AWkio81j+2gdcl9iW7fvaPRKOwh6uc7IurUUrCksRyggufhZnve4FuwjMC12PmBFvAPlFTJ3zFdqXaqTNPLORSex/WAzKAPKSYOOmP8AMeCRb1/iFqbdDJkxYSxvBaJFo98AM187QqWBpcvvaHP2dJE61iQUu+KiEn2f5QFLlWa5EN/srpwqexFilY8uXbvBPp46TXSgg2SoApLj/FBAAF7JuDnA2eFaNcqbIXLIZrggNyl+nRjjbMN9fMXZK7EWSRYLJsS+BbKd79jAqtKSAgJ/GOVudSWdfM1N+5cGNVPJHET4ASohkKIIIykAFIuGwR7QVwI+IlQU5TgeSiQS29wbthowRpgELSEk1Vh1M/ImkhgTUoB9w7HvBvDweZMtmVcqb4Scvs92pGGgMTK4kQACCpgLsL98xINlyQkBIAYBh6RIBrjX5yI31IaYEfdrx6kR7EjBUUlygSXH3oz1ModOn0jyJEiMUpGIxnoANgMRIkAVmygaXH3SfW8ZS0B8b/nEiRSai0AY6/rAVNz2/wBRIkH6JpNTYef5GBdvb84kSChHwP3+7QVOQAAw6fSJEgpMyLkbWjxYiRICrwnA2/mNVnP73jyJBTiy70vDDgSqZzptY/SJEhz6bpFatZLEggu4IH6QNMQwccpGKSUt6JaJEjULoQKXN7/e5he5spxmCpesWMHpsP0iRIVDUa1f4vkP0iRIkRt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2" descr="Tim Peake | Keynote Speaker | Book for Corporate Events | Speakers Corner">
            <a:extLst>
              <a:ext uri="{FF2B5EF4-FFF2-40B4-BE49-F238E27FC236}">
                <a16:creationId xmlns:a16="http://schemas.microsoft.com/office/drawing/2014/main" id="{97966C4B-E3C7-42BE-AEA3-B2C9E0EAB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414" y="1851851"/>
            <a:ext cx="2492896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278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42493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Timings:</a:t>
            </a:r>
          </a:p>
          <a:p>
            <a:endParaRPr lang="en-GB" sz="4400" dirty="0">
              <a:latin typeface="Comic Sans MS" pitchFamily="66" charset="0"/>
            </a:endParaRPr>
          </a:p>
          <a:p>
            <a:r>
              <a:rPr lang="en-GB" sz="4400" dirty="0">
                <a:latin typeface="Comic Sans MS" pitchFamily="66" charset="0"/>
              </a:rPr>
              <a:t>School starts at 8:35 am </a:t>
            </a:r>
          </a:p>
          <a:p>
            <a:r>
              <a:rPr lang="en-GB" sz="4400" dirty="0">
                <a:solidFill>
                  <a:srgbClr val="FFFF00"/>
                </a:solidFill>
                <a:latin typeface="Comic Sans MS" pitchFamily="66" charset="0"/>
              </a:rPr>
              <a:t>Children come into class at 8:35am to complete their reading quiz, Early Morning Work or read.</a:t>
            </a:r>
          </a:p>
          <a:p>
            <a:endParaRPr lang="en-GB" sz="4400" dirty="0">
              <a:latin typeface="Comic Sans MS" pitchFamily="66" charset="0"/>
            </a:endParaRPr>
          </a:p>
          <a:p>
            <a:r>
              <a:rPr lang="en-GB" sz="4400" dirty="0">
                <a:latin typeface="Comic Sans MS" pitchFamily="66" charset="0"/>
              </a:rPr>
              <a:t>….. It ends at 3:15pm.</a:t>
            </a:r>
          </a:p>
          <a:p>
            <a:endParaRPr lang="en-GB" sz="4400" dirty="0">
              <a:latin typeface="Comic Sans MS" pitchFamily="66" charset="0"/>
            </a:endParaRPr>
          </a:p>
        </p:txBody>
      </p:sp>
      <p:pic>
        <p:nvPicPr>
          <p:cNvPr id="2051" name="Picture 3" descr="C:\Program Files (x86)\Microsoft Office\Media\CntCD1\ClipArt3\j023818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8640"/>
            <a:ext cx="2533248" cy="167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840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52076"/>
            <a:ext cx="856895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PE:</a:t>
            </a:r>
          </a:p>
          <a:p>
            <a:r>
              <a:rPr lang="en-GB" sz="2800" dirty="0">
                <a:latin typeface="Comic Sans MS" pitchFamily="66" charset="0"/>
              </a:rPr>
              <a:t>Wednesday – Coach</a:t>
            </a:r>
          </a:p>
          <a:p>
            <a:r>
              <a:rPr lang="en-GB" sz="2800" dirty="0">
                <a:latin typeface="Comic Sans MS" pitchFamily="66" charset="0"/>
              </a:rPr>
              <a:t>Please come to school in PE kit</a:t>
            </a:r>
          </a:p>
          <a:p>
            <a:r>
              <a:rPr lang="en-GB" sz="2800" dirty="0">
                <a:latin typeface="Comic Sans MS" pitchFamily="66" charset="0"/>
              </a:rPr>
              <a:t>(Green T-shirt, dark shorts &amp; trainers).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Earrings to be removed or taped on these days.</a:t>
            </a:r>
          </a:p>
          <a:p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i="1" dirty="0">
                <a:solidFill>
                  <a:srgbClr val="FFFF00"/>
                </a:solidFill>
                <a:latin typeface="Comic Sans MS" pitchFamily="66" charset="0"/>
              </a:rPr>
              <a:t>It is not an optional subject so please make sure they have the correct kit.</a:t>
            </a:r>
          </a:p>
          <a:p>
            <a:pPr algn="ctr"/>
            <a:endParaRPr lang="en-GB" sz="2800" i="1" dirty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r>
              <a:rPr lang="en-GB" sz="2800" i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Trainers and tracksuits (plain green, black or navy) for the colder months.</a:t>
            </a:r>
          </a:p>
          <a:p>
            <a:pPr algn="ctr"/>
            <a:r>
              <a:rPr lang="en-GB" sz="2800" i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 spare T-shirt to change into afterwards.</a:t>
            </a:r>
          </a:p>
        </p:txBody>
      </p:sp>
      <p:pic>
        <p:nvPicPr>
          <p:cNvPr id="4098" name="Picture 2" descr="C:\Program Files (x86)\Microsoft Office\Media\CntCD1\ClipArt1\j021341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310" y="513863"/>
            <a:ext cx="1941284" cy="160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ojo.DRAPERS.000\Local Settings\Temporary Internet Files\Content.IE5\WA8NOIAX\MC9000603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805264"/>
            <a:ext cx="1328894" cy="94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60648"/>
            <a:ext cx="8424936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>
                <a:latin typeface="Comic Sans MS" pitchFamily="66" charset="0"/>
              </a:rPr>
              <a:t>Homework:</a:t>
            </a:r>
          </a:p>
          <a:p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Reading daily</a:t>
            </a:r>
          </a:p>
          <a:p>
            <a:r>
              <a:rPr lang="en-GB" dirty="0">
                <a:latin typeface="Comic Sans MS" pitchFamily="66" charset="0"/>
              </a:rPr>
              <a:t>At least 3 times a week – Reading Records collected in on a Wednesday to check – Children will earn Star reader points if they have recorded their reading and if they have made comments on what they have read.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Tables weekly</a:t>
            </a:r>
          </a:p>
          <a:p>
            <a:r>
              <a:rPr lang="en-GB" dirty="0">
                <a:latin typeface="Comic Sans MS" pitchFamily="66" charset="0"/>
              </a:rPr>
              <a:t>Test on a Friday- 50 questions read out by the teacher.  All children will have the same test.</a:t>
            </a:r>
          </a:p>
          <a:p>
            <a:r>
              <a:rPr lang="en-GB" dirty="0" err="1">
                <a:latin typeface="Comic Sans MS" pitchFamily="66" charset="0"/>
              </a:rPr>
              <a:t>Topmarks</a:t>
            </a:r>
            <a:r>
              <a:rPr lang="en-GB" dirty="0">
                <a:latin typeface="Comic Sans MS" pitchFamily="66" charset="0"/>
              </a:rPr>
              <a:t> website</a:t>
            </a:r>
          </a:p>
          <a:p>
            <a:r>
              <a:rPr lang="en-GB" dirty="0">
                <a:latin typeface="Comic Sans MS" pitchFamily="66" charset="0"/>
              </a:rPr>
              <a:t>TT </a:t>
            </a:r>
            <a:r>
              <a:rPr lang="en-GB" dirty="0" err="1">
                <a:latin typeface="Comic Sans MS" pitchFamily="66" charset="0"/>
              </a:rPr>
              <a:t>Rockstars</a:t>
            </a:r>
            <a:endParaRPr lang="en-GB" dirty="0">
              <a:latin typeface="Comic Sans MS" pitchFamily="66" charset="0"/>
            </a:endParaRPr>
          </a:p>
          <a:p>
            <a:endParaRPr lang="en-GB" dirty="0"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Spellings weekly</a:t>
            </a:r>
          </a:p>
          <a:p>
            <a:r>
              <a:rPr lang="en-GB" dirty="0">
                <a:latin typeface="Comic Sans MS" pitchFamily="66" charset="0"/>
              </a:rPr>
              <a:t>Children will be doing spelling practice in class every day for 15 minutes.  They can bring a spelling sheet home to do some extra practice if they wish to.</a:t>
            </a:r>
          </a:p>
          <a:p>
            <a:r>
              <a:rPr lang="en-GB" dirty="0">
                <a:latin typeface="Comic Sans MS" pitchFamily="66" charset="0"/>
              </a:rPr>
              <a:t>Children will have a quick-fire test on Fridays that will consist of 6-8 words from the week’s list, and 2 words from previous weeks.  They will also do some dictation using the words.  Both year groups will have the same words each week taken from the NC Years 5-6 statutory word lists.</a:t>
            </a:r>
          </a:p>
        </p:txBody>
      </p:sp>
      <p:pic>
        <p:nvPicPr>
          <p:cNvPr id="5122" name="Picture 2" descr="C:\Program Files (x86)\Microsoft Office\Media\CntCD1\ClipArt2\j022990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404664"/>
            <a:ext cx="580948" cy="681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Program Files (x86)\Microsoft Office\Media\CntCD1\ClipArt6\j0292108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728" y="6039290"/>
            <a:ext cx="881723" cy="71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ojo.DRAPERS.000\Local Settings\Temporary Internet Files\Content.IE5\WA8NOIAX\MC9002862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704" y="3140968"/>
            <a:ext cx="1097747" cy="736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9288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Comic Sans MS" panose="030F0702030302020204" pitchFamily="66" charset="0"/>
              </a:rPr>
              <a:t>Website</a:t>
            </a:r>
          </a:p>
          <a:p>
            <a:pPr algn="ctr"/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*Each class have their own page on the website.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* Learning objectives for each term can be found under ‘Key information’, ‘Our curriculum’, ‘Medium Term plans’.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*Every week we will share what we have been doing in our lessons, and pictures will sometimes be added too.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*Please take a look at what we have been doing.</a:t>
            </a:r>
          </a:p>
        </p:txBody>
      </p:sp>
      <p:pic>
        <p:nvPicPr>
          <p:cNvPr id="1028" name="Picture 4" descr="Primary School website designs on Behan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8640"/>
            <a:ext cx="1996913" cy="116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27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42493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Star Reader Chart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Every time a quiz is completed your child should show a teacher that they’ve passed (60% +)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 value of points that the book is worth is tallied.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Each child has an individual target to reach.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When that target is reached, they receive a small prize.</a:t>
            </a:r>
          </a:p>
        </p:txBody>
      </p:sp>
      <p:sp>
        <p:nvSpPr>
          <p:cNvPr id="3" name="5-Point Star 2"/>
          <p:cNvSpPr/>
          <p:nvPr/>
        </p:nvSpPr>
        <p:spPr>
          <a:xfrm>
            <a:off x="6732240" y="4956029"/>
            <a:ext cx="1728192" cy="148478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9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576" y="116632"/>
            <a:ext cx="9001920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>
                <a:latin typeface="Comic Sans MS" pitchFamily="66" charset="0"/>
              </a:rPr>
              <a:t>Expectations: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sz="4400" dirty="0">
                <a:latin typeface="Wingdings 2" pitchFamily="18" charset="2"/>
              </a:rPr>
              <a:t>P</a:t>
            </a:r>
            <a:r>
              <a:rPr lang="en-GB" sz="4400" dirty="0">
                <a:latin typeface="Comic Sans MS" pitchFamily="66" charset="0"/>
              </a:rPr>
              <a:t> Presentation of work is high.</a:t>
            </a: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4400" dirty="0" err="1">
                <a:latin typeface="Wingdings 2" pitchFamily="18" charset="2"/>
              </a:rPr>
              <a:t>P</a:t>
            </a:r>
            <a:r>
              <a:rPr lang="en-GB" sz="4400" dirty="0" err="1">
                <a:latin typeface="Comic Sans MS" pitchFamily="66" charset="0"/>
              </a:rPr>
              <a:t>Children</a:t>
            </a:r>
            <a:r>
              <a:rPr lang="en-GB" sz="4400" dirty="0">
                <a:latin typeface="Comic Sans MS" pitchFamily="66" charset="0"/>
              </a:rPr>
              <a:t> are reading at home.</a:t>
            </a:r>
          </a:p>
          <a:p>
            <a:endParaRPr lang="en-GB" sz="1400" dirty="0">
              <a:latin typeface="Comic Sans MS" pitchFamily="66" charset="0"/>
            </a:endParaRPr>
          </a:p>
          <a:p>
            <a:pPr marL="571500" indent="-571500">
              <a:buFont typeface="Wingdings 2"/>
              <a:buChar char="P"/>
            </a:pPr>
            <a:r>
              <a:rPr lang="en-GB" sz="4400" dirty="0">
                <a:latin typeface="Comic Sans MS" pitchFamily="66" charset="0"/>
              </a:rPr>
              <a:t>Children give their best at all times.</a:t>
            </a:r>
          </a:p>
          <a:p>
            <a:pPr marL="571500" indent="-571500">
              <a:buFont typeface="Wingdings 2"/>
              <a:buChar char="P"/>
            </a:pPr>
            <a:r>
              <a:rPr lang="en-GB" sz="4400" dirty="0">
                <a:latin typeface="Comic Sans MS" pitchFamily="66" charset="0"/>
              </a:rPr>
              <a:t>Children follow the school values.</a:t>
            </a:r>
          </a:p>
          <a:p>
            <a:pPr marL="571500" indent="-571500">
              <a:buFont typeface="Wingdings 2"/>
              <a:buChar char="P"/>
            </a:pPr>
            <a:r>
              <a:rPr lang="en-GB" sz="4400" dirty="0">
                <a:latin typeface="Comic Sans MS" pitchFamily="66" charset="0"/>
              </a:rPr>
              <a:t>Children follow the rules.</a:t>
            </a:r>
          </a:p>
          <a:p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E646D7-7E49-458F-87EB-1573BA52AD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752" y="620688"/>
            <a:ext cx="3901037" cy="460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827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0"/>
            <a:ext cx="7772400" cy="1470025"/>
          </a:xfrm>
        </p:spPr>
        <p:txBody>
          <a:bodyPr>
            <a:normAutofit/>
          </a:bodyPr>
          <a:lstStyle/>
          <a:p>
            <a:r>
              <a:rPr lang="en-GB" sz="3600" u="sng" dirty="0">
                <a:latin typeface="Comic Sans MS" pitchFamily="66" charset="0"/>
              </a:rPr>
              <a:t>Rewards and Sanctions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052736"/>
            <a:ext cx="8748464" cy="5400600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3000" dirty="0">
                <a:solidFill>
                  <a:srgbClr val="FFFF00"/>
                </a:solidFill>
                <a:latin typeface="Comic Sans MS" panose="030F0702030302020204" pitchFamily="66" charset="0"/>
              </a:rPr>
              <a:t>Children that are displaying good behaviour and learning;</a:t>
            </a:r>
          </a:p>
          <a:p>
            <a:pPr algn="l"/>
            <a:r>
              <a:rPr lang="en-GB" sz="3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Class Dojo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 receive Dojo points for being kind, caring for our school, and for having a positive attitude towards their learning.  They will also receive them for extra good work in their books.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If children have received 20 or more points by lunchtime on Friday, they will have an extra 5 minutes playtime on that day.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At the end of each week, the class with the most points receive a trophy cup to keep in their classroom for the following week.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26A7AFA-AFA5-4C2B-8737-69172E3E631A}"/>
              </a:ext>
            </a:extLst>
          </p:cNvPr>
          <p:cNvSpPr/>
          <p:nvPr/>
        </p:nvSpPr>
        <p:spPr>
          <a:xfrm>
            <a:off x="1187624" y="0"/>
            <a:ext cx="72811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u="sng" dirty="0">
                <a:latin typeface="Comic Sans MS" pitchFamily="66" charset="0"/>
              </a:rPr>
              <a:t>Rewards and Sanctions </a:t>
            </a:r>
            <a:r>
              <a:rPr lang="en-GB" sz="4000" u="sng" dirty="0" err="1">
                <a:latin typeface="Comic Sans MS" pitchFamily="66" charset="0"/>
              </a:rPr>
              <a:t>cntd</a:t>
            </a:r>
            <a:r>
              <a:rPr lang="en-GB" sz="4000" u="sng" dirty="0">
                <a:latin typeface="Comic Sans MS" pitchFamily="66" charset="0"/>
              </a:rPr>
              <a:t>...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D56DF4-03FC-44DB-91BD-AEF86696A022}"/>
              </a:ext>
            </a:extLst>
          </p:cNvPr>
          <p:cNvSpPr txBox="1"/>
          <p:nvPr/>
        </p:nvSpPr>
        <p:spPr>
          <a:xfrm>
            <a:off x="539552" y="908720"/>
            <a:ext cx="8424936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Values award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Each week 1-2 children whom have shown the school values of </a:t>
            </a:r>
            <a:r>
              <a:rPr lang="en-GB" sz="2400" b="1" dirty="0">
                <a:latin typeface="Comic Sans MS" panose="030F0702030302020204" pitchFamily="66" charset="0"/>
              </a:rPr>
              <a:t>empathy, community faith or achievement, </a:t>
            </a:r>
            <a:r>
              <a:rPr lang="en-GB" sz="2400" dirty="0">
                <a:latin typeface="Comic Sans MS" panose="030F0702030302020204" pitchFamily="66" charset="0"/>
              </a:rPr>
              <a:t>in school or outside of school as part of an activity, will receive a value award and will be given a certificate in celebration assembly.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u="sng" dirty="0">
                <a:latin typeface="Comic Sans MS" panose="030F0702030302020204" pitchFamily="66" charset="0"/>
              </a:rPr>
              <a:t>Gold awards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For exceptional work, children will receive a Gold Award in their books and a certificate which will be shared in celebration assembly.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Gold Award Star Stickers by School ...">
            <a:extLst>
              <a:ext uri="{FF2B5EF4-FFF2-40B4-BE49-F238E27FC236}">
                <a16:creationId xmlns:a16="http://schemas.microsoft.com/office/drawing/2014/main" id="{F32C5DBD-F2F3-4587-B5F2-33D184E33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771" y="5381773"/>
            <a:ext cx="1135013" cy="113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3873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>
            <a:normAutofit/>
          </a:bodyPr>
          <a:lstStyle/>
          <a:p>
            <a:r>
              <a:rPr lang="en-GB" sz="4000" u="sng" dirty="0">
                <a:latin typeface="Comic Sans MS" pitchFamily="66" charset="0"/>
              </a:rPr>
              <a:t>Rewards and Sanctions </a:t>
            </a:r>
            <a:r>
              <a:rPr lang="en-GB" sz="4000" u="sng" dirty="0" err="1">
                <a:latin typeface="Comic Sans MS" pitchFamily="66" charset="0"/>
              </a:rPr>
              <a:t>cntd</a:t>
            </a:r>
            <a:r>
              <a:rPr lang="en-GB" sz="4000" u="sng" dirty="0">
                <a:latin typeface="Comic Sans MS" pitchFamily="66" charset="0"/>
              </a:rPr>
              <a:t>...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340768"/>
            <a:ext cx="8640960" cy="5040560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en-GB" sz="4400" dirty="0">
                <a:solidFill>
                  <a:srgbClr val="FFFF00"/>
                </a:solidFill>
                <a:latin typeface="Comic Sans MS" pitchFamily="66" charset="0"/>
              </a:rPr>
              <a:t>If children are not following our school rules: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Children will get a warning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If the behaviour continues, children will be given a yellow card.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5 minutes of playtime will be missed if the child still has the yellow card at playtime. 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If the behaviour hasn’t improved, the child will receive a red card. This means lunchtime play will be missed and they will complete a 4 </a:t>
            </a:r>
            <a:r>
              <a:rPr lang="en-GB" sz="4400" dirty="0" err="1">
                <a:solidFill>
                  <a:schemeClr val="tx1"/>
                </a:solidFill>
                <a:latin typeface="Comic Sans MS" pitchFamily="66" charset="0"/>
              </a:rPr>
              <a:t>Ws</a:t>
            </a: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 form. 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Children can redeem themselves during the session.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Violence or swearing will result in a red card straight away and a visit to Mr </a:t>
            </a:r>
            <a:r>
              <a:rPr lang="en-GB" sz="4400" dirty="0" err="1">
                <a:solidFill>
                  <a:schemeClr val="tx1"/>
                </a:solidFill>
                <a:latin typeface="Comic Sans MS" pitchFamily="66" charset="0"/>
              </a:rPr>
              <a:t>Magliocco</a:t>
            </a:r>
            <a:r>
              <a:rPr lang="en-GB" sz="44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 algn="l">
              <a:buFont typeface="Arial" pitchFamily="34" charset="0"/>
              <a:buChar char="•"/>
            </a:pPr>
            <a:endParaRPr lang="en-GB" sz="4400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sz="4400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332656"/>
            <a:ext cx="820891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Comic Sans MS" panose="030F0702030302020204" pitchFamily="66" charset="0"/>
              </a:rPr>
              <a:t>Groups</a:t>
            </a:r>
          </a:p>
          <a:p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Mixed ability seating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Each term seats are changed.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Focus groups according to the lesson objective and previous learning.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2428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6876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2207</TotalTime>
  <Words>743</Words>
  <Application>Microsoft Office PowerPoint</Application>
  <PresentationFormat>On-screen Show (4:3)</PresentationFormat>
  <Paragraphs>85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Comic Sans MS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Rewards and Sanctions</vt:lpstr>
      <vt:lpstr>PowerPoint Presentation</vt:lpstr>
      <vt:lpstr>Rewards and Sanctions cntd...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Jennings-Payne</dc:creator>
  <cp:lastModifiedBy>HallV</cp:lastModifiedBy>
  <cp:revision>71</cp:revision>
  <dcterms:created xsi:type="dcterms:W3CDTF">2014-09-06T16:55:20Z</dcterms:created>
  <dcterms:modified xsi:type="dcterms:W3CDTF">2025-09-11T07:01:03Z</dcterms:modified>
</cp:coreProperties>
</file>