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56" r:id="rId5"/>
    <p:sldId id="257" r:id="rId6"/>
    <p:sldId id="258" r:id="rId7"/>
    <p:sldId id="261" r:id="rId8"/>
    <p:sldId id="259" r:id="rId9"/>
    <p:sldId id="262" r:id="rId1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3" d="100"/>
          <a:sy n="73" d="100"/>
        </p:scale>
        <p:origin x="576" y="5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viewProps" Target="view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presProps" Target="presProps.xml"/><Relationship Id="rId5" Type="http://schemas.openxmlformats.org/officeDocument/2006/relationships/slide" Target="slides/slide1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BA922C9-3639-4500-80F9-D9E0AC37A79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871140F-F041-417D-8861-6970EFD660D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564C0A3-BE31-48E5-A230-880A35B1506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5EBA92-C789-4FF2-8449-172B28DA3295}" type="datetimeFigureOut">
              <a:rPr lang="en-GB" smtClean="0"/>
              <a:t>16/04/2020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09711E8-6478-4217-983E-B88EE5B5FAB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7224E7E-EB7A-415C-845A-8DFDE787A1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83D4B9-F04F-4EB2-A088-A0994A94581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9234644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C05103D-B7BB-4180-95A8-D7E0FC6E64E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9CD8ED6-4AB2-45E6-9F92-5FE15D4B0B5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F5EB06-A70C-4EED-BF4B-71CC1F9D688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5EBA92-C789-4FF2-8449-172B28DA3295}" type="datetimeFigureOut">
              <a:rPr lang="en-GB" smtClean="0"/>
              <a:t>16/04/2020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7A03598-6D85-4623-865E-D67DC15034A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4727574-3065-43CD-AA75-9B1F84211A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83D4B9-F04F-4EB2-A088-A0994A94581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289364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3079E8A-EE99-4FAC-B148-0EB3A359A34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4EFEAC5-4181-4E37-AC70-7EE131778C0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AF15AB7-A628-4FA5-A5EF-E5BB0417BAC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5EBA92-C789-4FF2-8449-172B28DA3295}" type="datetimeFigureOut">
              <a:rPr lang="en-GB" smtClean="0"/>
              <a:t>16/04/2020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25CE5B3-79EA-43C2-A886-A8C4F4C9FF5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12C40C0-2C77-4E9B-9875-CB61FC0B74D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83D4B9-F04F-4EB2-A088-A0994A94581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7688594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7E133D7-F837-4C43-BE87-4CA61E4B01F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D8D9950-4D6A-4D9C-B939-9FB773DB49D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5C0DBFD-55A3-47DB-86D0-82BEBA0767C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72696B9-B992-4F5F-891B-F52BA78A9BE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5EBA92-C789-4FF2-8449-172B28DA3295}" type="datetimeFigureOut">
              <a:rPr lang="en-GB" smtClean="0"/>
              <a:t>16/04/2020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BB0F34D-73CB-4155-94E7-24B6B23BD01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1BDF698-1368-4E33-B1BB-D21C088C05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83D4B9-F04F-4EB2-A088-A0994A94581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7800376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96D3F19-475D-4A36-8DBF-1AFB8D77178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EEBC343-07B6-4ECA-88CB-EF83EC5333B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228AFEC-79A9-421F-A499-488C4ACAFCC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59924E2-ED89-45A1-92B6-0650D6056F9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7AF99515-441D-40E0-8E7B-888F757A4E0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C5DE3D7-0A0A-459B-B1FE-41A3117ECB5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5EBA92-C789-4FF2-8449-172B28DA3295}" type="datetimeFigureOut">
              <a:rPr lang="en-GB" smtClean="0"/>
              <a:t>16/04/2020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E43FEEE2-7D0C-4D76-B9FC-E0AB6A67471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2F57A7B6-2F87-4D36-A3BB-F40F64C918B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83D4B9-F04F-4EB2-A088-A0994A94581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0843440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3E2A136-43A1-4CAC-8BF2-7F2EA8DB4FC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D9FFC39-24C3-4FA1-9D8E-BDE7CCB7D9F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5EBA92-C789-4FF2-8449-172B28DA3295}" type="datetimeFigureOut">
              <a:rPr lang="en-GB" smtClean="0"/>
              <a:t>16/04/2020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1F47CDEF-0036-4439-B1B6-FC484CA8628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1845349-F769-428F-B839-35899202920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83D4B9-F04F-4EB2-A088-A0994A94581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0553797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251C34B-F777-4B50-BD97-C3A8B1D701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5EBA92-C789-4FF2-8449-172B28DA3295}" type="datetimeFigureOut">
              <a:rPr lang="en-GB" smtClean="0"/>
              <a:t>16/04/2020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48A64BEB-A07C-4BFE-BF59-CD433687343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AC644A4-BFA8-42B4-8842-E562A5E584C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83D4B9-F04F-4EB2-A088-A0994A94581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1139831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C281E7E-6C8E-4559-B697-E73F79B619A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1F9A6D2-E4CA-4831-8CA3-E006897DBCB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E8DBB6F-77A4-4A31-9713-24FB7B8172C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FAEFE98-7816-44B8-B8B2-7672DBB1104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5EBA92-C789-4FF2-8449-172B28DA3295}" type="datetimeFigureOut">
              <a:rPr lang="en-GB" smtClean="0"/>
              <a:t>16/04/2020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C3DAD46-765D-47F7-8576-0224C9A9B7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ECAE27D-4B80-4155-8547-D11421FC75F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83D4B9-F04F-4EB2-A088-A0994A94581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790731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3AA166F-0EC3-4B4C-8BCB-BA8DF12104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A8773468-0AAB-400B-A6DB-1CEC6CF5FB4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A549790-D29B-4C35-B0F0-327FC7C58B1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3735C51-A91D-491F-9B0F-D3F805727BD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5EBA92-C789-4FF2-8449-172B28DA3295}" type="datetimeFigureOut">
              <a:rPr lang="en-GB" smtClean="0"/>
              <a:t>16/04/2020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7F46EDA-D87D-44BF-A1B9-87360388F38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28C3D10-2E1F-4950-80E6-33CBF5692CE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83D4B9-F04F-4EB2-A088-A0994A94581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0448256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DBC7B1-2778-47B0-B62D-E921F5F9C5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CB20634E-1400-4FE4-B20C-BA980674ECC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DC2104A-B607-4481-8C8B-1460D2CC4CD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5EBA92-C789-4FF2-8449-172B28DA3295}" type="datetimeFigureOut">
              <a:rPr lang="en-GB" smtClean="0"/>
              <a:t>16/04/2020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6714E8F-C0A9-472E-8A69-E644C7AD71F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68BA1D7-AD08-45E5-BFC8-6F740EA1F5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83D4B9-F04F-4EB2-A088-A0994A94581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5268934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1593059B-B64C-43BC-850D-BCE5FB085F76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C915D3ED-8A9C-40D7-A333-2D902FCC2D6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89C4BFD-F3B4-4E43-9F9F-C004F12534C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5EBA92-C789-4FF2-8449-172B28DA3295}" type="datetimeFigureOut">
              <a:rPr lang="en-GB" smtClean="0"/>
              <a:t>16/04/2020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D194DD3-1BE2-43BF-B298-DF8591C2E96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95A3471-765A-49D8-AA48-AD68A301ACF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83D4B9-F04F-4EB2-A088-A0994A94581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7200937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A90494BC-14A9-4B2E-838B-95972968BDC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58A3B02-7E9C-4FCB-8E4C-96F605CAE50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25E493D-BB34-440D-81B0-5D55DBC1F75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55EBA92-C789-4FF2-8449-172B28DA3295}" type="datetimeFigureOut">
              <a:rPr lang="en-GB" smtClean="0"/>
              <a:t>16/04/2020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C4A07DA-0D49-483C-9980-9D2745B0F6C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A9B5776-9C4D-494C-BAF7-6E00638A8EB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B83D4B9-F04F-4EB2-A088-A0994A94581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8837289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5" Type="http://schemas.openxmlformats.org/officeDocument/2006/relationships/hyperlink" Target="https://creativecommons.org/licenses/by-sa/3.0/" TargetMode="External"/><Relationship Id="rId4" Type="http://schemas.openxmlformats.org/officeDocument/2006/relationships/hyperlink" Target="https://en.wikipedia.org/wiki/Tropical_rainforest" TargetMode="Externa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9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google.com/search?q=Animals+in+the+rainforests&amp;rlz=1C1GCEB_enGB885GB885&amp;oq=a&amp;aqs=chrome.0.69i59j69i60l4j5l3.2871j0j7&amp;sourceid=chrome&amp;ie=UTF-8" TargetMode="External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9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9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google.com/search?q=rainforest+facts&amp;rlz=1C1GCEB_enGB885GB885&amp;oq=r&amp;aqs=chrome.0.69i59j69i57j0l3j69i61j69i60l2.2693j0j7&amp;sourceid=chrome&amp;ie=UTF-8" TargetMode="External"/><Relationship Id="rId2" Type="http://schemas.openxmlformats.org/officeDocument/2006/relationships/hyperlink" Target="https://www.google.com/search?q=who+named+the+rainforest&amp;rlz=1C1GCEB_enGB885GB885&amp;oq=who+named+the+rai&amp;aqs=chrome.3.0j69i57j0l6.50133j0j7&amp;sourceid=chrome&amp;ie=UTF-8" TargetMode="External"/><Relationship Id="rId1" Type="http://schemas.openxmlformats.org/officeDocument/2006/relationships/slideLayout" Target="../slideLayouts/slideLayout7.xml"/><Relationship Id="rId4" Type="http://schemas.openxmlformats.org/officeDocument/2006/relationships/hyperlink" Target="https://www.conserve-energy-future.com/various-tropical-rainforest-facts.php" TargetMode="Externa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Rectangle 18">
            <a:extLst>
              <a:ext uri="{FF2B5EF4-FFF2-40B4-BE49-F238E27FC236}">
                <a16:creationId xmlns:a16="http://schemas.microsoft.com/office/drawing/2014/main" id="{823AC064-BC96-4F32-8AE1-B2FD38754823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ltGray">
          <a:xfrm>
            <a:off x="396882" y="280374"/>
            <a:ext cx="11438793" cy="1844256"/>
          </a:xfrm>
          <a:prstGeom prst="rect">
            <a:avLst/>
          </a:prstGeom>
          <a:solidFill>
            <a:srgbClr val="404040"/>
          </a:solidFill>
          <a:ln w="127000" cap="sq" cmpd="thinThick">
            <a:solidFill>
              <a:srgbClr val="40404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60FC8E99-32B4-48D8-8439-819F9F85FCA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46351" y="433545"/>
            <a:ext cx="11139854" cy="930447"/>
          </a:xfrm>
        </p:spPr>
        <p:txBody>
          <a:bodyPr>
            <a:normAutofit/>
          </a:bodyPr>
          <a:lstStyle/>
          <a:p>
            <a:r>
              <a:rPr lang="en-GB" sz="5400">
                <a:solidFill>
                  <a:srgbClr val="FFFFFF"/>
                </a:solidFill>
                <a:latin typeface="Biome Light" panose="020B0502040204020203" pitchFamily="34" charset="0"/>
                <a:cs typeface="Biome Light" panose="020B0502040204020203" pitchFamily="34" charset="0"/>
              </a:rPr>
              <a:t>RAINFORESTS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18B6189-821D-42B5-B276-87A98D2B782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44278" y="1645723"/>
            <a:ext cx="9144000" cy="420001"/>
          </a:xfrm>
        </p:spPr>
        <p:txBody>
          <a:bodyPr>
            <a:normAutofit/>
          </a:bodyPr>
          <a:lstStyle/>
          <a:p>
            <a:r>
              <a:rPr lang="en-GB" sz="2000">
                <a:solidFill>
                  <a:srgbClr val="83CCD6"/>
                </a:solidFill>
              </a:rPr>
              <a:t>What would we do without them ?</a:t>
            </a:r>
          </a:p>
          <a:p>
            <a:endParaRPr lang="en-GB" sz="2000">
              <a:solidFill>
                <a:srgbClr val="83CCD6"/>
              </a:solidFill>
            </a:endParaRPr>
          </a:p>
        </p:txBody>
      </p:sp>
      <p:cxnSp>
        <p:nvCxnSpPr>
          <p:cNvPr id="21" name="Straight Connector 20">
            <a:extLst>
              <a:ext uri="{FF2B5EF4-FFF2-40B4-BE49-F238E27FC236}">
                <a16:creationId xmlns:a16="http://schemas.microsoft.com/office/drawing/2014/main" id="{7E7C77BC-7138-40B1-A15B-20F57A494629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2230078" y="1522292"/>
            <a:ext cx="7772400" cy="0"/>
          </a:xfrm>
          <a:prstGeom prst="line">
            <a:avLst/>
          </a:prstGeom>
          <a:ln w="22225">
            <a:solidFill>
              <a:srgbClr val="D9D9D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" name="Picture 4">
            <a:extLst>
              <a:ext uri="{FF2B5EF4-FFF2-40B4-BE49-F238E27FC236}">
                <a16:creationId xmlns:a16="http://schemas.microsoft.com/office/drawing/2014/main" id="{C7FC3656-F5A9-46FA-BCC1-F858CC9DB6A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1567" y="2610304"/>
            <a:ext cx="5455917" cy="3630664"/>
          </a:xfrm>
          <a:prstGeom prst="rect">
            <a:avLst/>
          </a:prstGeom>
        </p:spPr>
      </p:pic>
      <p:cxnSp>
        <p:nvCxnSpPr>
          <p:cNvPr id="23" name="Straight Connector 22">
            <a:extLst>
              <a:ext uri="{FF2B5EF4-FFF2-40B4-BE49-F238E27FC236}">
                <a16:creationId xmlns:a16="http://schemas.microsoft.com/office/drawing/2014/main" id="{DB146403-F3D6-484B-B2ED-97F9565D0370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6116278" y="2596836"/>
            <a:ext cx="0" cy="3657600"/>
          </a:xfrm>
          <a:prstGeom prst="line">
            <a:avLst/>
          </a:prstGeom>
          <a:ln w="101600" cmpd="dbl">
            <a:solidFill>
              <a:srgbClr val="59595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" name="Picture 6" descr="A view of a mountain&#10;&#10;Description automatically generated">
            <a:extLst>
              <a:ext uri="{FF2B5EF4-FFF2-40B4-BE49-F238E27FC236}">
                <a16:creationId xmlns:a16="http://schemas.microsoft.com/office/drawing/2014/main" id="{B2498DD4-B402-43DF-A64C-4F64F2B68AD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xmlns="" r:id="rId4"/>
              </a:ext>
            </a:extLst>
          </a:blip>
          <a:stretch>
            <a:fillRect/>
          </a:stretch>
        </p:blipFill>
        <p:spPr>
          <a:xfrm>
            <a:off x="6445073" y="2747942"/>
            <a:ext cx="5455917" cy="3355388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1006FA42-1285-4E22-AF02-CCF9AE99F089}"/>
              </a:ext>
            </a:extLst>
          </p:cNvPr>
          <p:cNvSpPr txBox="1"/>
          <p:nvPr/>
        </p:nvSpPr>
        <p:spPr>
          <a:xfrm>
            <a:off x="9593948" y="5903275"/>
            <a:ext cx="2307042" cy="200055"/>
          </a:xfrm>
          <a:prstGeom prst="rect">
            <a:avLst/>
          </a:prstGeom>
          <a:solidFill>
            <a:srgbClr val="000000"/>
          </a:solidFill>
        </p:spPr>
        <p:txBody>
          <a:bodyPr wrap="none" rtlCol="0">
            <a:spAutoFit/>
          </a:bodyPr>
          <a:lstStyle/>
          <a:p>
            <a:pPr algn="r">
              <a:spcAft>
                <a:spcPts val="600"/>
              </a:spcAft>
            </a:pPr>
            <a:r>
              <a:rPr lang="en-GB" sz="700">
                <a:solidFill>
                  <a:srgbClr val="FFFFFF"/>
                </a:solidFill>
                <a:hlinkClick r:id="rId4" tooltip="https://en.wikipedia.org/wiki/Tropical_rainforest">
                  <a:extLst>
                    <a:ext uri="{A12FA001-AC4F-418D-AE19-62706E023703}">
                      <ahyp:hlinkClr xmlns:ahyp="http://schemas.microsoft.com/office/drawing/2018/hyperlinkcolor" xmlns="" val="tx"/>
                    </a:ext>
                  </a:extLst>
                </a:hlinkClick>
              </a:rPr>
              <a:t>This Photo</a:t>
            </a:r>
            <a:r>
              <a:rPr lang="en-GB" sz="700">
                <a:solidFill>
                  <a:srgbClr val="FFFFFF"/>
                </a:solidFill>
              </a:rPr>
              <a:t> by Unknown Author is licensed under </a:t>
            </a:r>
            <a:r>
              <a:rPr lang="en-GB" sz="700">
                <a:solidFill>
                  <a:srgbClr val="FFFFFF"/>
                </a:solidFill>
                <a:hlinkClick r:id="rId5" tooltip="https://creativecommons.org/licenses/by-sa/3.0/">
                  <a:extLst>
                    <a:ext uri="{A12FA001-AC4F-418D-AE19-62706E023703}">
                      <ahyp:hlinkClr xmlns:ahyp="http://schemas.microsoft.com/office/drawing/2018/hyperlinkcolor" xmlns="" val="tx"/>
                    </a:ext>
                  </a:extLst>
                </a:hlinkClick>
              </a:rPr>
              <a:t>CC BY-SA</a:t>
            </a:r>
            <a:endParaRPr lang="en-GB" sz="70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23481891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xmlns="" Requires="p159">
      <p:transition xmlns:p14="http://schemas.microsoft.com/office/powerpoint/2010/main" spd="slow" p14:dur="2000" advTm="2704">
        <p159:morph option="byObject"/>
      </p:transition>
    </mc:Choice>
    <mc:Fallback>
      <p:transition spd="slow" advTm="2704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3B854194-185D-494D-905C-7C7CB2E30F6E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608211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B4F5FA0D-0104-4987-8241-EFF7C85B88DE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12191998" cy="6858000"/>
          </a:xfrm>
          <a:prstGeom prst="rect">
            <a:avLst/>
          </a:prstGeom>
          <a:gradFill>
            <a:gsLst>
              <a:gs pos="0">
                <a:schemeClr val="accent1">
                  <a:lumMod val="90000"/>
                </a:schemeClr>
              </a:gs>
              <a:gs pos="25000">
                <a:schemeClr val="accent1">
                  <a:lumMod val="90000"/>
                </a:schemeClr>
              </a:gs>
              <a:gs pos="94000">
                <a:schemeClr val="bg2">
                  <a:lumMod val="25000"/>
                </a:schemeClr>
              </a:gs>
              <a:gs pos="100000">
                <a:schemeClr val="bg2">
                  <a:lumMod val="25000"/>
                </a:schemeClr>
              </a:gs>
            </a:gsLst>
            <a:lin ang="4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2897127E-6CEF-446C-BE87-93B7C46E49D1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DB5C9A8B-1CEF-4196-8354-87106488F76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0079" y="2053641"/>
            <a:ext cx="3669161" cy="2760098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z="4400" kern="1200" dirty="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FACTS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5F823AA-9B9C-4F8D-A5E8-97C81AD22CD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082111" y="813683"/>
            <a:ext cx="5306084" cy="5230634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indent="-228600"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rgbClr val="000000"/>
                </a:solidFill>
              </a:rPr>
              <a:t>Rainforests are two percent of the world’s surface.</a:t>
            </a:r>
          </a:p>
          <a:p>
            <a:pPr indent="-228600"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rgbClr val="000000"/>
                </a:solidFill>
              </a:rPr>
              <a:t>Fifty percent of the world’s plants and animals live in the rainforests.</a:t>
            </a:r>
          </a:p>
          <a:p>
            <a:pPr indent="-228600"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rgbClr val="000000"/>
                </a:solidFill>
              </a:rPr>
              <a:t>Rainforests got their name because of the high amounts of rainfall they get and because they are like forests.</a:t>
            </a:r>
          </a:p>
          <a:p>
            <a:pPr indent="-228600">
              <a:buFont typeface="Arial" panose="020B0604020202020204" pitchFamily="34" charset="0"/>
              <a:buChar char="•"/>
            </a:pPr>
            <a:r>
              <a:rPr lang="en-US" sz="2400" dirty="0" err="1">
                <a:solidFill>
                  <a:srgbClr val="000000"/>
                </a:solidFill>
              </a:rPr>
              <a:t>Franciso</a:t>
            </a:r>
            <a:r>
              <a:rPr lang="en-US" sz="2400" dirty="0">
                <a:solidFill>
                  <a:srgbClr val="000000"/>
                </a:solidFill>
              </a:rPr>
              <a:t> de Orellana named and discovered the  rainforest, he was a Spanish soldier.</a:t>
            </a:r>
          </a:p>
          <a:p>
            <a:pPr indent="-228600">
              <a:buFont typeface="Arial" panose="020B0604020202020204" pitchFamily="34" charset="0"/>
              <a:buChar char="•"/>
            </a:pPr>
            <a:endParaRPr lang="en-US" sz="2400" dirty="0">
              <a:solidFill>
                <a:srgbClr val="000000"/>
              </a:solidFill>
            </a:endParaRPr>
          </a:p>
        </p:txBody>
      </p:sp>
      <p:pic>
        <p:nvPicPr>
          <p:cNvPr id="6" name="Picture 5" descr="A green plant in a forest&#10;&#10;Description automatically generated">
            <a:extLst>
              <a:ext uri="{FF2B5EF4-FFF2-40B4-BE49-F238E27FC236}">
                <a16:creationId xmlns:a16="http://schemas.microsoft.com/office/drawing/2014/main" id="{D43FC5BF-5176-4740-A89D-284799D939D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05970" y="300152"/>
            <a:ext cx="4116833" cy="27395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14772276"/>
      </p:ext>
    </p:extLst>
  </p:cSld>
  <p:clrMapOvr>
    <a:masterClrMapping/>
  </p:clrMapOvr>
  <p:transition spd="slow" advTm="17591">
    <p:randomBar dir="vert"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tint val="95000"/>
            <a:satMod val="17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4" name="Rectangle 10">
            <a:extLst>
              <a:ext uri="{FF2B5EF4-FFF2-40B4-BE49-F238E27FC236}">
                <a16:creationId xmlns:a16="http://schemas.microsoft.com/office/drawing/2014/main" id="{9B76D444-2756-434F-AE61-96D69830C13E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58FAA1E-BBAB-42D3-B92E-2D0E7D389B8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1247" y="474146"/>
            <a:ext cx="10515593" cy="1197864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z="4400"/>
              <a:t>Animals that live in the rainforest</a:t>
            </a:r>
          </a:p>
        </p:txBody>
      </p:sp>
      <p:cxnSp>
        <p:nvCxnSpPr>
          <p:cNvPr id="35" name="Straight Connector 12">
            <a:extLst>
              <a:ext uri="{FF2B5EF4-FFF2-40B4-BE49-F238E27FC236}">
                <a16:creationId xmlns:a16="http://schemas.microsoft.com/office/drawing/2014/main" id="{EDF5FE34-0A41-407A-8D94-10FCF68F1D0B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V="1">
            <a:off x="475488" y="587238"/>
            <a:ext cx="0" cy="914400"/>
          </a:xfrm>
          <a:prstGeom prst="line">
            <a:avLst/>
          </a:prstGeom>
          <a:ln w="19050">
            <a:solidFill>
              <a:schemeClr val="tx1">
                <a:alpha val="8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" name="Picture Placeholder 5" descr="A large tree in a forest&#10;&#10;Description automatically generated">
            <a:extLst>
              <a:ext uri="{FF2B5EF4-FFF2-40B4-BE49-F238E27FC236}">
                <a16:creationId xmlns:a16="http://schemas.microsoft.com/office/drawing/2014/main" id="{F1A46593-78CC-4149-BF8E-FD5F789ADFA4}"/>
              </a:ext>
            </a:extLst>
          </p:cNvPr>
          <p:cNvPicPr>
            <a:picLocks noGrp="1" noChangeAspect="1"/>
          </p:cNvPicPr>
          <p:nvPr>
            <p:ph type="pic"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945" r="2" b="9962"/>
          <a:stretch/>
        </p:blipFill>
        <p:spPr>
          <a:xfrm>
            <a:off x="1041701" y="1839421"/>
            <a:ext cx="6215794" cy="4171569"/>
          </a:xfrm>
          <a:prstGeom prst="rect">
            <a:avLst/>
          </a:prstGeom>
        </p:spPr>
      </p:pic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14BD8F3-B5DF-4DCE-BB30-BB753BAC880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7533314" y="1999578"/>
            <a:ext cx="3823525" cy="4171568"/>
          </a:xfrm>
        </p:spPr>
        <p:txBody>
          <a:bodyPr vert="horz" lIns="91440" tIns="45720" rIns="91440" bIns="45720" rtlCol="0" anchor="ctr">
            <a:normAutofit lnSpcReduction="10000"/>
          </a:bodyPr>
          <a:lstStyle/>
          <a:p>
            <a:pPr indent="-228600">
              <a:buFont typeface="Arial" panose="020B0604020202020204" pitchFamily="34" charset="0"/>
              <a:buChar char="•"/>
            </a:pPr>
            <a:r>
              <a:rPr lang="en-US" sz="2000" dirty="0"/>
              <a:t>Here’s a dozen of the 10  million species that live in the rainforest:</a:t>
            </a:r>
          </a:p>
          <a:p>
            <a:pPr indent="-228600">
              <a:buFont typeface="Arial" panose="020B0604020202020204" pitchFamily="34" charset="0"/>
              <a:buChar char="•"/>
            </a:pPr>
            <a:r>
              <a:rPr lang="en-US" sz="2000" dirty="0"/>
              <a:t>Poison dart frog , toucan , jaguar, macaws , tapis ,anteaters , capybaras, ocelots, sloths, okapis, piranhas and harpy eagles.</a:t>
            </a:r>
          </a:p>
          <a:p>
            <a:pPr indent="-228600">
              <a:buFont typeface="Arial" panose="020B0604020202020204" pitchFamily="34" charset="0"/>
              <a:buChar char="•"/>
            </a:pPr>
            <a:r>
              <a:rPr lang="en-US" sz="2000" dirty="0"/>
              <a:t>If you want to see other animals simply click on the link: </a:t>
            </a:r>
            <a:r>
              <a:rPr lang="en-GB" sz="2000" dirty="0">
                <a:hlinkClick r:id="rId3"/>
              </a:rPr>
              <a:t>https://www.google.com/search?q=Animals+in+the+rainforests&amp;rlz=1C1GCEB_enGB885GB885&amp;oq=a&amp;aqs=chrome.0.69i59j69i60l4j5l3.2871j0j7&amp;sourceid=chrome&amp;ie=UTF-8</a:t>
            </a:r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362388496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25621">
        <p15:prstTrans prst="fracture"/>
      </p:transition>
    </mc:Choice>
    <mc:Fallback xmlns="">
      <p:transition spd="slow" advTm="25621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CD62B30-AE95-4265-AB6D-7F26D21B9A4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Where rainforests are found</a:t>
            </a:r>
          </a:p>
        </p:txBody>
      </p:sp>
      <p:pic>
        <p:nvPicPr>
          <p:cNvPr id="6" name="Picture Placeholder 5" descr="A tree in a forest&#10;&#10;Description automatically generated">
            <a:extLst>
              <a:ext uri="{FF2B5EF4-FFF2-40B4-BE49-F238E27FC236}">
                <a16:creationId xmlns:a16="http://schemas.microsoft.com/office/drawing/2014/main" id="{840F5191-CAB5-4D46-A049-3B8C56478781}"/>
              </a:ext>
            </a:extLst>
          </p:cNvPr>
          <p:cNvPicPr>
            <a:picLocks noGrp="1" noChangeAspect="1"/>
          </p:cNvPicPr>
          <p:nvPr>
            <p:ph type="pic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785" r="7785"/>
          <a:stretch>
            <a:fillRect/>
          </a:stretch>
        </p:blipFill>
        <p:spPr/>
      </p:pic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616464F-59AD-4D3A-A763-6903246429F2}"/>
              </a:ext>
            </a:extLst>
          </p:cNvPr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r>
              <a:rPr lang="en-GB" dirty="0"/>
              <a:t>Rainforests are found on every continent except </a:t>
            </a:r>
            <a:r>
              <a:rPr lang="en-GB" dirty="0" err="1"/>
              <a:t>Antartica</a:t>
            </a:r>
            <a:r>
              <a:rPr lang="en-GB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055465062"/>
      </p:ext>
    </p:extLst>
  </p:cSld>
  <p:clrMapOvr>
    <a:masterClrMapping/>
  </p:clrMapOvr>
  <p:transition spd="slow">
    <p:wipe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60D11D16-DB53-44CE-BB36-E2DCB12D45F7}"/>
              </a:ext>
            </a:extLst>
          </p:cNvPr>
          <p:cNvSpPr txBox="1"/>
          <p:nvPr/>
        </p:nvSpPr>
        <p:spPr>
          <a:xfrm>
            <a:off x="1457738" y="728870"/>
            <a:ext cx="751398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For the other links click here: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53094071-857C-417C-9101-0167453F36E4}"/>
              </a:ext>
            </a:extLst>
          </p:cNvPr>
          <p:cNvSpPr/>
          <p:nvPr/>
        </p:nvSpPr>
        <p:spPr>
          <a:xfrm>
            <a:off x="4797083" y="351692"/>
            <a:ext cx="7394917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>
                <a:hlinkClick r:id="rId2"/>
              </a:rPr>
              <a:t>https://www.google.com/search?q=who+named+the+rainforest&amp;rlz=1C1GCEB_enGB885GB885&amp;oq=who+named+the+rai&amp;aqs=chrome.3.0j69i57j0l6.50133j0j7&amp;sourceid=chrome&amp;ie=UTF-8</a:t>
            </a:r>
            <a:endParaRPr lang="en-GB" dirty="0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CB101A5A-D177-4F52-BFBA-8B311EDFD9A1}"/>
              </a:ext>
            </a:extLst>
          </p:cNvPr>
          <p:cNvSpPr/>
          <p:nvPr/>
        </p:nvSpPr>
        <p:spPr>
          <a:xfrm>
            <a:off x="1630018" y="1275022"/>
            <a:ext cx="7513982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>
                <a:hlinkClick r:id="rId3"/>
              </a:rPr>
              <a:t>https://www.google.com/search?q=rainforest+facts&amp;rlz=1C1GCEB_enGB885GB885&amp;oq=r&amp;aqs=chrome.0.69i59j69i57j0l3j69i61j69i60l2.2693j0j7&amp;sourceid=chrome&amp;ie=UTF-8</a:t>
            </a:r>
            <a:endParaRPr lang="en-GB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4607D97C-2306-4EB9-9774-7FAD2099088C}"/>
              </a:ext>
            </a:extLst>
          </p:cNvPr>
          <p:cNvSpPr/>
          <p:nvPr/>
        </p:nvSpPr>
        <p:spPr>
          <a:xfrm>
            <a:off x="4532242" y="2198353"/>
            <a:ext cx="5565915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>
                <a:hlinkClick r:id="rId4"/>
              </a:rPr>
              <a:t>https://www.conserve-energy-future.com/various-tropical-rainforest-facts.php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04180318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airplane"/>
      </p:transition>
    </mc:Choice>
    <mc:Fallback xmlns=""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lose up of a logo&#10;&#10;Description automatically generated">
            <a:extLst>
              <a:ext uri="{FF2B5EF4-FFF2-40B4-BE49-F238E27FC236}">
                <a16:creationId xmlns:a16="http://schemas.microsoft.com/office/drawing/2014/main" id="{6C8B5767-1759-4E7A-BCE6-86930CB84C5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98058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187BCDD2-1F48-428D-886D-4369BB7DE549}"/>
              </a:ext>
            </a:extLst>
          </p:cNvPr>
          <p:cNvSpPr txBox="1"/>
          <p:nvPr/>
        </p:nvSpPr>
        <p:spPr>
          <a:xfrm>
            <a:off x="4625008" y="2398643"/>
            <a:ext cx="8892209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600" dirty="0"/>
              <a:t>END</a:t>
            </a:r>
          </a:p>
        </p:txBody>
      </p:sp>
    </p:spTree>
    <p:extLst>
      <p:ext uri="{BB962C8B-B14F-4D97-AF65-F5344CB8AC3E}">
        <p14:creationId xmlns:p14="http://schemas.microsoft.com/office/powerpoint/2010/main" val="268631579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A46202726A64C469B7E454FC6B0999C" ma:contentTypeVersion="13" ma:contentTypeDescription="Create a new document." ma:contentTypeScope="" ma:versionID="7e83424c5b98d1b9dc2c2b63f8e0aa4a">
  <xsd:schema xmlns:xsd="http://www.w3.org/2001/XMLSchema" xmlns:xs="http://www.w3.org/2001/XMLSchema" xmlns:p="http://schemas.microsoft.com/office/2006/metadata/properties" xmlns:ns3="89f27e6e-7712-4c43-9b7e-808e20efb8aa" xmlns:ns4="01d191e3-eb4b-49ae-9de0-320a09cec969" targetNamespace="http://schemas.microsoft.com/office/2006/metadata/properties" ma:root="true" ma:fieldsID="a6a18af09db278c34573b45209662769" ns3:_="" ns4:_="">
    <xsd:import namespace="89f27e6e-7712-4c43-9b7e-808e20efb8aa"/>
    <xsd:import namespace="01d191e3-eb4b-49ae-9de0-320a09cec969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GenerationTime" minOccurs="0"/>
                <xsd:element ref="ns3:MediaServiceEventHashCode" minOccurs="0"/>
                <xsd:element ref="ns3:MediaServiceAutoKeyPoints" minOccurs="0"/>
                <xsd:element ref="ns3:MediaServiceKeyPoints" minOccurs="0"/>
                <xsd:element ref="ns3:MediaServiceOCR" minOccurs="0"/>
                <xsd:element ref="ns3:MediaServiceDateTaken" minOccurs="0"/>
                <xsd:element ref="ns3:MediaServiceLocation" minOccurs="0"/>
                <xsd:element ref="ns4:SharedWithUsers" minOccurs="0"/>
                <xsd:element ref="ns4:SharedWithDetails" minOccurs="0"/>
                <xsd:element ref="ns4:SharingHintHash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9f27e6e-7712-4c43-9b7e-808e20efb8aa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GenerationTime" ma:index="11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3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4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6" nillable="true" ma:displayName="MediaServiceDateTaken" ma:hidden="true" ma:internalName="MediaServiceDateTaken" ma:readOnly="true">
      <xsd:simpleType>
        <xsd:restriction base="dms:Text"/>
      </xsd:simpleType>
    </xsd:element>
    <xsd:element name="MediaServiceLocation" ma:index="17" nillable="true" ma:displayName="Location" ma:internalName="MediaServiceLocatio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01d191e3-eb4b-49ae-9de0-320a09cec969" elementFormDefault="qualified">
    <xsd:import namespace="http://schemas.microsoft.com/office/2006/documentManagement/types"/>
    <xsd:import namespace="http://schemas.microsoft.com/office/infopath/2007/PartnerControls"/>
    <xsd:element name="SharedWithUsers" ma:index="1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9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20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144CA0E4-2EAA-4699-B16A-8682468401C7}">
  <ds:schemaRefs>
    <ds:schemaRef ds:uri="http://schemas.openxmlformats.org/package/2006/metadata/core-properties"/>
    <ds:schemaRef ds:uri="http://schemas.microsoft.com/office/infopath/2007/PartnerControls"/>
    <ds:schemaRef ds:uri="89f27e6e-7712-4c43-9b7e-808e20efb8aa"/>
    <ds:schemaRef ds:uri="http://schemas.microsoft.com/office/2006/documentManagement/types"/>
    <ds:schemaRef ds:uri="http://purl.org/dc/elements/1.1/"/>
    <ds:schemaRef ds:uri="http://schemas.microsoft.com/office/2006/metadata/properties"/>
    <ds:schemaRef ds:uri="http://purl.org/dc/dcmitype/"/>
    <ds:schemaRef ds:uri="01d191e3-eb4b-49ae-9de0-320a09cec969"/>
    <ds:schemaRef ds:uri="http://www.w3.org/XML/1998/namespace"/>
    <ds:schemaRef ds:uri="http://purl.org/dc/terms/"/>
  </ds:schemaRefs>
</ds:datastoreItem>
</file>

<file path=customXml/itemProps2.xml><?xml version="1.0" encoding="utf-8"?>
<ds:datastoreItem xmlns:ds="http://schemas.openxmlformats.org/officeDocument/2006/customXml" ds:itemID="{CD373F92-02C9-41D7-AC0D-67B7754BA3A9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428CE1A9-6A9D-4F3E-99BE-8A9CB481FC17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89f27e6e-7712-4c43-9b7e-808e20efb8aa"/>
    <ds:schemaRef ds:uri="01d191e3-eb4b-49ae-9de0-320a09cec969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70</TotalTime>
  <Words>169</Words>
  <Application>Microsoft Office PowerPoint</Application>
  <PresentationFormat>Widescreen</PresentationFormat>
  <Paragraphs>19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1" baseType="lpstr">
      <vt:lpstr>Arial</vt:lpstr>
      <vt:lpstr>Biome Light</vt:lpstr>
      <vt:lpstr>Calibri</vt:lpstr>
      <vt:lpstr>Calibri Light</vt:lpstr>
      <vt:lpstr>Office Theme</vt:lpstr>
      <vt:lpstr>RAINFORESTS</vt:lpstr>
      <vt:lpstr>FACTS</vt:lpstr>
      <vt:lpstr>Animals that live in the rainforest</vt:lpstr>
      <vt:lpstr>Where rainforests are found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RAINFORESTS</dc:title>
  <dc:creator>Lester, Nick</dc:creator>
  <cp:lastModifiedBy>StroverP</cp:lastModifiedBy>
  <cp:revision>9</cp:revision>
  <dcterms:created xsi:type="dcterms:W3CDTF">2020-04-16T09:23:43Z</dcterms:created>
  <dcterms:modified xsi:type="dcterms:W3CDTF">2020-04-16T14:24:39Z</dcterms:modified>
</cp:coreProperties>
</file>