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7104063" cy="102346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64" d="100"/>
          <a:sy n="64" d="100"/>
        </p:scale>
        <p:origin x="72" y="24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3/31/2022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3/31/2022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3/31/2022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3/31/2022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3/31/2022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3/31/2022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3/31/2022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3/31/2022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3/31/2022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3/31/2022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3/31/2022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3/31/2022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3/31/2022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3/31/2022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3/31/2022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3/31/2022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3/31/2022</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58674" y="2231462"/>
            <a:ext cx="8900468" cy="2800276"/>
          </a:xfrm>
        </p:spPr>
        <p:txBody>
          <a:bodyPr/>
          <a:lstStyle/>
          <a:p>
            <a:pPr algn="ctr"/>
            <a:r>
              <a:rPr lang="en-GB" sz="8800" b="1" dirty="0" smtClean="0">
                <a:latin typeface="Tempus Sans ITC" panose="04020404030D07020202" pitchFamily="82" charset="0"/>
              </a:rPr>
              <a:t>Forest School Handbook</a:t>
            </a:r>
            <a:endParaRPr lang="en-GB" sz="8800" b="1" dirty="0">
              <a:latin typeface="Tempus Sans ITC" panose="04020404030D07020202" pitchFamily="82" charset="0"/>
            </a:endParaRPr>
          </a:p>
        </p:txBody>
      </p:sp>
      <p:sp>
        <p:nvSpPr>
          <p:cNvPr id="3" name="Subtitle 2"/>
          <p:cNvSpPr>
            <a:spLocks noGrp="1"/>
          </p:cNvSpPr>
          <p:nvPr>
            <p:ph type="subTitle" idx="1"/>
          </p:nvPr>
        </p:nvSpPr>
        <p:spPr>
          <a:xfrm>
            <a:off x="1507067" y="5339306"/>
            <a:ext cx="7766936" cy="1096899"/>
          </a:xfrm>
        </p:spPr>
        <p:txBody>
          <a:bodyPr/>
          <a:lstStyle/>
          <a:p>
            <a:r>
              <a:rPr lang="en-GB" dirty="0">
                <a:solidFill>
                  <a:schemeClr val="accent5">
                    <a:lumMod val="50000"/>
                  </a:schemeClr>
                </a:solidFill>
                <a:latin typeface="Tempus Sans ITC" panose="04020404030D07020202" pitchFamily="82" charset="0"/>
              </a:rPr>
              <a:t>‘Look deep into nature, and then you will understand everything better.’ </a:t>
            </a:r>
          </a:p>
          <a:p>
            <a:r>
              <a:rPr lang="en-GB" dirty="0">
                <a:solidFill>
                  <a:schemeClr val="accent5">
                    <a:lumMod val="50000"/>
                  </a:schemeClr>
                </a:solidFill>
                <a:latin typeface="Tempus Sans ITC" panose="04020404030D07020202" pitchFamily="82" charset="0"/>
              </a:rPr>
              <a:t>Albert Einstein</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07409" y="210813"/>
            <a:ext cx="985706" cy="2193721"/>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21403" y="5647032"/>
            <a:ext cx="1078859" cy="1078859"/>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60818" y="4691430"/>
            <a:ext cx="1078860" cy="1078860"/>
          </a:xfrm>
          <a:prstGeom prst="rect">
            <a:avLst/>
          </a:prstGeom>
        </p:spPr>
      </p:pic>
      <p:pic>
        <p:nvPicPr>
          <p:cNvPr id="7" name="Picture 6"/>
          <p:cNvPicPr>
            <a:picLocks noChangeAspect="1"/>
          </p:cNvPicPr>
          <p:nvPr/>
        </p:nvPicPr>
        <p:blipFill>
          <a:blip r:embed="rId5"/>
          <a:stretch>
            <a:fillRect/>
          </a:stretch>
        </p:blipFill>
        <p:spPr>
          <a:xfrm>
            <a:off x="3603377" y="210813"/>
            <a:ext cx="3420878" cy="1797730"/>
          </a:xfrm>
          <a:prstGeom prst="rect">
            <a:avLst/>
          </a:prstGeom>
        </p:spPr>
      </p:pic>
      <p:sp>
        <p:nvSpPr>
          <p:cNvPr id="8" name="Rectangle 7"/>
          <p:cNvSpPr/>
          <p:nvPr/>
        </p:nvSpPr>
        <p:spPr>
          <a:xfrm>
            <a:off x="133648" y="6356559"/>
            <a:ext cx="5907386" cy="369332"/>
          </a:xfrm>
          <a:prstGeom prst="rect">
            <a:avLst/>
          </a:prstGeom>
        </p:spPr>
        <p:txBody>
          <a:bodyPr wrap="none">
            <a:spAutoFit/>
          </a:bodyPr>
          <a:lstStyle/>
          <a:p>
            <a:r>
              <a:rPr lang="en-GB" b="1" u="sng" dirty="0">
                <a:latin typeface="Tempus Sans ITC" panose="04020404030D07020202" pitchFamily="82" charset="0"/>
              </a:rPr>
              <a:t>The next review </a:t>
            </a:r>
            <a:r>
              <a:rPr lang="en-GB" b="1" u="sng" dirty="0" smtClean="0">
                <a:latin typeface="Tempus Sans ITC" panose="04020404030D07020202" pitchFamily="82" charset="0"/>
              </a:rPr>
              <a:t>date for this handbook is </a:t>
            </a:r>
            <a:r>
              <a:rPr lang="en-GB" b="1" u="sng" dirty="0">
                <a:latin typeface="Tempus Sans ITC" panose="04020404030D07020202" pitchFamily="82" charset="0"/>
              </a:rPr>
              <a:t>September </a:t>
            </a:r>
            <a:r>
              <a:rPr lang="en-GB" b="1" u="sng" dirty="0" smtClean="0">
                <a:latin typeface="Tempus Sans ITC" panose="04020404030D07020202" pitchFamily="82" charset="0"/>
              </a:rPr>
              <a:t>2023.</a:t>
            </a:r>
            <a:endParaRPr lang="en-GB" b="1" u="sng" dirty="0">
              <a:latin typeface="Tempus Sans ITC" panose="04020404030D07020202" pitchFamily="82" charset="0"/>
            </a:endParaRPr>
          </a:p>
        </p:txBody>
      </p:sp>
    </p:spTree>
    <p:extLst>
      <p:ext uri="{BB962C8B-B14F-4D97-AF65-F5344CB8AC3E}">
        <p14:creationId xmlns:p14="http://schemas.microsoft.com/office/powerpoint/2010/main" val="42231995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33350"/>
            <a:ext cx="8596668" cy="588964"/>
          </a:xfrm>
        </p:spPr>
        <p:txBody>
          <a:bodyPr>
            <a:normAutofit fontScale="90000"/>
          </a:bodyPr>
          <a:lstStyle/>
          <a:p>
            <a:pPr algn="ctr"/>
            <a:r>
              <a:rPr lang="en-GB" u="sng" dirty="0">
                <a:latin typeface="Tempus Sans ITC" panose="04020404030D07020202" pitchFamily="82" charset="0"/>
                <a:ea typeface="Calibri" panose="020F0502020204030204" pitchFamily="34" charset="0"/>
                <a:cs typeface="Times New Roman" panose="02020603050405020304" pitchFamily="18" charset="0"/>
              </a:rPr>
              <a:t>School details</a:t>
            </a:r>
            <a:r>
              <a:rPr lang="en-GB" dirty="0">
                <a:latin typeface="Calibri" panose="020F0502020204030204" pitchFamily="34" charset="0"/>
                <a:ea typeface="Calibri" panose="020F0502020204030204" pitchFamily="34" charset="0"/>
                <a:cs typeface="Times New Roman" panose="02020603050405020304" pitchFamily="18" charset="0"/>
              </a:rPr>
              <a:t/>
            </a:r>
            <a:br>
              <a:rPr lang="en-GB" dirty="0">
                <a:latin typeface="Calibri" panose="020F0502020204030204" pitchFamily="34" charset="0"/>
                <a:ea typeface="Calibri" panose="020F0502020204030204" pitchFamily="34" charset="0"/>
                <a:cs typeface="Times New Roman" panose="02020603050405020304" pitchFamily="18" charset="0"/>
              </a:rPr>
            </a:br>
            <a:endParaRPr lang="en-GB" dirty="0"/>
          </a:p>
        </p:txBody>
      </p:sp>
      <p:sp>
        <p:nvSpPr>
          <p:cNvPr id="3" name="Content Placeholder 2"/>
          <p:cNvSpPr>
            <a:spLocks noGrp="1"/>
          </p:cNvSpPr>
          <p:nvPr>
            <p:ph idx="1"/>
          </p:nvPr>
        </p:nvSpPr>
        <p:spPr>
          <a:xfrm>
            <a:off x="763059" y="722314"/>
            <a:ext cx="8596668" cy="6059486"/>
          </a:xfrm>
        </p:spPr>
        <p:txBody>
          <a:bodyPr>
            <a:noAutofit/>
          </a:bodyPr>
          <a:lstStyle/>
          <a:p>
            <a:pPr marL="0" indent="0" algn="ctr">
              <a:lnSpc>
                <a:spcPct val="107000"/>
              </a:lnSpc>
              <a:spcAft>
                <a:spcPts val="800"/>
              </a:spcAft>
              <a:buNone/>
            </a:pPr>
            <a:r>
              <a:rPr lang="en-GB" sz="2000" dirty="0">
                <a:latin typeface="Tempus Sans ITC" panose="04020404030D07020202" pitchFamily="82" charset="0"/>
                <a:ea typeface="Calibri" panose="020F0502020204030204" pitchFamily="34" charset="0"/>
                <a:cs typeface="Times New Roman" panose="02020603050405020304" pitchFamily="18" charset="0"/>
              </a:rPr>
              <a:t>Elham Church of England Primary School</a:t>
            </a:r>
          </a:p>
          <a:p>
            <a:pPr marL="0" indent="0" algn="ctr">
              <a:lnSpc>
                <a:spcPct val="107000"/>
              </a:lnSpc>
              <a:spcAft>
                <a:spcPts val="800"/>
              </a:spcAft>
              <a:buNone/>
            </a:pPr>
            <a:r>
              <a:rPr lang="en-GB" sz="2000" dirty="0">
                <a:latin typeface="Tempus Sans ITC" panose="04020404030D07020202" pitchFamily="82" charset="0"/>
                <a:ea typeface="Calibri" panose="020F0502020204030204" pitchFamily="34" charset="0"/>
                <a:cs typeface="Times New Roman" panose="02020603050405020304" pitchFamily="18" charset="0"/>
              </a:rPr>
              <a:t>Vicarage </a:t>
            </a:r>
            <a:r>
              <a:rPr lang="en-GB" sz="2000" dirty="0" smtClean="0">
                <a:latin typeface="Tempus Sans ITC" panose="04020404030D07020202" pitchFamily="82" charset="0"/>
                <a:ea typeface="Calibri" panose="020F0502020204030204" pitchFamily="34" charset="0"/>
                <a:cs typeface="Times New Roman" panose="02020603050405020304" pitchFamily="18" charset="0"/>
              </a:rPr>
              <a:t>Lane, Elham, Kent. CT4 6TT</a:t>
            </a:r>
            <a:endParaRPr lang="en-GB" sz="2000" dirty="0">
              <a:latin typeface="Tempus Sans ITC" panose="04020404030D07020202" pitchFamily="82" charset="0"/>
              <a:ea typeface="Calibri" panose="020F0502020204030204" pitchFamily="34" charset="0"/>
              <a:cs typeface="Times New Roman" panose="02020603050405020304" pitchFamily="18" charset="0"/>
            </a:endParaRPr>
          </a:p>
          <a:p>
            <a:pPr marL="0" indent="0" algn="ctr">
              <a:lnSpc>
                <a:spcPct val="107000"/>
              </a:lnSpc>
              <a:spcAft>
                <a:spcPts val="800"/>
              </a:spcAft>
              <a:buNone/>
            </a:pPr>
            <a:r>
              <a:rPr lang="en-GB" sz="2000" dirty="0">
                <a:latin typeface="Tempus Sans ITC" panose="04020404030D07020202" pitchFamily="82" charset="0"/>
                <a:ea typeface="Calibri" panose="020F0502020204030204" pitchFamily="34" charset="0"/>
                <a:cs typeface="Times New Roman" panose="02020603050405020304" pitchFamily="18" charset="0"/>
              </a:rPr>
              <a:t>Telephone number- 01303 </a:t>
            </a:r>
            <a:r>
              <a:rPr lang="en-GB" sz="2000" dirty="0" smtClean="0">
                <a:latin typeface="Tempus Sans ITC" panose="04020404030D07020202" pitchFamily="82" charset="0"/>
                <a:ea typeface="Calibri" panose="020F0502020204030204" pitchFamily="34" charset="0"/>
                <a:cs typeface="Times New Roman" panose="02020603050405020304" pitchFamily="18" charset="0"/>
              </a:rPr>
              <a:t>840325</a:t>
            </a:r>
            <a:r>
              <a:rPr lang="en-GB" sz="2000" dirty="0">
                <a:latin typeface="Tempus Sans ITC" panose="04020404030D07020202" pitchFamily="82" charset="0"/>
                <a:ea typeface="Calibri" panose="020F0502020204030204" pitchFamily="34" charset="0"/>
                <a:cs typeface="Times New Roman" panose="02020603050405020304" pitchFamily="18" charset="0"/>
              </a:rPr>
              <a:t> </a:t>
            </a:r>
          </a:p>
          <a:p>
            <a:pPr marL="0" indent="0" algn="ctr">
              <a:lnSpc>
                <a:spcPct val="107000"/>
              </a:lnSpc>
              <a:spcAft>
                <a:spcPts val="800"/>
              </a:spcAft>
              <a:buNone/>
            </a:pPr>
            <a:r>
              <a:rPr lang="en-GB" sz="2000" dirty="0">
                <a:latin typeface="Tempus Sans ITC" panose="04020404030D07020202" pitchFamily="82" charset="0"/>
                <a:ea typeface="Calibri" panose="020F0502020204030204" pitchFamily="34" charset="0"/>
                <a:cs typeface="Times New Roman" panose="02020603050405020304" pitchFamily="18" charset="0"/>
              </a:rPr>
              <a:t>School Grid Reference- TR176437</a:t>
            </a:r>
          </a:p>
          <a:p>
            <a:pPr marL="0" indent="0" algn="ctr">
              <a:lnSpc>
                <a:spcPct val="107000"/>
              </a:lnSpc>
              <a:spcAft>
                <a:spcPts val="800"/>
              </a:spcAft>
              <a:buNone/>
            </a:pPr>
            <a:r>
              <a:rPr lang="en-GB" sz="2000" dirty="0">
                <a:latin typeface="Tempus Sans ITC" panose="04020404030D07020202" pitchFamily="82" charset="0"/>
                <a:ea typeface="Calibri" panose="020F0502020204030204" pitchFamily="34" charset="0"/>
                <a:cs typeface="Times New Roman" panose="02020603050405020304" pitchFamily="18" charset="0"/>
              </a:rPr>
              <a:t>Forest School Grid Reference- TR175436</a:t>
            </a:r>
          </a:p>
          <a:p>
            <a:pPr marL="0" indent="0" algn="ctr">
              <a:lnSpc>
                <a:spcPct val="107000"/>
              </a:lnSpc>
              <a:spcAft>
                <a:spcPts val="800"/>
              </a:spcAft>
              <a:buNone/>
            </a:pPr>
            <a:r>
              <a:rPr lang="en-GB" sz="2000" dirty="0">
                <a:latin typeface="Tempus Sans ITC" panose="04020404030D07020202" pitchFamily="82" charset="0"/>
                <a:ea typeface="Calibri" panose="020F0502020204030204" pitchFamily="34" charset="0"/>
                <a:cs typeface="Times New Roman" panose="02020603050405020304" pitchFamily="18" charset="0"/>
              </a:rPr>
              <a:t>What 3 words for school entrance- </a:t>
            </a:r>
            <a:r>
              <a:rPr lang="en-GB" sz="2000" dirty="0" err="1">
                <a:latin typeface="Tempus Sans ITC" panose="04020404030D07020202" pitchFamily="82" charset="0"/>
                <a:ea typeface="Calibri" panose="020F0502020204030204" pitchFamily="34" charset="0"/>
                <a:cs typeface="Times New Roman" panose="02020603050405020304" pitchFamily="18" charset="0"/>
              </a:rPr>
              <a:t>equal.revival.structure</a:t>
            </a:r>
            <a:endParaRPr lang="en-GB" sz="2000" dirty="0">
              <a:latin typeface="Tempus Sans ITC" panose="04020404030D07020202" pitchFamily="82" charset="0"/>
              <a:ea typeface="Calibri" panose="020F0502020204030204" pitchFamily="34" charset="0"/>
              <a:cs typeface="Times New Roman" panose="02020603050405020304" pitchFamily="18" charset="0"/>
            </a:endParaRPr>
          </a:p>
          <a:p>
            <a:pPr marL="0" indent="0" algn="ctr">
              <a:lnSpc>
                <a:spcPct val="107000"/>
              </a:lnSpc>
              <a:spcAft>
                <a:spcPts val="800"/>
              </a:spcAft>
              <a:buNone/>
            </a:pPr>
            <a:r>
              <a:rPr lang="en-GB" sz="2000" dirty="0">
                <a:latin typeface="Tempus Sans ITC" panose="04020404030D07020202" pitchFamily="82" charset="0"/>
                <a:ea typeface="Calibri" panose="020F0502020204030204" pitchFamily="34" charset="0"/>
                <a:cs typeface="Times New Roman" panose="02020603050405020304" pitchFamily="18" charset="0"/>
              </a:rPr>
              <a:t>What 3 words for Forest School- </a:t>
            </a:r>
            <a:r>
              <a:rPr lang="en-GB" sz="2000" dirty="0" err="1" smtClean="0">
                <a:latin typeface="Tempus Sans ITC" panose="04020404030D07020202" pitchFamily="82" charset="0"/>
                <a:ea typeface="Calibri" panose="020F0502020204030204" pitchFamily="34" charset="0"/>
                <a:cs typeface="Times New Roman" panose="02020603050405020304" pitchFamily="18" charset="0"/>
              </a:rPr>
              <a:t>apart.pocketed.thuds</a:t>
            </a:r>
            <a:r>
              <a:rPr lang="en-GB" sz="2000" dirty="0">
                <a:latin typeface="Tempus Sans ITC" panose="04020404030D07020202" pitchFamily="82" charset="0"/>
                <a:ea typeface="Calibri" panose="020F0502020204030204" pitchFamily="34" charset="0"/>
                <a:cs typeface="Times New Roman" panose="02020603050405020304" pitchFamily="18" charset="0"/>
              </a:rPr>
              <a:t> </a:t>
            </a:r>
          </a:p>
          <a:p>
            <a:pPr marL="0" indent="0" algn="ctr">
              <a:lnSpc>
                <a:spcPct val="107000"/>
              </a:lnSpc>
              <a:spcAft>
                <a:spcPts val="800"/>
              </a:spcAft>
              <a:buNone/>
            </a:pPr>
            <a:r>
              <a:rPr lang="en-GB" sz="2000" dirty="0">
                <a:latin typeface="Tempus Sans ITC" panose="04020404030D07020202" pitchFamily="82" charset="0"/>
                <a:ea typeface="Calibri" panose="020F0502020204030204" pitchFamily="34" charset="0"/>
                <a:cs typeface="Times New Roman" panose="02020603050405020304" pitchFamily="18" charset="0"/>
              </a:rPr>
              <a:t>Age range- </a:t>
            </a:r>
            <a:r>
              <a:rPr lang="en-GB" sz="2000" dirty="0" smtClean="0">
                <a:latin typeface="Tempus Sans ITC" panose="04020404030D07020202" pitchFamily="82" charset="0"/>
                <a:ea typeface="Calibri" panose="020F0502020204030204" pitchFamily="34" charset="0"/>
                <a:cs typeface="Times New Roman" panose="02020603050405020304" pitchFamily="18" charset="0"/>
              </a:rPr>
              <a:t>4-11		PAN- 20		School </a:t>
            </a:r>
            <a:r>
              <a:rPr lang="en-GB" sz="2000" dirty="0">
                <a:latin typeface="Tempus Sans ITC" panose="04020404030D07020202" pitchFamily="82" charset="0"/>
                <a:ea typeface="Calibri" panose="020F0502020204030204" pitchFamily="34" charset="0"/>
                <a:cs typeface="Times New Roman" panose="02020603050405020304" pitchFamily="18" charset="0"/>
              </a:rPr>
              <a:t>capacity- 140</a:t>
            </a:r>
          </a:p>
          <a:p>
            <a:pPr marL="0" indent="0" algn="ctr">
              <a:lnSpc>
                <a:spcPct val="107000"/>
              </a:lnSpc>
              <a:spcAft>
                <a:spcPts val="800"/>
              </a:spcAft>
              <a:buNone/>
            </a:pPr>
            <a:r>
              <a:rPr lang="en-GB" sz="2000" dirty="0">
                <a:latin typeface="Tempus Sans ITC" panose="04020404030D07020202" pitchFamily="82" charset="0"/>
                <a:ea typeface="Calibri" panose="020F0502020204030204" pitchFamily="34" charset="0"/>
                <a:cs typeface="Times New Roman" panose="02020603050405020304" pitchFamily="18" charset="0"/>
              </a:rPr>
              <a:t>School type- Voluntary Aided</a:t>
            </a:r>
          </a:p>
          <a:p>
            <a:pPr marL="0" indent="0" algn="ctr">
              <a:lnSpc>
                <a:spcPct val="107000"/>
              </a:lnSpc>
              <a:spcAft>
                <a:spcPts val="800"/>
              </a:spcAft>
              <a:buNone/>
            </a:pPr>
            <a:r>
              <a:rPr lang="en-GB" sz="2000" dirty="0">
                <a:latin typeface="Tempus Sans ITC" panose="04020404030D07020202" pitchFamily="82" charset="0"/>
                <a:ea typeface="Calibri" panose="020F0502020204030204" pitchFamily="34" charset="0"/>
                <a:cs typeface="Times New Roman" panose="02020603050405020304" pitchFamily="18" charset="0"/>
              </a:rPr>
              <a:t>URN: </a:t>
            </a:r>
            <a:r>
              <a:rPr lang="en-GB" sz="2000" dirty="0" smtClean="0">
                <a:latin typeface="Tempus Sans ITC" panose="04020404030D07020202" pitchFamily="82" charset="0"/>
                <a:ea typeface="Calibri" panose="020F0502020204030204" pitchFamily="34" charset="0"/>
                <a:cs typeface="Times New Roman" panose="02020603050405020304" pitchFamily="18" charset="0"/>
              </a:rPr>
              <a:t>118741	</a:t>
            </a:r>
            <a:r>
              <a:rPr lang="en-GB" sz="2000" dirty="0" err="1" smtClean="0">
                <a:latin typeface="Tempus Sans ITC" panose="04020404030D07020202" pitchFamily="82" charset="0"/>
                <a:ea typeface="Calibri" panose="020F0502020204030204" pitchFamily="34" charset="0"/>
                <a:cs typeface="Times New Roman" panose="02020603050405020304" pitchFamily="18" charset="0"/>
              </a:rPr>
              <a:t>DfE</a:t>
            </a:r>
            <a:r>
              <a:rPr lang="en-GB" sz="2000" dirty="0" smtClean="0">
                <a:latin typeface="Tempus Sans ITC" panose="04020404030D07020202" pitchFamily="82" charset="0"/>
                <a:ea typeface="Calibri" panose="020F0502020204030204" pitchFamily="34" charset="0"/>
                <a:cs typeface="Times New Roman" panose="02020603050405020304" pitchFamily="18" charset="0"/>
              </a:rPr>
              <a:t> </a:t>
            </a:r>
            <a:r>
              <a:rPr lang="en-GB" sz="2000" dirty="0">
                <a:latin typeface="Tempus Sans ITC" panose="04020404030D07020202" pitchFamily="82" charset="0"/>
                <a:ea typeface="Calibri" panose="020F0502020204030204" pitchFamily="34" charset="0"/>
                <a:cs typeface="Times New Roman" panose="02020603050405020304" pitchFamily="18" charset="0"/>
              </a:rPr>
              <a:t>number: 886/3347</a:t>
            </a:r>
          </a:p>
          <a:p>
            <a:pPr marL="0" indent="0" algn="ctr">
              <a:lnSpc>
                <a:spcPct val="107000"/>
              </a:lnSpc>
              <a:spcAft>
                <a:spcPts val="800"/>
              </a:spcAft>
              <a:buNone/>
            </a:pPr>
            <a:r>
              <a:rPr lang="en-GB" sz="2000" dirty="0">
                <a:latin typeface="Tempus Sans ITC" panose="04020404030D07020202" pitchFamily="82" charset="0"/>
                <a:ea typeface="Calibri" panose="020F0502020204030204" pitchFamily="34" charset="0"/>
                <a:cs typeface="Times New Roman" panose="02020603050405020304" pitchFamily="18" charset="0"/>
              </a:rPr>
              <a:t>Local authority- Kent</a:t>
            </a:r>
          </a:p>
          <a:p>
            <a:pPr marL="0" indent="0" algn="ctr">
              <a:lnSpc>
                <a:spcPct val="107000"/>
              </a:lnSpc>
              <a:spcAft>
                <a:spcPts val="800"/>
              </a:spcAft>
              <a:buNone/>
            </a:pPr>
            <a:r>
              <a:rPr lang="en-GB" sz="2000" dirty="0">
                <a:latin typeface="Tahoma" panose="020B0604030504040204" pitchFamily="34" charset="0"/>
                <a:ea typeface="Calibri" panose="020F0502020204030204" pitchFamily="34" charset="0"/>
                <a:cs typeface="Times New Roman" panose="02020603050405020304" pitchFamily="18" charset="0"/>
              </a:rPr>
              <a:t> </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endParaRPr lang="en-GB" sz="2000" dirty="0"/>
          </a:p>
        </p:txBody>
      </p:sp>
      <p:pic>
        <p:nvPicPr>
          <p:cNvPr id="4" name="Picture 3"/>
          <p:cNvPicPr>
            <a:picLocks noChangeAspect="1"/>
          </p:cNvPicPr>
          <p:nvPr/>
        </p:nvPicPr>
        <p:blipFill>
          <a:blip r:embed="rId2"/>
          <a:stretch>
            <a:fillRect/>
          </a:stretch>
        </p:blipFill>
        <p:spPr>
          <a:xfrm>
            <a:off x="10203483" y="5759917"/>
            <a:ext cx="1786283" cy="938865"/>
          </a:xfrm>
          <a:prstGeom prst="rect">
            <a:avLst/>
          </a:prstGeom>
        </p:spPr>
      </p:pic>
      <p:pic>
        <p:nvPicPr>
          <p:cNvPr id="5" name="Picture 4"/>
          <p:cNvPicPr>
            <a:picLocks noChangeAspect="1"/>
          </p:cNvPicPr>
          <p:nvPr/>
        </p:nvPicPr>
        <p:blipFill>
          <a:blip r:embed="rId3"/>
          <a:stretch>
            <a:fillRect/>
          </a:stretch>
        </p:blipFill>
        <p:spPr>
          <a:xfrm>
            <a:off x="10602805" y="133350"/>
            <a:ext cx="987638" cy="2188654"/>
          </a:xfrm>
          <a:prstGeom prst="rect">
            <a:avLst/>
          </a:prstGeom>
        </p:spPr>
      </p:pic>
    </p:spTree>
    <p:extLst>
      <p:ext uri="{BB962C8B-B14F-4D97-AF65-F5344CB8AC3E}">
        <p14:creationId xmlns:p14="http://schemas.microsoft.com/office/powerpoint/2010/main" val="26722833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33350"/>
            <a:ext cx="8596668" cy="588964"/>
          </a:xfrm>
        </p:spPr>
        <p:txBody>
          <a:bodyPr>
            <a:normAutofit fontScale="90000"/>
          </a:bodyPr>
          <a:lstStyle/>
          <a:p>
            <a:pPr algn="ctr"/>
            <a:r>
              <a:rPr lang="en-GB" u="sng" dirty="0" smtClean="0">
                <a:latin typeface="Tempus Sans ITC" panose="04020404030D07020202" pitchFamily="82" charset="0"/>
                <a:ea typeface="Calibri" panose="020F0502020204030204" pitchFamily="34" charset="0"/>
                <a:cs typeface="Times New Roman" panose="02020603050405020304" pitchFamily="18" charset="0"/>
              </a:rPr>
              <a:t>Purpose </a:t>
            </a:r>
            <a:r>
              <a:rPr lang="en-GB" u="sng" dirty="0">
                <a:latin typeface="Tempus Sans ITC" panose="04020404030D07020202" pitchFamily="82" charset="0"/>
                <a:ea typeface="Calibri" panose="020F0502020204030204" pitchFamily="34" charset="0"/>
                <a:cs typeface="Times New Roman" panose="02020603050405020304" pitchFamily="18" charset="0"/>
              </a:rPr>
              <a:t>of the handbook</a:t>
            </a:r>
            <a:r>
              <a:rPr lang="en-GB" dirty="0">
                <a:latin typeface="Calibri" panose="020F0502020204030204" pitchFamily="34" charset="0"/>
                <a:ea typeface="Calibri" panose="020F0502020204030204" pitchFamily="34" charset="0"/>
                <a:cs typeface="Times New Roman" panose="02020603050405020304" pitchFamily="18" charset="0"/>
              </a:rPr>
              <a:t/>
            </a:r>
            <a:br>
              <a:rPr lang="en-GB" dirty="0">
                <a:latin typeface="Calibri" panose="020F0502020204030204" pitchFamily="34" charset="0"/>
                <a:ea typeface="Calibri" panose="020F0502020204030204" pitchFamily="34" charset="0"/>
                <a:cs typeface="Times New Roman" panose="02020603050405020304" pitchFamily="18" charset="0"/>
              </a:rPr>
            </a:br>
            <a:r>
              <a:rPr lang="en-GB" dirty="0">
                <a:latin typeface="Calibri" panose="020F0502020204030204" pitchFamily="34" charset="0"/>
                <a:ea typeface="Calibri" panose="020F0502020204030204" pitchFamily="34" charset="0"/>
                <a:cs typeface="Times New Roman" panose="02020603050405020304" pitchFamily="18" charset="0"/>
              </a:rPr>
              <a:t/>
            </a:r>
            <a:br>
              <a:rPr lang="en-GB" dirty="0">
                <a:latin typeface="Calibri" panose="020F0502020204030204" pitchFamily="34" charset="0"/>
                <a:ea typeface="Calibri" panose="020F0502020204030204" pitchFamily="34" charset="0"/>
                <a:cs typeface="Times New Roman" panose="02020603050405020304" pitchFamily="18" charset="0"/>
              </a:rPr>
            </a:br>
            <a:endParaRPr lang="en-GB" dirty="0"/>
          </a:p>
        </p:txBody>
      </p:sp>
      <p:sp>
        <p:nvSpPr>
          <p:cNvPr id="3" name="Content Placeholder 2"/>
          <p:cNvSpPr>
            <a:spLocks noGrp="1"/>
          </p:cNvSpPr>
          <p:nvPr>
            <p:ph idx="1"/>
          </p:nvPr>
        </p:nvSpPr>
        <p:spPr>
          <a:xfrm>
            <a:off x="763059" y="1076324"/>
            <a:ext cx="8596668" cy="5705475"/>
          </a:xfrm>
        </p:spPr>
        <p:txBody>
          <a:bodyPr>
            <a:noAutofit/>
          </a:bodyPr>
          <a:lstStyle/>
          <a:p>
            <a:pPr marL="0" indent="0" algn="ctr">
              <a:lnSpc>
                <a:spcPct val="107000"/>
              </a:lnSpc>
              <a:spcAft>
                <a:spcPts val="800"/>
              </a:spcAft>
              <a:buNone/>
            </a:pPr>
            <a:r>
              <a:rPr lang="en-GB" sz="2000" dirty="0">
                <a:solidFill>
                  <a:schemeClr val="tx1"/>
                </a:solidFill>
                <a:latin typeface="Tempus Sans ITC" panose="04020404030D07020202" pitchFamily="82" charset="0"/>
                <a:ea typeface="Calibri" panose="020F0502020204030204" pitchFamily="34" charset="0"/>
                <a:cs typeface="Times New Roman" panose="02020603050405020304" pitchFamily="18" charset="0"/>
              </a:rPr>
              <a:t>The Forest School (FS) Handbook for Elham Church of England Primary School has been compiled to outline the policies and procedures that are in place to keep everyone involved in our FS safe.</a:t>
            </a:r>
          </a:p>
          <a:p>
            <a:pPr marL="0" indent="0" algn="ctr">
              <a:lnSpc>
                <a:spcPct val="107000"/>
              </a:lnSpc>
              <a:spcAft>
                <a:spcPts val="800"/>
              </a:spcAft>
              <a:buNone/>
            </a:pPr>
            <a:r>
              <a:rPr lang="en-GB" sz="2000" dirty="0">
                <a:solidFill>
                  <a:schemeClr val="tx1"/>
                </a:solidFill>
                <a:latin typeface="Tempus Sans ITC" panose="04020404030D07020202" pitchFamily="82" charset="0"/>
                <a:ea typeface="Calibri" panose="020F0502020204030204" pitchFamily="34" charset="0"/>
                <a:cs typeface="Times New Roman" panose="02020603050405020304" pitchFamily="18" charset="0"/>
              </a:rPr>
              <a:t>This handbook has been written alongside other school policies and procedures and these should be read in conjunction with this document. </a:t>
            </a:r>
          </a:p>
          <a:p>
            <a:pPr marL="0" indent="0" algn="ctr">
              <a:lnSpc>
                <a:spcPct val="107000"/>
              </a:lnSpc>
              <a:spcAft>
                <a:spcPts val="800"/>
              </a:spcAft>
              <a:buNone/>
            </a:pPr>
            <a:r>
              <a:rPr lang="en-GB" sz="2000" dirty="0">
                <a:solidFill>
                  <a:schemeClr val="tx1"/>
                </a:solidFill>
                <a:latin typeface="Tempus Sans ITC" panose="04020404030D07020202" pitchFamily="82" charset="0"/>
                <a:ea typeface="Calibri" panose="020F0502020204030204" pitchFamily="34" charset="0"/>
                <a:cs typeface="Times New Roman" panose="02020603050405020304" pitchFamily="18" charset="0"/>
              </a:rPr>
              <a:t>The handbook will be read by all adults who have a regular role in FS learning. </a:t>
            </a:r>
          </a:p>
          <a:p>
            <a:pPr marL="0" indent="0" algn="ctr">
              <a:lnSpc>
                <a:spcPct val="107000"/>
              </a:lnSpc>
              <a:spcAft>
                <a:spcPts val="800"/>
              </a:spcAft>
              <a:buNone/>
            </a:pPr>
            <a:r>
              <a:rPr lang="en-GB" sz="2000" dirty="0">
                <a:solidFill>
                  <a:schemeClr val="tx1"/>
                </a:solidFill>
                <a:latin typeface="Tempus Sans ITC" panose="04020404030D07020202" pitchFamily="82" charset="0"/>
                <a:ea typeface="Calibri" panose="020F0502020204030204" pitchFamily="34" charset="0"/>
                <a:cs typeface="Times New Roman" panose="02020603050405020304" pitchFamily="18" charset="0"/>
              </a:rPr>
              <a:t>It will be read prior to any involvement in FS learning.</a:t>
            </a:r>
          </a:p>
          <a:p>
            <a:pPr marL="0" indent="0" algn="ctr">
              <a:lnSpc>
                <a:spcPct val="107000"/>
              </a:lnSpc>
              <a:spcAft>
                <a:spcPts val="800"/>
              </a:spcAft>
              <a:buNone/>
            </a:pPr>
            <a:r>
              <a:rPr lang="en-GB" sz="2000" dirty="0">
                <a:solidFill>
                  <a:schemeClr val="tx1"/>
                </a:solidFill>
                <a:latin typeface="Tempus Sans ITC" panose="04020404030D07020202" pitchFamily="82" charset="0"/>
                <a:ea typeface="Calibri" panose="020F0502020204030204" pitchFamily="34" charset="0"/>
                <a:cs typeface="Times New Roman" panose="02020603050405020304" pitchFamily="18" charset="0"/>
              </a:rPr>
              <a:t>The Handbook is a working document and will be reviewed regularly and at least annually.</a:t>
            </a:r>
          </a:p>
          <a:p>
            <a:pPr marL="0" indent="0" algn="ctr">
              <a:lnSpc>
                <a:spcPct val="107000"/>
              </a:lnSpc>
              <a:spcAft>
                <a:spcPts val="800"/>
              </a:spcAft>
              <a:buNone/>
            </a:pPr>
            <a:endParaRPr lang="en-GB" sz="2000" dirty="0">
              <a:solidFill>
                <a:schemeClr val="tx1"/>
              </a:solidFill>
              <a:latin typeface="Tempus Sans ITC" panose="04020404030D07020202" pitchFamily="82" charset="0"/>
              <a:ea typeface="Calibri" panose="020F0502020204030204" pitchFamily="34" charset="0"/>
              <a:cs typeface="Times New Roman" panose="02020603050405020304" pitchFamily="18" charset="0"/>
            </a:endParaRPr>
          </a:p>
          <a:p>
            <a:pPr marL="0" indent="0" algn="ctr">
              <a:lnSpc>
                <a:spcPct val="107000"/>
              </a:lnSpc>
              <a:spcAft>
                <a:spcPts val="800"/>
              </a:spcAft>
              <a:buNone/>
            </a:pPr>
            <a:r>
              <a:rPr lang="en-GB" sz="2000" dirty="0">
                <a:solidFill>
                  <a:schemeClr val="tx1"/>
                </a:solidFill>
                <a:latin typeface="Tempus Sans ITC" panose="04020404030D07020202" pitchFamily="82" charset="0"/>
                <a:ea typeface="Calibri" panose="020F0502020204030204" pitchFamily="34" charset="0"/>
                <a:cs typeface="Times New Roman" panose="02020603050405020304" pitchFamily="18" charset="0"/>
              </a:rPr>
              <a:t>The next review date is September </a:t>
            </a:r>
            <a:r>
              <a:rPr lang="en-GB" sz="2000" dirty="0" smtClean="0">
                <a:solidFill>
                  <a:schemeClr val="tx1"/>
                </a:solidFill>
                <a:latin typeface="Tempus Sans ITC" panose="04020404030D07020202" pitchFamily="82" charset="0"/>
                <a:ea typeface="Calibri" panose="020F0502020204030204" pitchFamily="34" charset="0"/>
                <a:cs typeface="Times New Roman" panose="02020603050405020304" pitchFamily="18" charset="0"/>
              </a:rPr>
              <a:t>2023.</a:t>
            </a:r>
            <a:endParaRPr lang="en-GB" sz="2000" dirty="0">
              <a:solidFill>
                <a:schemeClr val="tx1"/>
              </a:solidFill>
              <a:latin typeface="Tempus Sans ITC" panose="04020404030D07020202" pitchFamily="82" charset="0"/>
              <a:ea typeface="Calibri" panose="020F0502020204030204" pitchFamily="34" charset="0"/>
              <a:cs typeface="Times New Roman" panose="02020603050405020304" pitchFamily="18" charset="0"/>
            </a:endParaRPr>
          </a:p>
          <a:p>
            <a:pPr marL="0" indent="0" algn="ctr">
              <a:lnSpc>
                <a:spcPct val="107000"/>
              </a:lnSpc>
              <a:spcAft>
                <a:spcPts val="800"/>
              </a:spcAft>
              <a:buNone/>
            </a:pPr>
            <a:r>
              <a:rPr lang="en-GB" sz="2000" dirty="0">
                <a:latin typeface="Tahoma" panose="020B0604030504040204" pitchFamily="34" charset="0"/>
                <a:ea typeface="Calibri" panose="020F0502020204030204" pitchFamily="34" charset="0"/>
                <a:cs typeface="Times New Roman" panose="02020603050405020304" pitchFamily="18" charset="0"/>
              </a:rPr>
              <a:t> </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endParaRPr lang="en-GB" sz="2000" dirty="0"/>
          </a:p>
        </p:txBody>
      </p:sp>
      <p:pic>
        <p:nvPicPr>
          <p:cNvPr id="4" name="Picture 3"/>
          <p:cNvPicPr>
            <a:picLocks noChangeAspect="1"/>
          </p:cNvPicPr>
          <p:nvPr/>
        </p:nvPicPr>
        <p:blipFill>
          <a:blip r:embed="rId2"/>
          <a:stretch>
            <a:fillRect/>
          </a:stretch>
        </p:blipFill>
        <p:spPr>
          <a:xfrm>
            <a:off x="10203483" y="5759917"/>
            <a:ext cx="1786283" cy="938865"/>
          </a:xfrm>
          <a:prstGeom prst="rect">
            <a:avLst/>
          </a:prstGeom>
        </p:spPr>
      </p:pic>
      <p:pic>
        <p:nvPicPr>
          <p:cNvPr id="5" name="Picture 4"/>
          <p:cNvPicPr>
            <a:picLocks noChangeAspect="1"/>
          </p:cNvPicPr>
          <p:nvPr/>
        </p:nvPicPr>
        <p:blipFill>
          <a:blip r:embed="rId3"/>
          <a:stretch>
            <a:fillRect/>
          </a:stretch>
        </p:blipFill>
        <p:spPr>
          <a:xfrm>
            <a:off x="10602805" y="133350"/>
            <a:ext cx="987638" cy="2188654"/>
          </a:xfrm>
          <a:prstGeom prst="rect">
            <a:avLst/>
          </a:prstGeom>
        </p:spPr>
      </p:pic>
    </p:spTree>
    <p:extLst>
      <p:ext uri="{BB962C8B-B14F-4D97-AF65-F5344CB8AC3E}">
        <p14:creationId xmlns:p14="http://schemas.microsoft.com/office/powerpoint/2010/main" val="16323760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33350"/>
            <a:ext cx="8596668" cy="588964"/>
          </a:xfrm>
        </p:spPr>
        <p:txBody>
          <a:bodyPr>
            <a:normAutofit fontScale="90000"/>
          </a:bodyPr>
          <a:lstStyle/>
          <a:p>
            <a:pPr algn="ctr">
              <a:lnSpc>
                <a:spcPct val="107000"/>
              </a:lnSpc>
              <a:spcAft>
                <a:spcPts val="800"/>
              </a:spcAft>
            </a:pPr>
            <a:r>
              <a:rPr lang="en-GB" u="sng" dirty="0" smtClean="0">
                <a:latin typeface="Tempus Sans ITC" panose="04020404030D07020202" pitchFamily="82" charset="0"/>
                <a:ea typeface="Calibri" panose="020F0502020204030204" pitchFamily="34" charset="0"/>
                <a:cs typeface="Times New Roman" panose="02020603050405020304" pitchFamily="18" charset="0"/>
              </a:rPr>
              <a:t>Ethos </a:t>
            </a:r>
            <a:r>
              <a:rPr lang="en-GB" u="sng" dirty="0">
                <a:latin typeface="Tempus Sans ITC" panose="04020404030D07020202" pitchFamily="82" charset="0"/>
                <a:ea typeface="Calibri" panose="020F0502020204030204" pitchFamily="34" charset="0"/>
                <a:cs typeface="Times New Roman" panose="02020603050405020304" pitchFamily="18" charset="0"/>
              </a:rPr>
              <a:t>&amp; Principle Statement</a:t>
            </a:r>
            <a:r>
              <a:rPr lang="en-GB" dirty="0">
                <a:latin typeface="Calibri" panose="020F0502020204030204" pitchFamily="34" charset="0"/>
                <a:ea typeface="Calibri" panose="020F0502020204030204" pitchFamily="34" charset="0"/>
                <a:cs typeface="Times New Roman" panose="02020603050405020304" pitchFamily="18" charset="0"/>
              </a:rPr>
              <a:t/>
            </a:r>
            <a:br>
              <a:rPr lang="en-GB" dirty="0">
                <a:latin typeface="Calibri" panose="020F0502020204030204" pitchFamily="34" charset="0"/>
                <a:ea typeface="Calibri" panose="020F0502020204030204" pitchFamily="34" charset="0"/>
                <a:cs typeface="Times New Roman" panose="02020603050405020304" pitchFamily="18" charset="0"/>
              </a:rPr>
            </a:br>
            <a:r>
              <a:rPr lang="en-GB" dirty="0">
                <a:latin typeface="Calibri" panose="020F0502020204030204" pitchFamily="34" charset="0"/>
                <a:ea typeface="Calibri" panose="020F0502020204030204" pitchFamily="34" charset="0"/>
                <a:cs typeface="Times New Roman" panose="02020603050405020304" pitchFamily="18" charset="0"/>
              </a:rPr>
              <a:t/>
            </a:r>
            <a:br>
              <a:rPr lang="en-GB" dirty="0">
                <a:latin typeface="Calibri" panose="020F0502020204030204" pitchFamily="34" charset="0"/>
                <a:ea typeface="Calibri" panose="020F0502020204030204" pitchFamily="34" charset="0"/>
                <a:cs typeface="Times New Roman" panose="02020603050405020304" pitchFamily="18" charset="0"/>
              </a:rPr>
            </a:br>
            <a:r>
              <a:rPr lang="en-GB" dirty="0">
                <a:latin typeface="Calibri" panose="020F0502020204030204" pitchFamily="34" charset="0"/>
                <a:ea typeface="Calibri" panose="020F0502020204030204" pitchFamily="34" charset="0"/>
                <a:cs typeface="Times New Roman" panose="02020603050405020304" pitchFamily="18" charset="0"/>
              </a:rPr>
              <a:t/>
            </a:r>
            <a:br>
              <a:rPr lang="en-GB" dirty="0">
                <a:latin typeface="Calibri" panose="020F0502020204030204" pitchFamily="34" charset="0"/>
                <a:ea typeface="Calibri" panose="020F0502020204030204" pitchFamily="34" charset="0"/>
                <a:cs typeface="Times New Roman" panose="02020603050405020304" pitchFamily="18" charset="0"/>
              </a:rPr>
            </a:br>
            <a:endParaRPr lang="en-GB" dirty="0"/>
          </a:p>
        </p:txBody>
      </p:sp>
      <p:sp>
        <p:nvSpPr>
          <p:cNvPr id="3" name="Content Placeholder 2"/>
          <p:cNvSpPr>
            <a:spLocks noGrp="1"/>
          </p:cNvSpPr>
          <p:nvPr>
            <p:ph idx="1"/>
          </p:nvPr>
        </p:nvSpPr>
        <p:spPr>
          <a:xfrm>
            <a:off x="763059" y="800099"/>
            <a:ext cx="8596668" cy="5705475"/>
          </a:xfrm>
        </p:spPr>
        <p:txBody>
          <a:bodyPr>
            <a:noAutofit/>
          </a:bodyPr>
          <a:lstStyle/>
          <a:p>
            <a:pPr marL="0" indent="0" algn="ctr">
              <a:lnSpc>
                <a:spcPct val="107000"/>
              </a:lnSpc>
              <a:spcAft>
                <a:spcPts val="800"/>
              </a:spcAft>
              <a:buNone/>
            </a:pPr>
            <a:r>
              <a:rPr lang="en-GB" sz="2000" dirty="0">
                <a:solidFill>
                  <a:schemeClr val="tx1"/>
                </a:solidFill>
                <a:latin typeface="Tempus Sans ITC" panose="04020404030D07020202" pitchFamily="82" charset="0"/>
                <a:ea typeface="Calibri" panose="020F0502020204030204" pitchFamily="34" charset="0"/>
                <a:cs typeface="Times New Roman" panose="02020603050405020304" pitchFamily="18" charset="0"/>
              </a:rPr>
              <a:t>At Elham Church of England Primary School we value all stakeholders and believe that everyone should have the opportunities to be involved in lifelong learning.</a:t>
            </a:r>
          </a:p>
          <a:p>
            <a:pPr marL="0" indent="0" algn="ctr">
              <a:lnSpc>
                <a:spcPct val="107000"/>
              </a:lnSpc>
              <a:spcAft>
                <a:spcPts val="800"/>
              </a:spcAft>
              <a:buNone/>
            </a:pPr>
            <a:r>
              <a:rPr lang="en-GB" sz="2000" dirty="0">
                <a:solidFill>
                  <a:schemeClr val="tx1"/>
                </a:solidFill>
                <a:latin typeface="Tempus Sans ITC" panose="04020404030D07020202" pitchFamily="82" charset="0"/>
                <a:ea typeface="Calibri" panose="020F0502020204030204" pitchFamily="34" charset="0"/>
                <a:cs typeface="Times New Roman" panose="02020603050405020304" pitchFamily="18" charset="0"/>
              </a:rPr>
              <a:t>We aim to give everyone the opportunity to thrive and we recognise that every individual is unique and will have interests and learning styles that differ from those around them.</a:t>
            </a:r>
          </a:p>
          <a:p>
            <a:pPr marL="0" indent="0" algn="ctr">
              <a:lnSpc>
                <a:spcPct val="107000"/>
              </a:lnSpc>
              <a:spcAft>
                <a:spcPts val="800"/>
              </a:spcAft>
              <a:buNone/>
            </a:pPr>
            <a:r>
              <a:rPr lang="en-GB" sz="2000" dirty="0">
                <a:solidFill>
                  <a:schemeClr val="tx1"/>
                </a:solidFill>
                <a:latin typeface="Tempus Sans ITC" panose="04020404030D07020202" pitchFamily="82" charset="0"/>
                <a:ea typeface="Calibri" panose="020F0502020204030204" pitchFamily="34" charset="0"/>
                <a:cs typeface="Times New Roman" panose="02020603050405020304" pitchFamily="18" charset="0"/>
              </a:rPr>
              <a:t>We strive to provide a broad and balanced curriculum that enables children to become well rounded individuals that are well prepared with the skills and attributes that will enable them to become successful, global citizens.</a:t>
            </a:r>
          </a:p>
          <a:p>
            <a:pPr marL="0" indent="0" algn="ctr">
              <a:lnSpc>
                <a:spcPct val="107000"/>
              </a:lnSpc>
              <a:spcAft>
                <a:spcPts val="800"/>
              </a:spcAft>
              <a:buNone/>
            </a:pPr>
            <a:r>
              <a:rPr lang="en-GB" sz="2000" dirty="0">
                <a:solidFill>
                  <a:schemeClr val="tx1"/>
                </a:solidFill>
                <a:latin typeface="Tempus Sans ITC" panose="04020404030D07020202" pitchFamily="82" charset="0"/>
                <a:ea typeface="Calibri" panose="020F0502020204030204" pitchFamily="34" charset="0"/>
                <a:cs typeface="Times New Roman" panose="02020603050405020304" pitchFamily="18" charset="0"/>
              </a:rPr>
              <a:t>We actively promote a YES I CAN attitude and encourage children to learn from their ‘marvellous mistakes’.</a:t>
            </a:r>
          </a:p>
          <a:p>
            <a:pPr marL="0" indent="0" algn="ctr">
              <a:lnSpc>
                <a:spcPct val="107000"/>
              </a:lnSpc>
              <a:spcAft>
                <a:spcPts val="800"/>
              </a:spcAft>
              <a:buNone/>
            </a:pPr>
            <a:r>
              <a:rPr lang="en-GB" sz="2000" dirty="0">
                <a:solidFill>
                  <a:schemeClr val="tx1"/>
                </a:solidFill>
                <a:latin typeface="Tempus Sans ITC" panose="04020404030D07020202" pitchFamily="82" charset="0"/>
                <a:ea typeface="Calibri" panose="020F0502020204030204" pitchFamily="34" charset="0"/>
                <a:cs typeface="Times New Roman" panose="02020603050405020304" pitchFamily="18" charset="0"/>
              </a:rPr>
              <a:t>We place well-being and mental health alongside physical education and recognise the importance of developing emotional intelligence, self-esteem, positive behaviour and motivated learning for each person at our school. </a:t>
            </a:r>
          </a:p>
          <a:p>
            <a:pPr marL="0" indent="0" algn="ctr">
              <a:lnSpc>
                <a:spcPct val="107000"/>
              </a:lnSpc>
              <a:spcAft>
                <a:spcPts val="800"/>
              </a:spcAft>
              <a:buNone/>
            </a:pPr>
            <a:r>
              <a:rPr lang="en-GB" sz="2000" dirty="0">
                <a:latin typeface="Tahoma" panose="020B0604030504040204" pitchFamily="34" charset="0"/>
                <a:ea typeface="Calibri" panose="020F0502020204030204" pitchFamily="34" charset="0"/>
                <a:cs typeface="Times New Roman" panose="02020603050405020304" pitchFamily="18" charset="0"/>
              </a:rPr>
              <a:t> </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endParaRPr lang="en-GB" sz="2000" dirty="0"/>
          </a:p>
        </p:txBody>
      </p:sp>
      <p:pic>
        <p:nvPicPr>
          <p:cNvPr id="4" name="Picture 3"/>
          <p:cNvPicPr>
            <a:picLocks noChangeAspect="1"/>
          </p:cNvPicPr>
          <p:nvPr/>
        </p:nvPicPr>
        <p:blipFill>
          <a:blip r:embed="rId2"/>
          <a:stretch>
            <a:fillRect/>
          </a:stretch>
        </p:blipFill>
        <p:spPr>
          <a:xfrm>
            <a:off x="10203483" y="5759917"/>
            <a:ext cx="1786283" cy="938865"/>
          </a:xfrm>
          <a:prstGeom prst="rect">
            <a:avLst/>
          </a:prstGeom>
        </p:spPr>
      </p:pic>
      <p:pic>
        <p:nvPicPr>
          <p:cNvPr id="5" name="Picture 4"/>
          <p:cNvPicPr>
            <a:picLocks noChangeAspect="1"/>
          </p:cNvPicPr>
          <p:nvPr/>
        </p:nvPicPr>
        <p:blipFill>
          <a:blip r:embed="rId3"/>
          <a:stretch>
            <a:fillRect/>
          </a:stretch>
        </p:blipFill>
        <p:spPr>
          <a:xfrm>
            <a:off x="10602805" y="133350"/>
            <a:ext cx="987638" cy="2188654"/>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57194" y="4396881"/>
            <a:ext cx="1078859" cy="1078859"/>
          </a:xfrm>
          <a:prstGeom prst="rect">
            <a:avLst/>
          </a:prstGeom>
        </p:spPr>
      </p:pic>
    </p:spTree>
    <p:extLst>
      <p:ext uri="{BB962C8B-B14F-4D97-AF65-F5344CB8AC3E}">
        <p14:creationId xmlns:p14="http://schemas.microsoft.com/office/powerpoint/2010/main" val="31532170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33350"/>
            <a:ext cx="8596668" cy="1428750"/>
          </a:xfrm>
        </p:spPr>
        <p:txBody>
          <a:bodyPr>
            <a:normAutofit/>
          </a:bodyPr>
          <a:lstStyle/>
          <a:p>
            <a:pPr algn="ctr">
              <a:lnSpc>
                <a:spcPct val="107000"/>
              </a:lnSpc>
              <a:spcAft>
                <a:spcPts val="800"/>
              </a:spcAft>
            </a:pPr>
            <a:r>
              <a:rPr lang="en-GB" u="sng" dirty="0">
                <a:latin typeface="Tempus Sans ITC" panose="04020404030D07020202" pitchFamily="82" charset="0"/>
                <a:ea typeface="Calibri" panose="020F0502020204030204" pitchFamily="34" charset="0"/>
                <a:cs typeface="Times New Roman" panose="02020603050405020304" pitchFamily="18" charset="0"/>
              </a:rPr>
              <a:t>Forest School </a:t>
            </a:r>
            <a:r>
              <a:rPr lang="en-GB" u="sng" dirty="0" smtClean="0">
                <a:latin typeface="Tempus Sans ITC" panose="04020404030D07020202" pitchFamily="82" charset="0"/>
                <a:ea typeface="Calibri" panose="020F0502020204030204" pitchFamily="34" charset="0"/>
                <a:cs typeface="Times New Roman" panose="02020603050405020304" pitchFamily="18" charset="0"/>
              </a:rPr>
              <a:t>Ethos/Definition</a:t>
            </a:r>
            <a:endParaRPr lang="en-GB" dirty="0"/>
          </a:p>
        </p:txBody>
      </p:sp>
      <p:sp>
        <p:nvSpPr>
          <p:cNvPr id="3" name="Content Placeholder 2"/>
          <p:cNvSpPr>
            <a:spLocks noGrp="1"/>
          </p:cNvSpPr>
          <p:nvPr>
            <p:ph idx="1"/>
          </p:nvPr>
        </p:nvSpPr>
        <p:spPr>
          <a:xfrm>
            <a:off x="763059" y="800099"/>
            <a:ext cx="8596668" cy="5705475"/>
          </a:xfrm>
        </p:spPr>
        <p:txBody>
          <a:bodyPr>
            <a:noAutofit/>
          </a:bodyPr>
          <a:lstStyle/>
          <a:p>
            <a:pPr marL="0" indent="0" algn="ctr">
              <a:lnSpc>
                <a:spcPct val="107000"/>
              </a:lnSpc>
              <a:spcAft>
                <a:spcPts val="800"/>
              </a:spcAft>
              <a:buNone/>
            </a:pPr>
            <a:endParaRPr lang="en-GB" sz="2000" dirty="0" smtClean="0">
              <a:solidFill>
                <a:schemeClr val="tx1"/>
              </a:solidFill>
              <a:latin typeface="Tempus Sans ITC" panose="04020404030D07020202" pitchFamily="82" charset="0"/>
              <a:ea typeface="Calibri" panose="020F0502020204030204" pitchFamily="34" charset="0"/>
              <a:cs typeface="Times New Roman" panose="02020603050405020304" pitchFamily="18" charset="0"/>
            </a:endParaRPr>
          </a:p>
          <a:p>
            <a:pPr marL="0" indent="0" algn="ctr">
              <a:lnSpc>
                <a:spcPct val="107000"/>
              </a:lnSpc>
              <a:spcAft>
                <a:spcPts val="800"/>
              </a:spcAft>
              <a:buNone/>
            </a:pPr>
            <a:endParaRPr lang="en-GB" sz="2000" dirty="0" smtClean="0">
              <a:solidFill>
                <a:schemeClr val="tx1"/>
              </a:solidFill>
              <a:latin typeface="Tempus Sans ITC" panose="04020404030D07020202" pitchFamily="82" charset="0"/>
              <a:ea typeface="Calibri" panose="020F0502020204030204" pitchFamily="34" charset="0"/>
              <a:cs typeface="Times New Roman" panose="02020603050405020304" pitchFamily="18" charset="0"/>
            </a:endParaRPr>
          </a:p>
          <a:p>
            <a:pPr marL="0" indent="0" algn="ctr">
              <a:lnSpc>
                <a:spcPct val="107000"/>
              </a:lnSpc>
              <a:spcAft>
                <a:spcPts val="800"/>
              </a:spcAft>
              <a:buNone/>
            </a:pPr>
            <a:r>
              <a:rPr lang="en-GB" sz="2000" dirty="0" smtClean="0">
                <a:solidFill>
                  <a:schemeClr val="tx1"/>
                </a:solidFill>
                <a:latin typeface="Tempus Sans ITC" panose="04020404030D07020202" pitchFamily="82" charset="0"/>
                <a:ea typeface="Calibri" panose="020F0502020204030204" pitchFamily="34" charset="0"/>
                <a:cs typeface="Times New Roman" panose="02020603050405020304" pitchFamily="18" charset="0"/>
              </a:rPr>
              <a:t>“</a:t>
            </a:r>
            <a:r>
              <a:rPr lang="en-GB" sz="2000" dirty="0">
                <a:solidFill>
                  <a:schemeClr val="tx1"/>
                </a:solidFill>
                <a:latin typeface="Tempus Sans ITC" panose="04020404030D07020202" pitchFamily="82" charset="0"/>
                <a:ea typeface="Calibri" panose="020F0502020204030204" pitchFamily="34" charset="0"/>
                <a:cs typeface="Times New Roman" panose="02020603050405020304" pitchFamily="18" charset="0"/>
              </a:rPr>
              <a:t>Forest School is an inspirational process that offers ALL learners regular opportunities to achieve, develop confidence and self-esteem, through hands on learning experiences in a local woodland or natural environment with trees.”</a:t>
            </a:r>
          </a:p>
          <a:p>
            <a:pPr marL="0" indent="0" algn="ctr">
              <a:lnSpc>
                <a:spcPct val="107000"/>
              </a:lnSpc>
              <a:spcAft>
                <a:spcPts val="800"/>
              </a:spcAft>
              <a:buNone/>
            </a:pPr>
            <a:r>
              <a:rPr lang="en-GB" sz="2000" dirty="0">
                <a:solidFill>
                  <a:schemeClr val="tx1"/>
                </a:solidFill>
                <a:latin typeface="Tempus Sans ITC" panose="04020404030D07020202" pitchFamily="82" charset="0"/>
                <a:ea typeface="Calibri" panose="020F0502020204030204" pitchFamily="34" charset="0"/>
                <a:cs typeface="Times New Roman" panose="02020603050405020304" pitchFamily="18" charset="0"/>
              </a:rPr>
              <a:t>Forest School is a specialised approach that sits within and compliments the wider context of outdoor and woodland learning.</a:t>
            </a:r>
          </a:p>
          <a:p>
            <a:pPr marL="0" indent="0" algn="ctr">
              <a:lnSpc>
                <a:spcPct val="107000"/>
              </a:lnSpc>
              <a:spcAft>
                <a:spcPts val="800"/>
              </a:spcAft>
              <a:buNone/>
            </a:pPr>
            <a:r>
              <a:rPr lang="en-GB" sz="2000" dirty="0">
                <a:latin typeface="Tahoma" panose="020B0604030504040204" pitchFamily="34" charset="0"/>
                <a:ea typeface="Calibri" panose="020F0502020204030204" pitchFamily="34" charset="0"/>
                <a:cs typeface="Times New Roman" panose="02020603050405020304" pitchFamily="18" charset="0"/>
              </a:rPr>
              <a:t> </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endParaRPr lang="en-GB" sz="2000" dirty="0"/>
          </a:p>
        </p:txBody>
      </p:sp>
      <p:pic>
        <p:nvPicPr>
          <p:cNvPr id="4" name="Picture 3"/>
          <p:cNvPicPr>
            <a:picLocks noChangeAspect="1"/>
          </p:cNvPicPr>
          <p:nvPr/>
        </p:nvPicPr>
        <p:blipFill>
          <a:blip r:embed="rId2"/>
          <a:stretch>
            <a:fillRect/>
          </a:stretch>
        </p:blipFill>
        <p:spPr>
          <a:xfrm>
            <a:off x="10203483" y="5759917"/>
            <a:ext cx="1786283" cy="938865"/>
          </a:xfrm>
          <a:prstGeom prst="rect">
            <a:avLst/>
          </a:prstGeom>
        </p:spPr>
      </p:pic>
      <p:pic>
        <p:nvPicPr>
          <p:cNvPr id="5" name="Picture 4"/>
          <p:cNvPicPr>
            <a:picLocks noChangeAspect="1"/>
          </p:cNvPicPr>
          <p:nvPr/>
        </p:nvPicPr>
        <p:blipFill>
          <a:blip r:embed="rId3"/>
          <a:stretch>
            <a:fillRect/>
          </a:stretch>
        </p:blipFill>
        <p:spPr>
          <a:xfrm>
            <a:off x="10602805" y="133350"/>
            <a:ext cx="987638" cy="2188654"/>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57194" y="4396881"/>
            <a:ext cx="1078859" cy="1078859"/>
          </a:xfrm>
          <a:prstGeom prst="rect">
            <a:avLst/>
          </a:prstGeom>
        </p:spPr>
      </p:pic>
      <p:pic>
        <p:nvPicPr>
          <p:cNvPr id="7" name="Picture 6"/>
          <p:cNvPicPr>
            <a:picLocks noChangeAspect="1"/>
          </p:cNvPicPr>
          <p:nvPr/>
        </p:nvPicPr>
        <p:blipFill>
          <a:blip r:embed="rId5"/>
          <a:stretch>
            <a:fillRect/>
          </a:stretch>
        </p:blipFill>
        <p:spPr>
          <a:xfrm>
            <a:off x="4416249" y="895350"/>
            <a:ext cx="1118838" cy="959005"/>
          </a:xfrm>
          <a:prstGeom prst="rect">
            <a:avLst/>
          </a:prstGeom>
        </p:spPr>
      </p:pic>
      <p:pic>
        <p:nvPicPr>
          <p:cNvPr id="8" name="Picture 7"/>
          <p:cNvPicPr>
            <a:picLocks noChangeAspect="1"/>
          </p:cNvPicPr>
          <p:nvPr/>
        </p:nvPicPr>
        <p:blipFill>
          <a:blip r:embed="rId6"/>
          <a:stretch>
            <a:fillRect/>
          </a:stretch>
        </p:blipFill>
        <p:spPr>
          <a:xfrm>
            <a:off x="3538615" y="4334556"/>
            <a:ext cx="3045556" cy="2282367"/>
          </a:xfrm>
          <a:prstGeom prst="rect">
            <a:avLst/>
          </a:prstGeom>
        </p:spPr>
      </p:pic>
      <p:pic>
        <p:nvPicPr>
          <p:cNvPr id="9" name="Picture 8"/>
          <p:cNvPicPr>
            <a:picLocks noChangeAspect="1"/>
          </p:cNvPicPr>
          <p:nvPr/>
        </p:nvPicPr>
        <p:blipFill>
          <a:blip r:embed="rId7"/>
          <a:stretch>
            <a:fillRect/>
          </a:stretch>
        </p:blipFill>
        <p:spPr>
          <a:xfrm>
            <a:off x="6991349" y="4334556"/>
            <a:ext cx="2098287" cy="1576026"/>
          </a:xfrm>
          <a:prstGeom prst="rect">
            <a:avLst/>
          </a:prstGeom>
        </p:spPr>
      </p:pic>
      <p:pic>
        <p:nvPicPr>
          <p:cNvPr id="10" name="Picture 9"/>
          <p:cNvPicPr>
            <a:picLocks noChangeAspect="1"/>
          </p:cNvPicPr>
          <p:nvPr/>
        </p:nvPicPr>
        <p:blipFill>
          <a:blip r:embed="rId8"/>
          <a:stretch>
            <a:fillRect/>
          </a:stretch>
        </p:blipFill>
        <p:spPr>
          <a:xfrm>
            <a:off x="1028529" y="4334556"/>
            <a:ext cx="2102908" cy="1576026"/>
          </a:xfrm>
          <a:prstGeom prst="rect">
            <a:avLst/>
          </a:prstGeom>
        </p:spPr>
      </p:pic>
    </p:spTree>
    <p:extLst>
      <p:ext uri="{BB962C8B-B14F-4D97-AF65-F5344CB8AC3E}">
        <p14:creationId xmlns:p14="http://schemas.microsoft.com/office/powerpoint/2010/main" val="16595749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33350"/>
            <a:ext cx="8596668" cy="1428750"/>
          </a:xfrm>
        </p:spPr>
        <p:txBody>
          <a:bodyPr>
            <a:normAutofit/>
          </a:bodyPr>
          <a:lstStyle/>
          <a:p>
            <a:pPr algn="ctr">
              <a:lnSpc>
                <a:spcPct val="107000"/>
              </a:lnSpc>
              <a:spcAft>
                <a:spcPts val="800"/>
              </a:spcAft>
            </a:pPr>
            <a:r>
              <a:rPr lang="en-GB" u="sng" dirty="0">
                <a:latin typeface="Tempus Sans ITC" panose="04020404030D07020202" pitchFamily="82" charset="0"/>
                <a:ea typeface="Calibri" panose="020F0502020204030204" pitchFamily="34" charset="0"/>
                <a:cs typeface="Times New Roman" panose="02020603050405020304" pitchFamily="18" charset="0"/>
              </a:rPr>
              <a:t>Forest School </a:t>
            </a:r>
            <a:r>
              <a:rPr lang="en-GB" u="sng" dirty="0" smtClean="0">
                <a:latin typeface="Tempus Sans ITC" panose="04020404030D07020202" pitchFamily="82" charset="0"/>
                <a:ea typeface="Calibri" panose="020F0502020204030204" pitchFamily="34" charset="0"/>
                <a:cs typeface="Times New Roman" panose="02020603050405020304" pitchFamily="18" charset="0"/>
              </a:rPr>
              <a:t>Ethos/Definition</a:t>
            </a:r>
            <a:endParaRPr lang="en-GB" dirty="0"/>
          </a:p>
        </p:txBody>
      </p:sp>
      <p:sp>
        <p:nvSpPr>
          <p:cNvPr id="3" name="Content Placeholder 2"/>
          <p:cNvSpPr>
            <a:spLocks noGrp="1"/>
          </p:cNvSpPr>
          <p:nvPr>
            <p:ph idx="1"/>
          </p:nvPr>
        </p:nvSpPr>
        <p:spPr>
          <a:xfrm>
            <a:off x="763059" y="933449"/>
            <a:ext cx="8596668" cy="5705475"/>
          </a:xfrm>
        </p:spPr>
        <p:txBody>
          <a:bodyPr>
            <a:noAutofit/>
          </a:bodyPr>
          <a:lstStyle/>
          <a:p>
            <a:pPr marL="0" indent="0" algn="ctr">
              <a:lnSpc>
                <a:spcPct val="107000"/>
              </a:lnSpc>
              <a:spcAft>
                <a:spcPts val="800"/>
              </a:spcAft>
              <a:buNone/>
            </a:pPr>
            <a:r>
              <a:rPr lang="en-GB" sz="2000" dirty="0" smtClean="0">
                <a:solidFill>
                  <a:schemeClr val="tx1"/>
                </a:solidFill>
                <a:latin typeface="Tempus Sans ITC" panose="04020404030D07020202" pitchFamily="82" charset="0"/>
                <a:ea typeface="Calibri" panose="020F0502020204030204" pitchFamily="34" charset="0"/>
                <a:cs typeface="Times New Roman" panose="02020603050405020304" pitchFamily="18" charset="0"/>
              </a:rPr>
              <a:t>Principles </a:t>
            </a:r>
            <a:r>
              <a:rPr lang="en-GB" sz="2000" dirty="0">
                <a:solidFill>
                  <a:schemeClr val="tx1"/>
                </a:solidFill>
                <a:latin typeface="Tempus Sans ITC" panose="04020404030D07020202" pitchFamily="82" charset="0"/>
                <a:ea typeface="Calibri" panose="020F0502020204030204" pitchFamily="34" charset="0"/>
                <a:cs typeface="Times New Roman" panose="02020603050405020304" pitchFamily="18" charset="0"/>
              </a:rPr>
              <a:t>with criteria for good practice (bulleted – FS = Forest School)</a:t>
            </a:r>
          </a:p>
          <a:p>
            <a:pPr marL="0" indent="0" algn="ctr">
              <a:lnSpc>
                <a:spcPct val="107000"/>
              </a:lnSpc>
              <a:spcAft>
                <a:spcPts val="800"/>
              </a:spcAft>
              <a:buNone/>
            </a:pPr>
            <a:r>
              <a:rPr lang="en-GB" sz="2000" b="1" dirty="0">
                <a:solidFill>
                  <a:srgbClr val="92D050"/>
                </a:solidFill>
                <a:latin typeface="Tempus Sans ITC" panose="04020404030D07020202" pitchFamily="82" charset="0"/>
                <a:ea typeface="Calibri" panose="020F0502020204030204" pitchFamily="34" charset="0"/>
                <a:cs typeface="Times New Roman" panose="02020603050405020304" pitchFamily="18" charset="0"/>
              </a:rPr>
              <a:t>1.	Forest School is a long term process with frequent and regular sessions in a local natural space, not a one-off visit. Planning, adaption, observations and reviewing are integral elements.</a:t>
            </a:r>
          </a:p>
          <a:p>
            <a:pPr marL="0" indent="0" algn="ctr">
              <a:lnSpc>
                <a:spcPct val="107000"/>
              </a:lnSpc>
              <a:spcAft>
                <a:spcPts val="800"/>
              </a:spcAft>
              <a:buNone/>
            </a:pPr>
            <a:r>
              <a:rPr lang="en-GB" sz="2000" dirty="0">
                <a:solidFill>
                  <a:schemeClr val="tx1"/>
                </a:solidFill>
                <a:latin typeface="Tempus Sans ITC" panose="04020404030D07020202" pitchFamily="82" charset="0"/>
                <a:ea typeface="Calibri" panose="020F0502020204030204" pitchFamily="34" charset="0"/>
                <a:cs typeface="Times New Roman" panose="02020603050405020304" pitchFamily="18" charset="0"/>
              </a:rPr>
              <a:t>•	FS takes place regularly, ideally at least every other week, over an extended period of time, if practicable encompassing the seasons</a:t>
            </a:r>
          </a:p>
          <a:p>
            <a:pPr marL="0" indent="0" algn="ctr">
              <a:lnSpc>
                <a:spcPct val="107000"/>
              </a:lnSpc>
              <a:spcAft>
                <a:spcPts val="800"/>
              </a:spcAft>
              <a:buNone/>
            </a:pPr>
            <a:r>
              <a:rPr lang="en-GB" sz="2000" dirty="0">
                <a:solidFill>
                  <a:schemeClr val="tx1"/>
                </a:solidFill>
                <a:latin typeface="Tempus Sans ITC" panose="04020404030D07020202" pitchFamily="82" charset="0"/>
                <a:ea typeface="Calibri" panose="020F0502020204030204" pitchFamily="34" charset="0"/>
                <a:cs typeface="Times New Roman" panose="02020603050405020304" pitchFamily="18" charset="0"/>
              </a:rPr>
              <a:t>•	A FS programme has a structure which is based on the observations and joint work between learners and practitioners.  This structure should clearly demonstrate progression of learning.</a:t>
            </a:r>
          </a:p>
          <a:p>
            <a:pPr marL="0" indent="0" algn="ctr">
              <a:lnSpc>
                <a:spcPct val="107000"/>
              </a:lnSpc>
              <a:spcAft>
                <a:spcPts val="800"/>
              </a:spcAft>
              <a:buNone/>
            </a:pPr>
            <a:r>
              <a:rPr lang="en-GB" sz="2000" dirty="0">
                <a:solidFill>
                  <a:schemeClr val="tx1"/>
                </a:solidFill>
                <a:latin typeface="Tempus Sans ITC" panose="04020404030D07020202" pitchFamily="82" charset="0"/>
                <a:ea typeface="Calibri" panose="020F0502020204030204" pitchFamily="34" charset="0"/>
                <a:cs typeface="Times New Roman" panose="02020603050405020304" pitchFamily="18" charset="0"/>
              </a:rPr>
              <a:t>•	The initial sessions of any programme establish physical and behavioural boundaries as well as making initial observations on which to base future programme development.</a:t>
            </a:r>
          </a:p>
          <a:p>
            <a:pPr marL="0" indent="0" algn="ctr">
              <a:lnSpc>
                <a:spcPct val="107000"/>
              </a:lnSpc>
              <a:spcAft>
                <a:spcPts val="800"/>
              </a:spcAft>
              <a:buNone/>
            </a:pPr>
            <a:r>
              <a:rPr lang="en-GB" sz="2000" dirty="0">
                <a:latin typeface="Tahoma" panose="020B0604030504040204" pitchFamily="34" charset="0"/>
                <a:ea typeface="Calibri" panose="020F0502020204030204" pitchFamily="34" charset="0"/>
                <a:cs typeface="Times New Roman" panose="02020603050405020304" pitchFamily="18" charset="0"/>
              </a:rPr>
              <a:t> </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endParaRPr lang="en-GB" sz="2000" dirty="0"/>
          </a:p>
        </p:txBody>
      </p:sp>
      <p:pic>
        <p:nvPicPr>
          <p:cNvPr id="4" name="Picture 3"/>
          <p:cNvPicPr>
            <a:picLocks noChangeAspect="1"/>
          </p:cNvPicPr>
          <p:nvPr/>
        </p:nvPicPr>
        <p:blipFill>
          <a:blip r:embed="rId2"/>
          <a:stretch>
            <a:fillRect/>
          </a:stretch>
        </p:blipFill>
        <p:spPr>
          <a:xfrm>
            <a:off x="10203483" y="5759917"/>
            <a:ext cx="1786283" cy="938865"/>
          </a:xfrm>
          <a:prstGeom prst="rect">
            <a:avLst/>
          </a:prstGeom>
        </p:spPr>
      </p:pic>
      <p:pic>
        <p:nvPicPr>
          <p:cNvPr id="5" name="Picture 4"/>
          <p:cNvPicPr>
            <a:picLocks noChangeAspect="1"/>
          </p:cNvPicPr>
          <p:nvPr/>
        </p:nvPicPr>
        <p:blipFill>
          <a:blip r:embed="rId3"/>
          <a:stretch>
            <a:fillRect/>
          </a:stretch>
        </p:blipFill>
        <p:spPr>
          <a:xfrm>
            <a:off x="10602805" y="133350"/>
            <a:ext cx="987638" cy="2188654"/>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57194" y="4396881"/>
            <a:ext cx="1078859" cy="1078859"/>
          </a:xfrm>
          <a:prstGeom prst="rect">
            <a:avLst/>
          </a:prstGeom>
        </p:spPr>
      </p:pic>
    </p:spTree>
    <p:extLst>
      <p:ext uri="{BB962C8B-B14F-4D97-AF65-F5344CB8AC3E}">
        <p14:creationId xmlns:p14="http://schemas.microsoft.com/office/powerpoint/2010/main" val="15083808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33350"/>
            <a:ext cx="8596668" cy="1428750"/>
          </a:xfrm>
        </p:spPr>
        <p:txBody>
          <a:bodyPr>
            <a:normAutofit/>
          </a:bodyPr>
          <a:lstStyle/>
          <a:p>
            <a:pPr algn="ctr">
              <a:lnSpc>
                <a:spcPct val="107000"/>
              </a:lnSpc>
              <a:spcAft>
                <a:spcPts val="800"/>
              </a:spcAft>
            </a:pPr>
            <a:r>
              <a:rPr lang="en-GB" u="sng" dirty="0">
                <a:latin typeface="Tempus Sans ITC" panose="04020404030D07020202" pitchFamily="82" charset="0"/>
                <a:ea typeface="Calibri" panose="020F0502020204030204" pitchFamily="34" charset="0"/>
                <a:cs typeface="Times New Roman" panose="02020603050405020304" pitchFamily="18" charset="0"/>
              </a:rPr>
              <a:t>Forest School </a:t>
            </a:r>
            <a:r>
              <a:rPr lang="en-GB" u="sng" dirty="0" smtClean="0">
                <a:latin typeface="Tempus Sans ITC" panose="04020404030D07020202" pitchFamily="82" charset="0"/>
                <a:ea typeface="Calibri" panose="020F0502020204030204" pitchFamily="34" charset="0"/>
                <a:cs typeface="Times New Roman" panose="02020603050405020304" pitchFamily="18" charset="0"/>
              </a:rPr>
              <a:t>Ethos/Definition</a:t>
            </a:r>
            <a:endParaRPr lang="en-GB" dirty="0"/>
          </a:p>
        </p:txBody>
      </p:sp>
      <p:sp>
        <p:nvSpPr>
          <p:cNvPr id="3" name="Content Placeholder 2"/>
          <p:cNvSpPr>
            <a:spLocks noGrp="1"/>
          </p:cNvSpPr>
          <p:nvPr>
            <p:ph idx="1"/>
          </p:nvPr>
        </p:nvSpPr>
        <p:spPr>
          <a:xfrm>
            <a:off x="763059" y="933449"/>
            <a:ext cx="8596668" cy="5705475"/>
          </a:xfrm>
        </p:spPr>
        <p:txBody>
          <a:bodyPr>
            <a:noAutofit/>
          </a:bodyPr>
          <a:lstStyle/>
          <a:p>
            <a:pPr marL="0" indent="0" algn="ctr">
              <a:lnSpc>
                <a:spcPct val="107000"/>
              </a:lnSpc>
              <a:spcAft>
                <a:spcPts val="800"/>
              </a:spcAft>
              <a:buNone/>
            </a:pPr>
            <a:r>
              <a:rPr lang="en-GB" b="1" dirty="0">
                <a:solidFill>
                  <a:srgbClr val="92D050"/>
                </a:solidFill>
                <a:latin typeface="Tempus Sans ITC" panose="04020404030D07020202" pitchFamily="82" charset="0"/>
                <a:ea typeface="Calibri" panose="020F0502020204030204" pitchFamily="34" charset="0"/>
                <a:cs typeface="Times New Roman" panose="02020603050405020304" pitchFamily="18" charset="0"/>
              </a:rPr>
              <a:t>2.	Forest School takes place in a woodland or natural wooded environment to support the development of a relationship between the learner and the natural world</a:t>
            </a:r>
          </a:p>
          <a:p>
            <a:pPr marL="0" indent="0" algn="ctr">
              <a:lnSpc>
                <a:spcPct val="107000"/>
              </a:lnSpc>
              <a:spcAft>
                <a:spcPts val="800"/>
              </a:spcAft>
              <a:buNone/>
            </a:pPr>
            <a:r>
              <a:rPr lang="en-GB" dirty="0">
                <a:solidFill>
                  <a:schemeClr val="tx1"/>
                </a:solidFill>
                <a:latin typeface="Tempus Sans ITC" panose="04020404030D07020202" pitchFamily="82" charset="0"/>
                <a:ea typeface="Calibri" panose="020F0502020204030204" pitchFamily="34" charset="0"/>
                <a:cs typeface="Times New Roman" panose="02020603050405020304" pitchFamily="18" charset="0"/>
              </a:rPr>
              <a:t>•	Whilst woodland is the ideal environment for FS, many other sites, some with only a few trees, are able to support good FS practice.</a:t>
            </a:r>
          </a:p>
          <a:p>
            <a:pPr marL="0" indent="0" algn="ctr">
              <a:lnSpc>
                <a:spcPct val="107000"/>
              </a:lnSpc>
              <a:spcAft>
                <a:spcPts val="800"/>
              </a:spcAft>
              <a:buNone/>
            </a:pPr>
            <a:r>
              <a:rPr lang="en-GB" dirty="0">
                <a:solidFill>
                  <a:schemeClr val="tx1"/>
                </a:solidFill>
                <a:latin typeface="Tempus Sans ITC" panose="04020404030D07020202" pitchFamily="82" charset="0"/>
                <a:ea typeface="Calibri" panose="020F0502020204030204" pitchFamily="34" charset="0"/>
                <a:cs typeface="Times New Roman" panose="02020603050405020304" pitchFamily="18" charset="0"/>
              </a:rPr>
              <a:t>•	The woodland is ideally suited to match the needs of the programme and learners, providing them with the space and environment in which to explore and discover</a:t>
            </a:r>
          </a:p>
          <a:p>
            <a:pPr marL="0" indent="0" algn="ctr">
              <a:lnSpc>
                <a:spcPct val="107000"/>
              </a:lnSpc>
              <a:spcAft>
                <a:spcPts val="800"/>
              </a:spcAft>
              <a:buNone/>
            </a:pPr>
            <a:r>
              <a:rPr lang="en-GB" dirty="0">
                <a:solidFill>
                  <a:schemeClr val="tx1"/>
                </a:solidFill>
                <a:latin typeface="Tempus Sans ITC" panose="04020404030D07020202" pitchFamily="82" charset="0"/>
                <a:ea typeface="Calibri" panose="020F0502020204030204" pitchFamily="34" charset="0"/>
                <a:cs typeface="Times New Roman" panose="02020603050405020304" pitchFamily="18" charset="0"/>
              </a:rPr>
              <a:t>•	A FS programme constantly monitors its ecological impact and works within a sustainable site management plan agreed between the landowner/ manager and the Practitioner and the learners.</a:t>
            </a:r>
          </a:p>
          <a:p>
            <a:pPr marL="0" indent="0" algn="ctr">
              <a:lnSpc>
                <a:spcPct val="107000"/>
              </a:lnSpc>
              <a:spcAft>
                <a:spcPts val="800"/>
              </a:spcAft>
              <a:buNone/>
            </a:pPr>
            <a:r>
              <a:rPr lang="en-GB" dirty="0">
                <a:solidFill>
                  <a:schemeClr val="tx1"/>
                </a:solidFill>
                <a:latin typeface="Tempus Sans ITC" panose="04020404030D07020202" pitchFamily="82" charset="0"/>
                <a:ea typeface="Calibri" panose="020F0502020204030204" pitchFamily="34" charset="0"/>
                <a:cs typeface="Times New Roman" panose="02020603050405020304" pitchFamily="18" charset="0"/>
              </a:rPr>
              <a:t>•	FS aims to foster a relationship with nature through regular personal experiences in a local woodland/wooded site to help develop long term environmentally sustainable attitudes and practices in staff, learners and the wider community.</a:t>
            </a:r>
          </a:p>
          <a:p>
            <a:pPr marL="0" indent="0" algn="ctr">
              <a:lnSpc>
                <a:spcPct val="107000"/>
              </a:lnSpc>
              <a:spcAft>
                <a:spcPts val="800"/>
              </a:spcAft>
              <a:buNone/>
            </a:pPr>
            <a:r>
              <a:rPr lang="en-GB" dirty="0">
                <a:solidFill>
                  <a:schemeClr val="tx1"/>
                </a:solidFill>
                <a:latin typeface="Tempus Sans ITC" panose="04020404030D07020202" pitchFamily="82" charset="0"/>
                <a:ea typeface="Calibri" panose="020F0502020204030204" pitchFamily="34" charset="0"/>
                <a:cs typeface="Times New Roman" panose="02020603050405020304" pitchFamily="18" charset="0"/>
              </a:rPr>
              <a:t>•	FS uses the natural resources for inspiration, to enable ideas and encourage intrinsic motivation. </a:t>
            </a:r>
          </a:p>
          <a:p>
            <a:pPr marL="0" indent="0" algn="ctr">
              <a:lnSpc>
                <a:spcPct val="107000"/>
              </a:lnSpc>
              <a:spcAft>
                <a:spcPts val="800"/>
              </a:spcAft>
              <a:buNone/>
            </a:pPr>
            <a:r>
              <a:rPr lang="en-GB" dirty="0">
                <a:latin typeface="Tahoma" panose="020B0604030504040204" pitchFamily="34" charset="0"/>
                <a:ea typeface="Calibri" panose="020F0502020204030204" pitchFamily="34" charset="0"/>
                <a:cs typeface="Times New Roman" panose="02020603050405020304" pitchFamily="18"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pic>
        <p:nvPicPr>
          <p:cNvPr id="4" name="Picture 3"/>
          <p:cNvPicPr>
            <a:picLocks noChangeAspect="1"/>
          </p:cNvPicPr>
          <p:nvPr/>
        </p:nvPicPr>
        <p:blipFill>
          <a:blip r:embed="rId2"/>
          <a:stretch>
            <a:fillRect/>
          </a:stretch>
        </p:blipFill>
        <p:spPr>
          <a:xfrm>
            <a:off x="10203483" y="5759917"/>
            <a:ext cx="1786283" cy="938865"/>
          </a:xfrm>
          <a:prstGeom prst="rect">
            <a:avLst/>
          </a:prstGeom>
        </p:spPr>
      </p:pic>
      <p:pic>
        <p:nvPicPr>
          <p:cNvPr id="5" name="Picture 4"/>
          <p:cNvPicPr>
            <a:picLocks noChangeAspect="1"/>
          </p:cNvPicPr>
          <p:nvPr/>
        </p:nvPicPr>
        <p:blipFill>
          <a:blip r:embed="rId3"/>
          <a:stretch>
            <a:fillRect/>
          </a:stretch>
        </p:blipFill>
        <p:spPr>
          <a:xfrm>
            <a:off x="10602805" y="133350"/>
            <a:ext cx="987638" cy="2188654"/>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57194" y="4396881"/>
            <a:ext cx="1078859" cy="1078859"/>
          </a:xfrm>
          <a:prstGeom prst="rect">
            <a:avLst/>
          </a:prstGeom>
        </p:spPr>
      </p:pic>
    </p:spTree>
    <p:extLst>
      <p:ext uri="{BB962C8B-B14F-4D97-AF65-F5344CB8AC3E}">
        <p14:creationId xmlns:p14="http://schemas.microsoft.com/office/powerpoint/2010/main" val="8007379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33350"/>
            <a:ext cx="8596668" cy="1428750"/>
          </a:xfrm>
        </p:spPr>
        <p:txBody>
          <a:bodyPr>
            <a:normAutofit/>
          </a:bodyPr>
          <a:lstStyle/>
          <a:p>
            <a:pPr algn="ctr">
              <a:lnSpc>
                <a:spcPct val="107000"/>
              </a:lnSpc>
              <a:spcAft>
                <a:spcPts val="800"/>
              </a:spcAft>
            </a:pPr>
            <a:r>
              <a:rPr lang="en-GB" u="sng" dirty="0">
                <a:latin typeface="Tempus Sans ITC" panose="04020404030D07020202" pitchFamily="82" charset="0"/>
                <a:ea typeface="Calibri" panose="020F0502020204030204" pitchFamily="34" charset="0"/>
                <a:cs typeface="Times New Roman" panose="02020603050405020304" pitchFamily="18" charset="0"/>
              </a:rPr>
              <a:t>Forest School </a:t>
            </a:r>
            <a:r>
              <a:rPr lang="en-GB" u="sng" dirty="0" smtClean="0">
                <a:latin typeface="Tempus Sans ITC" panose="04020404030D07020202" pitchFamily="82" charset="0"/>
                <a:ea typeface="Calibri" panose="020F0502020204030204" pitchFamily="34" charset="0"/>
                <a:cs typeface="Times New Roman" panose="02020603050405020304" pitchFamily="18" charset="0"/>
              </a:rPr>
              <a:t>Ethos/Definition</a:t>
            </a:r>
            <a:endParaRPr lang="en-GB" dirty="0"/>
          </a:p>
        </p:txBody>
      </p:sp>
      <p:sp>
        <p:nvSpPr>
          <p:cNvPr id="3" name="Content Placeholder 2"/>
          <p:cNvSpPr>
            <a:spLocks noGrp="1"/>
          </p:cNvSpPr>
          <p:nvPr>
            <p:ph idx="1"/>
          </p:nvPr>
        </p:nvSpPr>
        <p:spPr>
          <a:xfrm>
            <a:off x="763059" y="933449"/>
            <a:ext cx="8596668" cy="5705475"/>
          </a:xfrm>
        </p:spPr>
        <p:txBody>
          <a:bodyPr>
            <a:noAutofit/>
          </a:bodyPr>
          <a:lstStyle/>
          <a:p>
            <a:pPr marL="0" indent="0" algn="ctr">
              <a:lnSpc>
                <a:spcPct val="107000"/>
              </a:lnSpc>
              <a:spcAft>
                <a:spcPts val="800"/>
              </a:spcAft>
              <a:buNone/>
            </a:pPr>
            <a:r>
              <a:rPr lang="en-GB" b="1" dirty="0">
                <a:solidFill>
                  <a:srgbClr val="92D050"/>
                </a:solidFill>
                <a:latin typeface="Tempus Sans ITC" panose="04020404030D07020202" pitchFamily="82" charset="0"/>
                <a:ea typeface="Calibri" panose="020F0502020204030204" pitchFamily="34" charset="0"/>
                <a:cs typeface="Times New Roman" panose="02020603050405020304" pitchFamily="18" charset="0"/>
              </a:rPr>
              <a:t>3.	Forest School aims to promote the holistic development of all those involved, fostering resilient, confident, independent and creative learners</a:t>
            </a:r>
          </a:p>
          <a:p>
            <a:pPr marL="0" indent="0" algn="ctr">
              <a:lnSpc>
                <a:spcPct val="107000"/>
              </a:lnSpc>
              <a:spcAft>
                <a:spcPts val="800"/>
              </a:spcAft>
              <a:buNone/>
            </a:pPr>
            <a:r>
              <a:rPr lang="en-GB" dirty="0">
                <a:solidFill>
                  <a:schemeClr val="tx1"/>
                </a:solidFill>
                <a:latin typeface="Tempus Sans ITC" panose="04020404030D07020202" pitchFamily="82" charset="0"/>
                <a:ea typeface="Calibri" panose="020F0502020204030204" pitchFamily="34" charset="0"/>
                <a:cs typeface="Times New Roman" panose="02020603050405020304" pitchFamily="18" charset="0"/>
              </a:rPr>
              <a:t>•	Where appropriate the FS leader will aim to link experiences at FS to home, work and/or school/education.</a:t>
            </a:r>
          </a:p>
          <a:p>
            <a:pPr marL="0" indent="0" algn="ctr">
              <a:lnSpc>
                <a:spcPct val="107000"/>
              </a:lnSpc>
              <a:spcAft>
                <a:spcPts val="800"/>
              </a:spcAft>
              <a:buNone/>
            </a:pPr>
            <a:r>
              <a:rPr lang="en-GB" dirty="0">
                <a:solidFill>
                  <a:schemeClr val="tx1"/>
                </a:solidFill>
                <a:latin typeface="Tempus Sans ITC" panose="04020404030D07020202" pitchFamily="82" charset="0"/>
                <a:ea typeface="Calibri" panose="020F0502020204030204" pitchFamily="34" charset="0"/>
                <a:cs typeface="Times New Roman" panose="02020603050405020304" pitchFamily="18" charset="0"/>
              </a:rPr>
              <a:t>•	FS programmes aim to develop, where appropriate, the physical, social, cognitive, linguistic, emotional, social and spiritual aspects of the learner</a:t>
            </a:r>
            <a:r>
              <a:rPr lang="en-GB" dirty="0" smtClean="0">
                <a:solidFill>
                  <a:schemeClr val="tx1"/>
                </a:solidFill>
                <a:latin typeface="Tempus Sans ITC" panose="04020404030D07020202" pitchFamily="82" charset="0"/>
                <a:ea typeface="Calibri" panose="020F0502020204030204" pitchFamily="34" charset="0"/>
                <a:cs typeface="Times New Roman" panose="02020603050405020304" pitchFamily="18" charset="0"/>
              </a:rPr>
              <a:t>.</a:t>
            </a:r>
            <a:endParaRPr lang="en-GB" b="1" dirty="0">
              <a:solidFill>
                <a:srgbClr val="92D050"/>
              </a:solidFill>
              <a:latin typeface="Tempus Sans ITC" panose="04020404030D07020202" pitchFamily="82" charset="0"/>
              <a:ea typeface="Calibri" panose="020F0502020204030204" pitchFamily="34" charset="0"/>
              <a:cs typeface="Times New Roman" panose="02020603050405020304" pitchFamily="18" charset="0"/>
            </a:endParaRPr>
          </a:p>
          <a:p>
            <a:pPr marL="0" indent="0" algn="ctr">
              <a:lnSpc>
                <a:spcPct val="107000"/>
              </a:lnSpc>
              <a:spcAft>
                <a:spcPts val="800"/>
              </a:spcAft>
              <a:buNone/>
            </a:pPr>
            <a:r>
              <a:rPr lang="en-GB" b="1" dirty="0">
                <a:solidFill>
                  <a:srgbClr val="92D050"/>
                </a:solidFill>
                <a:latin typeface="Tempus Sans ITC" panose="04020404030D07020202" pitchFamily="82" charset="0"/>
                <a:ea typeface="Calibri" panose="020F0502020204030204" pitchFamily="34" charset="0"/>
                <a:cs typeface="Times New Roman" panose="02020603050405020304" pitchFamily="18" charset="0"/>
              </a:rPr>
              <a:t>4.	Forest School offers learners the opportunity to take supported risks appropriate to the environment and themselves. </a:t>
            </a:r>
          </a:p>
          <a:p>
            <a:pPr marL="0" indent="0" algn="ctr">
              <a:lnSpc>
                <a:spcPct val="107000"/>
              </a:lnSpc>
              <a:spcAft>
                <a:spcPts val="800"/>
              </a:spcAft>
              <a:buNone/>
            </a:pPr>
            <a:r>
              <a:rPr lang="en-GB" dirty="0">
                <a:solidFill>
                  <a:schemeClr val="tx1"/>
                </a:solidFill>
                <a:latin typeface="Tempus Sans ITC" panose="04020404030D07020202" pitchFamily="82" charset="0"/>
                <a:ea typeface="Calibri" panose="020F0502020204030204" pitchFamily="34" charset="0"/>
                <a:cs typeface="Times New Roman" panose="02020603050405020304" pitchFamily="18" charset="0"/>
              </a:rPr>
              <a:t>•	FS opportunities are designed to build on an individual's innate motivation, positive attitudes and/or interests</a:t>
            </a:r>
          </a:p>
          <a:p>
            <a:pPr marL="0" indent="0" algn="ctr">
              <a:lnSpc>
                <a:spcPct val="107000"/>
              </a:lnSpc>
              <a:spcAft>
                <a:spcPts val="800"/>
              </a:spcAft>
              <a:buNone/>
            </a:pPr>
            <a:r>
              <a:rPr lang="en-GB" dirty="0">
                <a:solidFill>
                  <a:schemeClr val="tx1"/>
                </a:solidFill>
                <a:latin typeface="Tempus Sans ITC" panose="04020404030D07020202" pitchFamily="82" charset="0"/>
                <a:ea typeface="Calibri" panose="020F0502020204030204" pitchFamily="34" charset="0"/>
                <a:cs typeface="Times New Roman" panose="02020603050405020304" pitchFamily="18" charset="0"/>
              </a:rPr>
              <a:t>•	FS uses tools and fires only where deemed appropriate to the learners, and is dependent on completion of a baseline risk assessment.  </a:t>
            </a:r>
          </a:p>
          <a:p>
            <a:pPr marL="0" indent="0" algn="ctr">
              <a:lnSpc>
                <a:spcPct val="107000"/>
              </a:lnSpc>
              <a:spcAft>
                <a:spcPts val="800"/>
              </a:spcAft>
              <a:buNone/>
            </a:pPr>
            <a:r>
              <a:rPr lang="en-GB" dirty="0">
                <a:solidFill>
                  <a:schemeClr val="tx1"/>
                </a:solidFill>
                <a:latin typeface="Tempus Sans ITC" panose="04020404030D07020202" pitchFamily="82" charset="0"/>
                <a:ea typeface="Calibri" panose="020F0502020204030204" pitchFamily="34" charset="0"/>
                <a:cs typeface="Times New Roman" panose="02020603050405020304" pitchFamily="18" charset="0"/>
              </a:rPr>
              <a:t>•	Any FS experience follows a Risk/Benefit process managed jointly by the practitioner and learner that is tailored to the developmental stage of the learner </a:t>
            </a:r>
          </a:p>
          <a:p>
            <a:pPr marL="0" indent="0" algn="ctr">
              <a:lnSpc>
                <a:spcPct val="107000"/>
              </a:lnSpc>
              <a:spcAft>
                <a:spcPts val="800"/>
              </a:spcAft>
              <a:buNone/>
            </a:pPr>
            <a:r>
              <a:rPr lang="en-GB" dirty="0">
                <a:latin typeface="Tahoma" panose="020B0604030504040204" pitchFamily="34" charset="0"/>
                <a:ea typeface="Calibri" panose="020F0502020204030204" pitchFamily="34" charset="0"/>
                <a:cs typeface="Times New Roman" panose="02020603050405020304" pitchFamily="18"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pic>
        <p:nvPicPr>
          <p:cNvPr id="4" name="Picture 3"/>
          <p:cNvPicPr>
            <a:picLocks noChangeAspect="1"/>
          </p:cNvPicPr>
          <p:nvPr/>
        </p:nvPicPr>
        <p:blipFill>
          <a:blip r:embed="rId2"/>
          <a:stretch>
            <a:fillRect/>
          </a:stretch>
        </p:blipFill>
        <p:spPr>
          <a:xfrm>
            <a:off x="10203483" y="5759917"/>
            <a:ext cx="1786283" cy="938865"/>
          </a:xfrm>
          <a:prstGeom prst="rect">
            <a:avLst/>
          </a:prstGeom>
        </p:spPr>
      </p:pic>
      <p:pic>
        <p:nvPicPr>
          <p:cNvPr id="5" name="Picture 4"/>
          <p:cNvPicPr>
            <a:picLocks noChangeAspect="1"/>
          </p:cNvPicPr>
          <p:nvPr/>
        </p:nvPicPr>
        <p:blipFill>
          <a:blip r:embed="rId3"/>
          <a:stretch>
            <a:fillRect/>
          </a:stretch>
        </p:blipFill>
        <p:spPr>
          <a:xfrm>
            <a:off x="10602805" y="133350"/>
            <a:ext cx="987638" cy="2188654"/>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57194" y="4396881"/>
            <a:ext cx="1078859" cy="1078859"/>
          </a:xfrm>
          <a:prstGeom prst="rect">
            <a:avLst/>
          </a:prstGeom>
        </p:spPr>
      </p:pic>
    </p:spTree>
    <p:extLst>
      <p:ext uri="{BB962C8B-B14F-4D97-AF65-F5344CB8AC3E}">
        <p14:creationId xmlns:p14="http://schemas.microsoft.com/office/powerpoint/2010/main" val="9776440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33350"/>
            <a:ext cx="8596668" cy="1428750"/>
          </a:xfrm>
        </p:spPr>
        <p:txBody>
          <a:bodyPr>
            <a:normAutofit/>
          </a:bodyPr>
          <a:lstStyle/>
          <a:p>
            <a:pPr algn="ctr">
              <a:lnSpc>
                <a:spcPct val="107000"/>
              </a:lnSpc>
              <a:spcAft>
                <a:spcPts val="800"/>
              </a:spcAft>
            </a:pPr>
            <a:r>
              <a:rPr lang="en-GB" u="sng" dirty="0">
                <a:latin typeface="Tempus Sans ITC" panose="04020404030D07020202" pitchFamily="82" charset="0"/>
                <a:ea typeface="Calibri" panose="020F0502020204030204" pitchFamily="34" charset="0"/>
                <a:cs typeface="Times New Roman" panose="02020603050405020304" pitchFamily="18" charset="0"/>
              </a:rPr>
              <a:t>Forest School </a:t>
            </a:r>
            <a:r>
              <a:rPr lang="en-GB" u="sng" dirty="0" smtClean="0">
                <a:latin typeface="Tempus Sans ITC" panose="04020404030D07020202" pitchFamily="82" charset="0"/>
                <a:ea typeface="Calibri" panose="020F0502020204030204" pitchFamily="34" charset="0"/>
                <a:cs typeface="Times New Roman" panose="02020603050405020304" pitchFamily="18" charset="0"/>
              </a:rPr>
              <a:t>Ethos/Definition</a:t>
            </a:r>
            <a:endParaRPr lang="en-GB" dirty="0"/>
          </a:p>
        </p:txBody>
      </p:sp>
      <p:sp>
        <p:nvSpPr>
          <p:cNvPr id="3" name="Content Placeholder 2"/>
          <p:cNvSpPr>
            <a:spLocks noGrp="1"/>
          </p:cNvSpPr>
          <p:nvPr>
            <p:ph idx="1"/>
          </p:nvPr>
        </p:nvSpPr>
        <p:spPr>
          <a:xfrm>
            <a:off x="763059" y="933449"/>
            <a:ext cx="8596668" cy="5705475"/>
          </a:xfrm>
        </p:spPr>
        <p:txBody>
          <a:bodyPr>
            <a:noAutofit/>
          </a:bodyPr>
          <a:lstStyle/>
          <a:p>
            <a:pPr marL="0" indent="0" algn="ctr">
              <a:lnSpc>
                <a:spcPct val="107000"/>
              </a:lnSpc>
              <a:spcAft>
                <a:spcPts val="800"/>
              </a:spcAft>
              <a:buNone/>
            </a:pPr>
            <a:r>
              <a:rPr lang="en-GB" b="1" dirty="0">
                <a:solidFill>
                  <a:srgbClr val="92D050"/>
                </a:solidFill>
                <a:latin typeface="Tempus Sans ITC" panose="04020404030D07020202" pitchFamily="82" charset="0"/>
                <a:ea typeface="Calibri" panose="020F0502020204030204" pitchFamily="34" charset="0"/>
                <a:cs typeface="Times New Roman" panose="02020603050405020304" pitchFamily="18" charset="0"/>
              </a:rPr>
              <a:t>5.	Forest School is run by qualified Forest School Practitioners who continuously develop their professional practice.</a:t>
            </a:r>
          </a:p>
          <a:p>
            <a:pPr marL="0" indent="0" algn="ctr">
              <a:lnSpc>
                <a:spcPct val="107000"/>
              </a:lnSpc>
              <a:spcAft>
                <a:spcPts val="800"/>
              </a:spcAft>
              <a:buNone/>
            </a:pPr>
            <a:r>
              <a:rPr lang="en-GB" dirty="0">
                <a:solidFill>
                  <a:schemeClr val="tx1"/>
                </a:solidFill>
                <a:latin typeface="Tempus Sans ITC" panose="04020404030D07020202" pitchFamily="82" charset="0"/>
                <a:ea typeface="Calibri" panose="020F0502020204030204" pitchFamily="34" charset="0"/>
                <a:cs typeface="Times New Roman" panose="02020603050405020304" pitchFamily="18" charset="0"/>
              </a:rPr>
              <a:t>•	FS is led by qualified Forest School Practitioners, who are required to hold a minimum of an equivalent Forest School Level 3 qualification</a:t>
            </a:r>
          </a:p>
          <a:p>
            <a:pPr marL="0" indent="0" algn="ctr">
              <a:lnSpc>
                <a:spcPct val="107000"/>
              </a:lnSpc>
              <a:spcAft>
                <a:spcPts val="800"/>
              </a:spcAft>
              <a:buNone/>
            </a:pPr>
            <a:r>
              <a:rPr lang="en-GB" dirty="0">
                <a:solidFill>
                  <a:schemeClr val="tx1"/>
                </a:solidFill>
                <a:latin typeface="Tempus Sans ITC" panose="04020404030D07020202" pitchFamily="82" charset="0"/>
                <a:ea typeface="Calibri" panose="020F0502020204030204" pitchFamily="34" charset="0"/>
                <a:cs typeface="Times New Roman" panose="02020603050405020304" pitchFamily="18" charset="0"/>
              </a:rPr>
              <a:t>•	There is a high practitioner/adults to learner ratio</a:t>
            </a:r>
          </a:p>
          <a:p>
            <a:pPr marL="0" indent="0" algn="ctr">
              <a:lnSpc>
                <a:spcPct val="107000"/>
              </a:lnSpc>
              <a:spcAft>
                <a:spcPts val="800"/>
              </a:spcAft>
              <a:buNone/>
            </a:pPr>
            <a:r>
              <a:rPr lang="en-GB" dirty="0">
                <a:solidFill>
                  <a:schemeClr val="tx1"/>
                </a:solidFill>
                <a:latin typeface="Tempus Sans ITC" panose="04020404030D07020202" pitchFamily="82" charset="0"/>
                <a:ea typeface="Calibri" panose="020F0502020204030204" pitchFamily="34" charset="0"/>
                <a:cs typeface="Times New Roman" panose="02020603050405020304" pitchFamily="18" charset="0"/>
              </a:rPr>
              <a:t>•	Practitioners and adults regularly helping at Forest School are subject to relevant checks into their suitability to have prolonged contact with children, young people and vulnerable people.</a:t>
            </a:r>
          </a:p>
          <a:p>
            <a:pPr marL="0" indent="0" algn="ctr">
              <a:lnSpc>
                <a:spcPct val="107000"/>
              </a:lnSpc>
              <a:spcAft>
                <a:spcPts val="800"/>
              </a:spcAft>
              <a:buNone/>
            </a:pPr>
            <a:r>
              <a:rPr lang="en-GB" dirty="0">
                <a:solidFill>
                  <a:schemeClr val="tx1"/>
                </a:solidFill>
                <a:latin typeface="Tempus Sans ITC" panose="04020404030D07020202" pitchFamily="82" charset="0"/>
                <a:ea typeface="Calibri" panose="020F0502020204030204" pitchFamily="34" charset="0"/>
                <a:cs typeface="Times New Roman" panose="02020603050405020304" pitchFamily="18" charset="0"/>
              </a:rPr>
              <a:t>•	Practitioners need to hold an up to date first aid qualification which includes paediatric and outdoor elements.</a:t>
            </a:r>
          </a:p>
          <a:p>
            <a:pPr marL="0" indent="0" algn="ctr">
              <a:lnSpc>
                <a:spcPct val="107000"/>
              </a:lnSpc>
              <a:spcAft>
                <a:spcPts val="800"/>
              </a:spcAft>
              <a:buNone/>
            </a:pPr>
            <a:r>
              <a:rPr lang="en-GB" dirty="0">
                <a:solidFill>
                  <a:schemeClr val="tx1"/>
                </a:solidFill>
                <a:latin typeface="Tempus Sans ITC" panose="04020404030D07020202" pitchFamily="82" charset="0"/>
                <a:ea typeface="Calibri" panose="020F0502020204030204" pitchFamily="34" charset="0"/>
                <a:cs typeface="Times New Roman" panose="02020603050405020304" pitchFamily="18" charset="0"/>
              </a:rPr>
              <a:t>•	FS is backed by relevant working documents which contain all the relevant policies and procedures required for running FS and establish the roles and responsibilities of staff and volunteers.</a:t>
            </a:r>
          </a:p>
          <a:p>
            <a:pPr marL="0" indent="0" algn="ctr">
              <a:lnSpc>
                <a:spcPct val="107000"/>
              </a:lnSpc>
              <a:spcAft>
                <a:spcPts val="800"/>
              </a:spcAft>
              <a:buNone/>
            </a:pPr>
            <a:r>
              <a:rPr lang="en-GB" dirty="0">
                <a:solidFill>
                  <a:schemeClr val="tx1"/>
                </a:solidFill>
                <a:latin typeface="Tempus Sans ITC" panose="04020404030D07020202" pitchFamily="82" charset="0"/>
                <a:ea typeface="Calibri" panose="020F0502020204030204" pitchFamily="34" charset="0"/>
                <a:cs typeface="Times New Roman" panose="02020603050405020304" pitchFamily="18" charset="0"/>
              </a:rPr>
              <a:t>•	The FS leader is a reflective practitioner sees themselves as a learner too</a:t>
            </a:r>
          </a:p>
          <a:p>
            <a:pPr marL="0" indent="0" algn="ctr">
              <a:lnSpc>
                <a:spcPct val="107000"/>
              </a:lnSpc>
              <a:spcAft>
                <a:spcPts val="800"/>
              </a:spcAft>
              <a:buNone/>
            </a:pPr>
            <a:r>
              <a:rPr lang="en-GB" dirty="0">
                <a:latin typeface="Tahoma" panose="020B0604030504040204" pitchFamily="34" charset="0"/>
                <a:ea typeface="Calibri" panose="020F0502020204030204" pitchFamily="34" charset="0"/>
                <a:cs typeface="Times New Roman" panose="02020603050405020304" pitchFamily="18"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pic>
        <p:nvPicPr>
          <p:cNvPr id="4" name="Picture 3"/>
          <p:cNvPicPr>
            <a:picLocks noChangeAspect="1"/>
          </p:cNvPicPr>
          <p:nvPr/>
        </p:nvPicPr>
        <p:blipFill>
          <a:blip r:embed="rId2"/>
          <a:stretch>
            <a:fillRect/>
          </a:stretch>
        </p:blipFill>
        <p:spPr>
          <a:xfrm>
            <a:off x="10203483" y="5759917"/>
            <a:ext cx="1786283" cy="938865"/>
          </a:xfrm>
          <a:prstGeom prst="rect">
            <a:avLst/>
          </a:prstGeom>
        </p:spPr>
      </p:pic>
      <p:pic>
        <p:nvPicPr>
          <p:cNvPr id="5" name="Picture 4"/>
          <p:cNvPicPr>
            <a:picLocks noChangeAspect="1"/>
          </p:cNvPicPr>
          <p:nvPr/>
        </p:nvPicPr>
        <p:blipFill>
          <a:blip r:embed="rId3"/>
          <a:stretch>
            <a:fillRect/>
          </a:stretch>
        </p:blipFill>
        <p:spPr>
          <a:xfrm>
            <a:off x="10602805" y="133350"/>
            <a:ext cx="987638" cy="2188654"/>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57194" y="4396881"/>
            <a:ext cx="1078859" cy="1078859"/>
          </a:xfrm>
          <a:prstGeom prst="rect">
            <a:avLst/>
          </a:prstGeom>
        </p:spPr>
      </p:pic>
    </p:spTree>
    <p:extLst>
      <p:ext uri="{BB962C8B-B14F-4D97-AF65-F5344CB8AC3E}">
        <p14:creationId xmlns:p14="http://schemas.microsoft.com/office/powerpoint/2010/main" val="37321575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33350"/>
            <a:ext cx="8596668" cy="1428750"/>
          </a:xfrm>
        </p:spPr>
        <p:txBody>
          <a:bodyPr>
            <a:normAutofit/>
          </a:bodyPr>
          <a:lstStyle/>
          <a:p>
            <a:pPr algn="ctr">
              <a:lnSpc>
                <a:spcPct val="107000"/>
              </a:lnSpc>
              <a:spcAft>
                <a:spcPts val="800"/>
              </a:spcAft>
            </a:pPr>
            <a:r>
              <a:rPr lang="en-GB" u="sng" dirty="0">
                <a:latin typeface="Tempus Sans ITC" panose="04020404030D07020202" pitchFamily="82" charset="0"/>
                <a:ea typeface="Calibri" panose="020F0502020204030204" pitchFamily="34" charset="0"/>
                <a:cs typeface="Times New Roman" panose="02020603050405020304" pitchFamily="18" charset="0"/>
              </a:rPr>
              <a:t>Forest School </a:t>
            </a:r>
            <a:r>
              <a:rPr lang="en-GB" u="sng" dirty="0" smtClean="0">
                <a:latin typeface="Tempus Sans ITC" panose="04020404030D07020202" pitchFamily="82" charset="0"/>
                <a:ea typeface="Calibri" panose="020F0502020204030204" pitchFamily="34" charset="0"/>
                <a:cs typeface="Times New Roman" panose="02020603050405020304" pitchFamily="18" charset="0"/>
              </a:rPr>
              <a:t>Ethos/Definition</a:t>
            </a:r>
            <a:endParaRPr lang="en-GB" dirty="0"/>
          </a:p>
        </p:txBody>
      </p:sp>
      <p:sp>
        <p:nvSpPr>
          <p:cNvPr id="3" name="Content Placeholder 2"/>
          <p:cNvSpPr>
            <a:spLocks noGrp="1"/>
          </p:cNvSpPr>
          <p:nvPr>
            <p:ph idx="1"/>
          </p:nvPr>
        </p:nvSpPr>
        <p:spPr>
          <a:xfrm>
            <a:off x="547332" y="847725"/>
            <a:ext cx="8596668" cy="5705475"/>
          </a:xfrm>
        </p:spPr>
        <p:txBody>
          <a:bodyPr>
            <a:noAutofit/>
          </a:bodyPr>
          <a:lstStyle/>
          <a:p>
            <a:pPr marL="0" indent="0" algn="ctr">
              <a:lnSpc>
                <a:spcPct val="107000"/>
              </a:lnSpc>
              <a:spcAft>
                <a:spcPts val="800"/>
              </a:spcAft>
              <a:buNone/>
            </a:pPr>
            <a:r>
              <a:rPr lang="en-GB" b="1" dirty="0">
                <a:solidFill>
                  <a:srgbClr val="92D050"/>
                </a:solidFill>
                <a:latin typeface="Tempus Sans ITC" panose="04020404030D07020202" pitchFamily="82" charset="0"/>
                <a:ea typeface="Calibri" panose="020F0502020204030204" pitchFamily="34" charset="0"/>
                <a:cs typeface="Times New Roman" panose="02020603050405020304" pitchFamily="18" charset="0"/>
              </a:rPr>
              <a:t>6.	Forest School uses a range of learner centred processes to create a community for development and learning.</a:t>
            </a:r>
          </a:p>
          <a:p>
            <a:pPr marL="0" indent="0" algn="ctr">
              <a:lnSpc>
                <a:spcPct val="107000"/>
              </a:lnSpc>
              <a:spcAft>
                <a:spcPts val="800"/>
              </a:spcAft>
              <a:buNone/>
            </a:pPr>
            <a:r>
              <a:rPr lang="en-GB" dirty="0">
                <a:solidFill>
                  <a:schemeClr val="tx1"/>
                </a:solidFill>
                <a:latin typeface="Tempus Sans ITC" panose="04020404030D07020202" pitchFamily="82" charset="0"/>
                <a:ea typeface="Calibri" panose="020F0502020204030204" pitchFamily="34" charset="0"/>
                <a:cs typeface="Times New Roman" panose="02020603050405020304" pitchFamily="18" charset="0"/>
              </a:rPr>
              <a:t>•	A learner-centred pedagogical approach is employed that is responsive to the needs and interests of the learners.</a:t>
            </a:r>
          </a:p>
          <a:p>
            <a:pPr marL="0" indent="0" algn="ctr">
              <a:lnSpc>
                <a:spcPct val="107000"/>
              </a:lnSpc>
              <a:spcAft>
                <a:spcPts val="800"/>
              </a:spcAft>
              <a:buNone/>
            </a:pPr>
            <a:r>
              <a:rPr lang="en-GB" dirty="0">
                <a:solidFill>
                  <a:schemeClr val="tx1"/>
                </a:solidFill>
                <a:latin typeface="Tempus Sans ITC" panose="04020404030D07020202" pitchFamily="82" charset="0"/>
                <a:ea typeface="Calibri" panose="020F0502020204030204" pitchFamily="34" charset="0"/>
                <a:cs typeface="Times New Roman" panose="02020603050405020304" pitchFamily="18" charset="0"/>
              </a:rPr>
              <a:t>•	Play and choice are an integral part of the FS learning process and play is recognised as vital to learning and development at FS</a:t>
            </a:r>
          </a:p>
          <a:p>
            <a:pPr marL="0" indent="0" algn="ctr">
              <a:lnSpc>
                <a:spcPct val="107000"/>
              </a:lnSpc>
              <a:spcAft>
                <a:spcPts val="800"/>
              </a:spcAft>
              <a:buNone/>
            </a:pPr>
            <a:r>
              <a:rPr lang="en-GB" dirty="0">
                <a:solidFill>
                  <a:schemeClr val="tx1"/>
                </a:solidFill>
                <a:latin typeface="Tempus Sans ITC" panose="04020404030D07020202" pitchFamily="82" charset="0"/>
                <a:ea typeface="Calibri" panose="020F0502020204030204" pitchFamily="34" charset="0"/>
                <a:cs typeface="Times New Roman" panose="02020603050405020304" pitchFamily="18" charset="0"/>
              </a:rPr>
              <a:t>•	FS provides a stimulus for all learning preferences and dispositions</a:t>
            </a:r>
          </a:p>
          <a:p>
            <a:pPr marL="0" indent="0" algn="ctr">
              <a:lnSpc>
                <a:spcPct val="107000"/>
              </a:lnSpc>
              <a:spcAft>
                <a:spcPts val="800"/>
              </a:spcAft>
              <a:buNone/>
            </a:pPr>
            <a:r>
              <a:rPr lang="en-GB" dirty="0">
                <a:solidFill>
                  <a:schemeClr val="tx1"/>
                </a:solidFill>
                <a:latin typeface="Tempus Sans ITC" panose="04020404030D07020202" pitchFamily="82" charset="0"/>
                <a:ea typeface="Calibri" panose="020F0502020204030204" pitchFamily="34" charset="0"/>
                <a:cs typeface="Times New Roman" panose="02020603050405020304" pitchFamily="18" charset="0"/>
              </a:rPr>
              <a:t>•	Reflective practice is a feature of each session to ensure learners and practitioners can understand their achievements, develop emotional intelligence and plan for the future. </a:t>
            </a:r>
          </a:p>
          <a:p>
            <a:pPr marL="0" indent="0" algn="ctr">
              <a:lnSpc>
                <a:spcPct val="107000"/>
              </a:lnSpc>
              <a:spcAft>
                <a:spcPts val="800"/>
              </a:spcAft>
              <a:buNone/>
            </a:pPr>
            <a:r>
              <a:rPr lang="en-GB" dirty="0">
                <a:solidFill>
                  <a:schemeClr val="tx1"/>
                </a:solidFill>
                <a:latin typeface="Tempus Sans ITC" panose="04020404030D07020202" pitchFamily="82" charset="0"/>
                <a:ea typeface="Calibri" panose="020F0502020204030204" pitchFamily="34" charset="0"/>
                <a:cs typeface="Times New Roman" panose="02020603050405020304" pitchFamily="18" charset="0"/>
              </a:rPr>
              <a:t>•	Practitioner observation is an important element of FS pedagogy.  Observations are used to 'scaffold' and tailor learning and development at FS</a:t>
            </a:r>
          </a:p>
          <a:p>
            <a:pPr marL="0" indent="0" algn="ctr">
              <a:lnSpc>
                <a:spcPct val="107000"/>
              </a:lnSpc>
              <a:spcAft>
                <a:spcPts val="800"/>
              </a:spcAft>
              <a:buNone/>
            </a:pPr>
            <a:r>
              <a:rPr lang="en-GB" dirty="0">
                <a:solidFill>
                  <a:schemeClr val="tx1"/>
                </a:solidFill>
                <a:latin typeface="Tempus Sans ITC" panose="04020404030D07020202" pitchFamily="82" charset="0"/>
                <a:ea typeface="Calibri" panose="020F0502020204030204" pitchFamily="34" charset="0"/>
                <a:cs typeface="Times New Roman" panose="02020603050405020304" pitchFamily="18" charset="0"/>
              </a:rPr>
              <a:t>•	The Practitioner models the pedagogy which they promote during their programmes through careful planning, appropriate dialogue and relationship building.</a:t>
            </a:r>
          </a:p>
          <a:p>
            <a:pPr marL="0" indent="0" algn="ctr">
              <a:lnSpc>
                <a:spcPct val="107000"/>
              </a:lnSpc>
              <a:spcAft>
                <a:spcPts val="800"/>
              </a:spcAft>
              <a:buNone/>
            </a:pPr>
            <a:endParaRPr lang="en-GB" b="1" dirty="0">
              <a:solidFill>
                <a:srgbClr val="92D050"/>
              </a:solidFill>
              <a:latin typeface="Tempus Sans ITC" panose="04020404030D07020202" pitchFamily="82" charset="0"/>
              <a:ea typeface="Calibri" panose="020F0502020204030204" pitchFamily="34" charset="0"/>
              <a:cs typeface="Times New Roman" panose="02020603050405020304" pitchFamily="18" charset="0"/>
            </a:endParaRPr>
          </a:p>
          <a:p>
            <a:pPr marL="0" indent="0" algn="ctr">
              <a:lnSpc>
                <a:spcPct val="107000"/>
              </a:lnSpc>
              <a:spcAft>
                <a:spcPts val="800"/>
              </a:spcAft>
              <a:buNone/>
            </a:pPr>
            <a:r>
              <a:rPr lang="en-GB" dirty="0">
                <a:latin typeface="Tahoma" panose="020B0604030504040204" pitchFamily="34" charset="0"/>
                <a:ea typeface="Calibri" panose="020F0502020204030204" pitchFamily="34" charset="0"/>
                <a:cs typeface="Times New Roman" panose="02020603050405020304" pitchFamily="18"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pic>
        <p:nvPicPr>
          <p:cNvPr id="4" name="Picture 3"/>
          <p:cNvPicPr>
            <a:picLocks noChangeAspect="1"/>
          </p:cNvPicPr>
          <p:nvPr/>
        </p:nvPicPr>
        <p:blipFill>
          <a:blip r:embed="rId2"/>
          <a:stretch>
            <a:fillRect/>
          </a:stretch>
        </p:blipFill>
        <p:spPr>
          <a:xfrm>
            <a:off x="10203483" y="5759917"/>
            <a:ext cx="1786283" cy="938865"/>
          </a:xfrm>
          <a:prstGeom prst="rect">
            <a:avLst/>
          </a:prstGeom>
        </p:spPr>
      </p:pic>
      <p:pic>
        <p:nvPicPr>
          <p:cNvPr id="5" name="Picture 4"/>
          <p:cNvPicPr>
            <a:picLocks noChangeAspect="1"/>
          </p:cNvPicPr>
          <p:nvPr/>
        </p:nvPicPr>
        <p:blipFill>
          <a:blip r:embed="rId3"/>
          <a:stretch>
            <a:fillRect/>
          </a:stretch>
        </p:blipFill>
        <p:spPr>
          <a:xfrm>
            <a:off x="10602805" y="133350"/>
            <a:ext cx="987638" cy="2188654"/>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57194" y="4396881"/>
            <a:ext cx="1078859" cy="1078859"/>
          </a:xfrm>
          <a:prstGeom prst="rect">
            <a:avLst/>
          </a:prstGeom>
        </p:spPr>
      </p:pic>
      <p:sp>
        <p:nvSpPr>
          <p:cNvPr id="7" name="Rectangle 6"/>
          <p:cNvSpPr/>
          <p:nvPr/>
        </p:nvSpPr>
        <p:spPr>
          <a:xfrm>
            <a:off x="547332" y="6453485"/>
            <a:ext cx="8596668" cy="307777"/>
          </a:xfrm>
          <a:prstGeom prst="rect">
            <a:avLst/>
          </a:prstGeom>
        </p:spPr>
        <p:txBody>
          <a:bodyPr wrap="square">
            <a:spAutoFit/>
          </a:bodyPr>
          <a:lstStyle/>
          <a:p>
            <a:r>
              <a:rPr lang="en-GB" sz="1400" b="1" dirty="0">
                <a:latin typeface="Tempus Sans ITC" panose="04020404030D07020202" pitchFamily="82" charset="0"/>
              </a:rPr>
              <a:t>(The Forest School Association   www.forestschoolassociation.org   enquiries@forestschoolassociation.org)</a:t>
            </a:r>
          </a:p>
        </p:txBody>
      </p:sp>
    </p:spTree>
    <p:extLst>
      <p:ext uri="{BB962C8B-B14F-4D97-AF65-F5344CB8AC3E}">
        <p14:creationId xmlns:p14="http://schemas.microsoft.com/office/powerpoint/2010/main" val="3119176649"/>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34</TotalTime>
  <Words>1249</Words>
  <Application>Microsoft Office PowerPoint</Application>
  <PresentationFormat>Widescreen</PresentationFormat>
  <Paragraphs>83</Paragraphs>
  <Slides>10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Arial</vt:lpstr>
      <vt:lpstr>Calibri</vt:lpstr>
      <vt:lpstr>Tahoma</vt:lpstr>
      <vt:lpstr>Tempus Sans ITC</vt:lpstr>
      <vt:lpstr>Times New Roman</vt:lpstr>
      <vt:lpstr>Trebuchet MS</vt:lpstr>
      <vt:lpstr>Wingdings 3</vt:lpstr>
      <vt:lpstr>Facet</vt:lpstr>
      <vt:lpstr>Forest School Handbook</vt:lpstr>
      <vt:lpstr>School details </vt:lpstr>
      <vt:lpstr>Purpose of the handbook  </vt:lpstr>
      <vt:lpstr>Ethos &amp; Principle Statement   </vt:lpstr>
      <vt:lpstr>Forest School Ethos/Definition</vt:lpstr>
      <vt:lpstr>Forest School Ethos/Definition</vt:lpstr>
      <vt:lpstr>Forest School Ethos/Definition</vt:lpstr>
      <vt:lpstr>Forest School Ethos/Definition</vt:lpstr>
      <vt:lpstr>Forest School Ethos/Definition</vt:lpstr>
      <vt:lpstr>Forest School Ethos/Definition</vt:lpstr>
    </vt:vector>
  </TitlesOfParts>
  <Company>Elham Primary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Forest School Handbook</dc:title>
  <dc:creator>FileD</dc:creator>
  <cp:lastModifiedBy>FileD</cp:lastModifiedBy>
  <cp:revision>7</cp:revision>
  <cp:lastPrinted>2019-12-16T13:11:27Z</cp:lastPrinted>
  <dcterms:created xsi:type="dcterms:W3CDTF">2018-09-27T09:39:27Z</dcterms:created>
  <dcterms:modified xsi:type="dcterms:W3CDTF">2022-03-31T13:02:12Z</dcterms:modified>
</cp:coreProperties>
</file>