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7"/>
  </p:handoutMasterIdLst>
  <p:sldIdLst>
    <p:sldId id="261" r:id="rId2"/>
    <p:sldId id="264" r:id="rId3"/>
    <p:sldId id="263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9" r:id="rId15"/>
    <p:sldId id="278" r:id="rId16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BPreplay" panose="02000503000000020004" pitchFamily="50" charset="0"/>
      <p:regular r:id="rId24"/>
      <p:bold r:id="rId25"/>
      <p:italic r:id="rId26"/>
      <p:boldItalic r:id="rId27"/>
    </p:embeddedFont>
    <p:embeddedFont>
      <p:font typeface="Tuffy-TTF" panose="020B0603060100000000" pitchFamily="34" charset="0"/>
      <p:regular r:id="rId28"/>
      <p:bold r:id="rId29"/>
      <p:italic r:id="rId30"/>
      <p:boldItalic r:id="rId31"/>
    </p:embeddedFont>
    <p:embeddedFont>
      <p:font typeface="Twinkl" pitchFamily="2" charset="0"/>
      <p:regular r:id="rId32"/>
      <p:bold r:id="rId33"/>
    </p:embeddedFont>
    <p:embeddedFont>
      <p:font typeface="Sassoon Infant Md" panose="02000603050000020003" pitchFamily="50" charset="0"/>
      <p:regular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5183"/>
    <a:srgbClr val="3399FF"/>
    <a:srgbClr val="9FE2F7"/>
    <a:srgbClr val="FFF5B6"/>
    <a:srgbClr val="FDFDFD"/>
    <a:srgbClr val="00A0E1"/>
    <a:srgbClr val="FF7E00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578" y="11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9880063-C03A-4E89-AB21-3B38A9503C3A}" type="datetimeFigureOut">
              <a:rPr lang="en-GB"/>
              <a:pPr>
                <a:defRPr/>
              </a:pPr>
              <a:t>27/09/2018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60EA93D-85FC-4198-9ABD-7BB7A5C9BB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0039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5854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30343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8414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0660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8603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1" r:id="rId4"/>
    <p:sldLayoutId id="2147483772" r:id="rId5"/>
    <p:sldLayoutId id="214748377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microsoft.com/office/2007/relationships/media" Target="../media/media2.WAV"/><Relationship Id="rId7" Type="http://schemas.openxmlformats.org/officeDocument/2006/relationships/slideLayout" Target="../slideLayouts/slideLayout3.xml"/><Relationship Id="rId12" Type="http://schemas.openxmlformats.org/officeDocument/2006/relationships/image" Target="../media/image2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19.png"/><Relationship Id="rId5" Type="http://schemas.microsoft.com/office/2007/relationships/media" Target="../media/media3.WAV"/><Relationship Id="rId10" Type="http://schemas.openxmlformats.org/officeDocument/2006/relationships/image" Target="../media/image18.png"/><Relationship Id="rId4" Type="http://schemas.openxmlformats.org/officeDocument/2006/relationships/audio" Target="../media/media2.WAV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media" Target="../media/media2.WAV"/><Relationship Id="rId7" Type="http://schemas.openxmlformats.org/officeDocument/2006/relationships/slideLayout" Target="../slideLayouts/slideLayout3.xml"/><Relationship Id="rId12" Type="http://schemas.openxmlformats.org/officeDocument/2006/relationships/image" Target="../media/image21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audio" Target="../media/media3.WAV"/><Relationship Id="rId11" Type="http://schemas.openxmlformats.org/officeDocument/2006/relationships/image" Target="../media/image6.png"/><Relationship Id="rId5" Type="http://schemas.microsoft.com/office/2007/relationships/media" Target="../media/media3.WAV"/><Relationship Id="rId10" Type="http://schemas.openxmlformats.org/officeDocument/2006/relationships/image" Target="../media/image22.png"/><Relationship Id="rId4" Type="http://schemas.openxmlformats.org/officeDocument/2006/relationships/audio" Target="../media/media2.WAV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3" Type="http://schemas.microsoft.com/office/2007/relationships/media" Target="../media/media11.WAV"/><Relationship Id="rId18" Type="http://schemas.openxmlformats.org/officeDocument/2006/relationships/audio" Target="../media/media13.WAV"/><Relationship Id="rId26" Type="http://schemas.openxmlformats.org/officeDocument/2006/relationships/image" Target="../media/image27.png"/><Relationship Id="rId3" Type="http://schemas.microsoft.com/office/2007/relationships/media" Target="../media/media6.WAV"/><Relationship Id="rId21" Type="http://schemas.openxmlformats.org/officeDocument/2006/relationships/slideLayout" Target="../slideLayouts/slideLayout3.xml"/><Relationship Id="rId34" Type="http://schemas.openxmlformats.org/officeDocument/2006/relationships/image" Target="../media/image34.png"/><Relationship Id="rId7" Type="http://schemas.microsoft.com/office/2007/relationships/media" Target="../media/media8.WAV"/><Relationship Id="rId12" Type="http://schemas.openxmlformats.org/officeDocument/2006/relationships/audio" Target="../media/media10.WAV"/><Relationship Id="rId17" Type="http://schemas.microsoft.com/office/2007/relationships/media" Target="../media/media13.WAV"/><Relationship Id="rId25" Type="http://schemas.openxmlformats.org/officeDocument/2006/relationships/image" Target="../media/image26.png"/><Relationship Id="rId33" Type="http://schemas.openxmlformats.org/officeDocument/2006/relationships/image" Target="../media/image17.png"/><Relationship Id="rId2" Type="http://schemas.openxmlformats.org/officeDocument/2006/relationships/audio" Target="../media/media5.WAV"/><Relationship Id="rId16" Type="http://schemas.openxmlformats.org/officeDocument/2006/relationships/audio" Target="../media/media12.WAV"/><Relationship Id="rId20" Type="http://schemas.openxmlformats.org/officeDocument/2006/relationships/audio" Target="../media/media14.WAV"/><Relationship Id="rId29" Type="http://schemas.openxmlformats.org/officeDocument/2006/relationships/image" Target="../media/image30.png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microsoft.com/office/2007/relationships/media" Target="../media/media10.WAV"/><Relationship Id="rId24" Type="http://schemas.openxmlformats.org/officeDocument/2006/relationships/image" Target="../media/image25.png"/><Relationship Id="rId32" Type="http://schemas.openxmlformats.org/officeDocument/2006/relationships/image" Target="../media/image33.png"/><Relationship Id="rId5" Type="http://schemas.microsoft.com/office/2007/relationships/media" Target="../media/media7.WAV"/><Relationship Id="rId15" Type="http://schemas.microsoft.com/office/2007/relationships/media" Target="../media/media12.WAV"/><Relationship Id="rId23" Type="http://schemas.openxmlformats.org/officeDocument/2006/relationships/image" Target="../media/image24.png"/><Relationship Id="rId28" Type="http://schemas.openxmlformats.org/officeDocument/2006/relationships/image" Target="../media/image29.png"/><Relationship Id="rId10" Type="http://schemas.openxmlformats.org/officeDocument/2006/relationships/audio" Target="../media/media9.WAV"/><Relationship Id="rId19" Type="http://schemas.microsoft.com/office/2007/relationships/media" Target="../media/media14.WAV"/><Relationship Id="rId31" Type="http://schemas.openxmlformats.org/officeDocument/2006/relationships/image" Target="../media/image32.png"/><Relationship Id="rId4" Type="http://schemas.openxmlformats.org/officeDocument/2006/relationships/audio" Target="../media/media6.WAV"/><Relationship Id="rId9" Type="http://schemas.microsoft.com/office/2007/relationships/media" Target="../media/media9.WAV"/><Relationship Id="rId14" Type="http://schemas.openxmlformats.org/officeDocument/2006/relationships/audio" Target="../media/media11.WAV"/><Relationship Id="rId22" Type="http://schemas.openxmlformats.org/officeDocument/2006/relationships/image" Target="../media/image20.png"/><Relationship Id="rId27" Type="http://schemas.openxmlformats.org/officeDocument/2006/relationships/image" Target="../media/image28.png"/><Relationship Id="rId30" Type="http://schemas.openxmlformats.org/officeDocument/2006/relationships/image" Target="../media/image31.png"/><Relationship Id="rId35" Type="http://schemas.openxmlformats.org/officeDocument/2006/relationships/image" Target="../media/image21.png"/><Relationship Id="rId8" Type="http://schemas.openxmlformats.org/officeDocument/2006/relationships/audio" Target="../media/media8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5" Type="http://schemas.openxmlformats.org/officeDocument/2006/relationships/image" Target="../media/image47.pn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Relationship Id="rId14" Type="http://schemas.openxmlformats.org/officeDocument/2006/relationships/image" Target="../media/image4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18.WAV"/><Relationship Id="rId13" Type="http://schemas.openxmlformats.org/officeDocument/2006/relationships/slideLayout" Target="../slideLayouts/slideLayout3.xml"/><Relationship Id="rId18" Type="http://schemas.openxmlformats.org/officeDocument/2006/relationships/image" Target="../media/image49.png"/><Relationship Id="rId3" Type="http://schemas.microsoft.com/office/2007/relationships/media" Target="../media/media16.WAV"/><Relationship Id="rId21" Type="http://schemas.openxmlformats.org/officeDocument/2006/relationships/image" Target="../media/image52.png"/><Relationship Id="rId7" Type="http://schemas.microsoft.com/office/2007/relationships/media" Target="../media/media18.WAV"/><Relationship Id="rId12" Type="http://schemas.openxmlformats.org/officeDocument/2006/relationships/audio" Target="../media/media20.WAV"/><Relationship Id="rId17" Type="http://schemas.openxmlformats.org/officeDocument/2006/relationships/image" Target="../media/image48.png"/><Relationship Id="rId2" Type="http://schemas.openxmlformats.org/officeDocument/2006/relationships/audio" Target="../media/media15.WAV"/><Relationship Id="rId16" Type="http://schemas.openxmlformats.org/officeDocument/2006/relationships/image" Target="../media/image17.png"/><Relationship Id="rId20" Type="http://schemas.openxmlformats.org/officeDocument/2006/relationships/image" Target="../media/image51.png"/><Relationship Id="rId1" Type="http://schemas.microsoft.com/office/2007/relationships/media" Target="../media/media15.WAV"/><Relationship Id="rId6" Type="http://schemas.openxmlformats.org/officeDocument/2006/relationships/audio" Target="../media/media17.WAV"/><Relationship Id="rId11" Type="http://schemas.microsoft.com/office/2007/relationships/media" Target="../media/media20.WAV"/><Relationship Id="rId5" Type="http://schemas.microsoft.com/office/2007/relationships/media" Target="../media/media17.WAV"/><Relationship Id="rId15" Type="http://schemas.openxmlformats.org/officeDocument/2006/relationships/image" Target="../media/image34.png"/><Relationship Id="rId23" Type="http://schemas.openxmlformats.org/officeDocument/2006/relationships/image" Target="../media/image21.png"/><Relationship Id="rId10" Type="http://schemas.openxmlformats.org/officeDocument/2006/relationships/audio" Target="../media/media19.WAV"/><Relationship Id="rId19" Type="http://schemas.openxmlformats.org/officeDocument/2006/relationships/image" Target="../media/image50.png"/><Relationship Id="rId4" Type="http://schemas.openxmlformats.org/officeDocument/2006/relationships/audio" Target="../media/media16.WAV"/><Relationship Id="rId9" Type="http://schemas.microsoft.com/office/2007/relationships/media" Target="../media/media19.WAV"/><Relationship Id="rId14" Type="http://schemas.openxmlformats.org/officeDocument/2006/relationships/image" Target="../media/image20.png"/><Relationship Id="rId22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22.png"/><Relationship Id="rId7" Type="http://schemas.openxmlformats.org/officeDocument/2006/relationships/image" Target="../media/image56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jpeg"/><Relationship Id="rId11" Type="http://schemas.openxmlformats.org/officeDocument/2006/relationships/image" Target="../media/image34.pn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6.png"/><Relationship Id="rId9" Type="http://schemas.openxmlformats.org/officeDocument/2006/relationships/image" Target="../media/image5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13" Type="http://schemas.openxmlformats.org/officeDocument/2006/relationships/slideLayout" Target="../slideLayouts/slideLayout3.xml"/><Relationship Id="rId18" Type="http://schemas.openxmlformats.org/officeDocument/2006/relationships/image" Target="../media/image62.png"/><Relationship Id="rId3" Type="http://schemas.microsoft.com/office/2007/relationships/media" Target="../media/media22.WAV"/><Relationship Id="rId21" Type="http://schemas.openxmlformats.org/officeDocument/2006/relationships/image" Target="../media/image65.png"/><Relationship Id="rId7" Type="http://schemas.microsoft.com/office/2007/relationships/media" Target="../media/media24.WAV"/><Relationship Id="rId12" Type="http://schemas.openxmlformats.org/officeDocument/2006/relationships/audio" Target="../media/media26.WAV"/><Relationship Id="rId17" Type="http://schemas.openxmlformats.org/officeDocument/2006/relationships/image" Target="../media/image61.png"/><Relationship Id="rId2" Type="http://schemas.openxmlformats.org/officeDocument/2006/relationships/audio" Target="../media/media21.WAV"/><Relationship Id="rId16" Type="http://schemas.openxmlformats.org/officeDocument/2006/relationships/image" Target="../media/image60.png"/><Relationship Id="rId20" Type="http://schemas.openxmlformats.org/officeDocument/2006/relationships/image" Target="../media/image64.png"/><Relationship Id="rId1" Type="http://schemas.microsoft.com/office/2007/relationships/media" Target="../media/media21.WAV"/><Relationship Id="rId6" Type="http://schemas.openxmlformats.org/officeDocument/2006/relationships/audio" Target="../media/media23.WAV"/><Relationship Id="rId11" Type="http://schemas.microsoft.com/office/2007/relationships/media" Target="../media/media26.WAV"/><Relationship Id="rId5" Type="http://schemas.microsoft.com/office/2007/relationships/media" Target="../media/media23.WAV"/><Relationship Id="rId15" Type="http://schemas.openxmlformats.org/officeDocument/2006/relationships/image" Target="../media/image17.png"/><Relationship Id="rId23" Type="http://schemas.openxmlformats.org/officeDocument/2006/relationships/image" Target="../media/image21.png"/><Relationship Id="rId10" Type="http://schemas.openxmlformats.org/officeDocument/2006/relationships/audio" Target="../media/media25.WAV"/><Relationship Id="rId19" Type="http://schemas.openxmlformats.org/officeDocument/2006/relationships/image" Target="../media/image63.png"/><Relationship Id="rId4" Type="http://schemas.openxmlformats.org/officeDocument/2006/relationships/audio" Target="../media/media22.WAV"/><Relationship Id="rId9" Type="http://schemas.microsoft.com/office/2007/relationships/media" Target="../media/media25.WAV"/><Relationship Id="rId14" Type="http://schemas.openxmlformats.org/officeDocument/2006/relationships/image" Target="../media/image20.png"/><Relationship Id="rId22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1471613" y="6411913"/>
            <a:ext cx="6200775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chemeClr val="bg1"/>
                </a:solidFill>
                <a:latin typeface="Tuffy-TTF" panose="020B0603060100000000" pitchFamily="34" charset="0"/>
              </a:rPr>
              <a:t>French</a:t>
            </a:r>
            <a:r>
              <a:rPr lang="en-GB" altLang="en-US" sz="800" dirty="0">
                <a:solidFill>
                  <a:schemeClr val="bg1"/>
                </a:solidFill>
                <a:latin typeface="Tuffy-TTF" panose="020B0603060100000000" pitchFamily="34" charset="0"/>
              </a:rPr>
              <a:t>| Year 3 | Food, Glorious Food! | Please May I Have...? | Lesson 2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uffy-TTF" panose="020B0603060100000000" pitchFamily="34" charset="0"/>
              </a:rPr>
              <a:t>Food, Glorious Food!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uffy-TTF" panose="020B0603060100000000" pitchFamily="34" charset="0"/>
              </a:rPr>
              <a:t>French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0" y="750888"/>
            <a:ext cx="9144000" cy="1836737"/>
          </a:xfrm>
          <a:prstGeom prst="rect">
            <a:avLst/>
          </a:prstGeom>
          <a:solidFill>
            <a:srgbClr val="00A0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8196" name="Title 7"/>
          <p:cNvSpPr>
            <a:spLocks noGrp="1"/>
          </p:cNvSpPr>
          <p:nvPr>
            <p:ph type="title"/>
          </p:nvPr>
        </p:nvSpPr>
        <p:spPr>
          <a:xfrm>
            <a:off x="0" y="1006475"/>
            <a:ext cx="9144000" cy="1325563"/>
          </a:xfrm>
        </p:spPr>
        <p:txBody>
          <a:bodyPr lIns="0" tIns="0" rIns="0" bIns="0"/>
          <a:lstStyle/>
          <a:p>
            <a:pPr algn="ctr" eaLnBrk="1" hangingPunct="1"/>
            <a:r>
              <a:rPr lang="en-GB" altLang="en-US" sz="5000">
                <a:solidFill>
                  <a:srgbClr val="FFF5B6"/>
                </a:solidFill>
              </a:rPr>
              <a:t> </a:t>
            </a:r>
            <a:r>
              <a:rPr lang="fr-FR" altLang="en-US" sz="4500">
                <a:solidFill>
                  <a:srgbClr val="FFF5B6"/>
                </a:solidFill>
              </a:rPr>
              <a:t>Je voudrais ___ s’il vous plaît?</a:t>
            </a:r>
            <a:br>
              <a:rPr lang="en-GB" altLang="en-US" sz="5000">
                <a:solidFill>
                  <a:srgbClr val="FFF5B6"/>
                </a:solidFill>
              </a:rPr>
            </a:br>
            <a:r>
              <a:rPr lang="en-GB" altLang="en-US" sz="3500">
                <a:solidFill>
                  <a:srgbClr val="FFF5B6"/>
                </a:solidFill>
              </a:rPr>
              <a:t>(Please May I Have____?)</a:t>
            </a:r>
          </a:p>
        </p:txBody>
      </p:sp>
      <p:sp>
        <p:nvSpPr>
          <p:cNvPr id="10" name="Oval 9"/>
          <p:cNvSpPr/>
          <p:nvPr/>
        </p:nvSpPr>
        <p:spPr>
          <a:xfrm>
            <a:off x="3076575" y="2817813"/>
            <a:ext cx="2962275" cy="3135312"/>
          </a:xfrm>
          <a:prstGeom prst="ellipse">
            <a:avLst/>
          </a:prstGeom>
          <a:solidFill>
            <a:srgbClr val="3399FF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57688" y="6275388"/>
            <a:ext cx="390525" cy="139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8199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013" y="6165850"/>
            <a:ext cx="5619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982" t="1" r="-25928" b="38711"/>
          <a:stretch/>
        </p:blipFill>
        <p:spPr>
          <a:xfrm>
            <a:off x="3114675" y="3090973"/>
            <a:ext cx="2857500" cy="2843366"/>
          </a:xfrm>
          <a:prstGeom prst="ellipse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z="1600"/>
              <a:t>I can use determiners for identifying quantities in making polite requests.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 sz="1600"/>
              <a:t>I can count items or use ‘some’ for amounts.</a:t>
            </a:r>
          </a:p>
          <a:p>
            <a:pPr eaLnBrk="1" hangingPunct="1"/>
            <a:r>
              <a:rPr lang="en-GB" altLang="en-US" sz="1600"/>
              <a:t>I can ask politely for something.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1685925"/>
            <a:ext cx="7632700" cy="44005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8181975" cy="1325563"/>
          </a:xfrm>
        </p:spPr>
        <p:txBody>
          <a:bodyPr/>
          <a:lstStyle/>
          <a:p>
            <a:pPr eaLnBrk="1" hangingPunct="1"/>
            <a:r>
              <a:rPr lang="en-GB" altLang="en-US"/>
              <a:t>What Can You Remember?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038" y="1952625"/>
            <a:ext cx="2720975" cy="38481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925" y="1952625"/>
            <a:ext cx="2719388" cy="38481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8225" y="1952625"/>
            <a:ext cx="2720975" cy="38481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2113" y="1952625"/>
            <a:ext cx="2719387" cy="38481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4413" y="1952625"/>
            <a:ext cx="2720975" cy="38481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8300" y="1952625"/>
            <a:ext cx="2719388" cy="38481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00600" y="1952625"/>
            <a:ext cx="2720975" cy="38481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24488" y="1958975"/>
            <a:ext cx="2720975" cy="38481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0252" name="Group Work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2482850"/>
            <a:ext cx="7632700" cy="31337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7367588" cy="1325563"/>
          </a:xfrm>
        </p:spPr>
        <p:txBody>
          <a:bodyPr/>
          <a:lstStyle/>
          <a:p>
            <a:pPr eaLnBrk="1" hangingPunct="1"/>
            <a:r>
              <a:rPr lang="en-GB" altLang="en-US"/>
              <a:t>Je voudrais___s’il vous plaît</a:t>
            </a:r>
          </a:p>
        </p:txBody>
      </p:sp>
      <p:grpSp>
        <p:nvGrpSpPr>
          <p:cNvPr id="23" name="Group 1"/>
          <p:cNvGrpSpPr>
            <a:grpSpLocks/>
          </p:cNvGrpSpPr>
          <p:nvPr/>
        </p:nvGrpSpPr>
        <p:grpSpPr bwMode="auto">
          <a:xfrm>
            <a:off x="841375" y="1895475"/>
            <a:ext cx="4111625" cy="4200525"/>
            <a:chOff x="841375" y="1895475"/>
            <a:chExt cx="4111494" cy="4200525"/>
          </a:xfrm>
        </p:grpSpPr>
        <p:sp>
          <p:nvSpPr>
            <p:cNvPr id="6" name="Oval Callout 5"/>
            <p:cNvSpPr/>
            <p:nvPr/>
          </p:nvSpPr>
          <p:spPr>
            <a:xfrm>
              <a:off x="841375" y="1895475"/>
              <a:ext cx="2081147" cy="1571625"/>
            </a:xfrm>
            <a:prstGeom prst="wedgeEllipseCallout">
              <a:avLst>
                <a:gd name="adj1" fmla="val 58363"/>
                <a:gd name="adj2" fmla="val 4270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2" charset="0"/>
                </a:rPr>
                <a:t>c</a:t>
              </a:r>
            </a:p>
          </p:txBody>
        </p:sp>
        <p:pic>
          <p:nvPicPr>
            <p:cNvPr id="11284" name="Picture 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b="26396"/>
            <a:stretch>
              <a:fillRect/>
            </a:stretch>
          </p:blipFill>
          <p:spPr bwMode="auto">
            <a:xfrm>
              <a:off x="2743200" y="2828925"/>
              <a:ext cx="2209669" cy="3267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85" name="TextBox 15"/>
            <p:cNvSpPr txBox="1">
              <a:spLocks noChangeArrowheads="1"/>
            </p:cNvSpPr>
            <p:nvPr/>
          </p:nvSpPr>
          <p:spPr bwMode="auto">
            <a:xfrm>
              <a:off x="969947" y="2358121"/>
              <a:ext cx="195275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Je voudrais ___          s’il vous plaît.</a:t>
              </a:r>
            </a:p>
          </p:txBody>
        </p:sp>
        <p:pic>
          <p:nvPicPr>
            <p:cNvPr id="11286" name="Play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3797" y="2722562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Group 3"/>
          <p:cNvGrpSpPr>
            <a:grpSpLocks/>
          </p:cNvGrpSpPr>
          <p:nvPr/>
        </p:nvGrpSpPr>
        <p:grpSpPr bwMode="auto">
          <a:xfrm>
            <a:off x="1027113" y="4679950"/>
            <a:ext cx="1436687" cy="1176338"/>
            <a:chOff x="1009209" y="4679950"/>
            <a:chExt cx="1437746" cy="1176338"/>
          </a:xfrm>
        </p:grpSpPr>
        <p:sp>
          <p:nvSpPr>
            <p:cNvPr id="11" name="Oval Callout 10"/>
            <p:cNvSpPr/>
            <p:nvPr/>
          </p:nvSpPr>
          <p:spPr>
            <a:xfrm>
              <a:off x="1009209" y="4679950"/>
              <a:ext cx="1437746" cy="1176338"/>
            </a:xfrm>
            <a:prstGeom prst="wedgeEllipseCallout">
              <a:avLst>
                <a:gd name="adj1" fmla="val 64962"/>
                <a:gd name="adj2" fmla="val -4859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2" charset="0"/>
                </a:rPr>
                <a:t>c</a:t>
              </a:r>
            </a:p>
          </p:txBody>
        </p:sp>
        <p:sp>
          <p:nvSpPr>
            <p:cNvPr id="11281" name="TextBox 17"/>
            <p:cNvSpPr txBox="1">
              <a:spLocks noChangeArrowheads="1"/>
            </p:cNvSpPr>
            <p:nvPr/>
          </p:nvSpPr>
          <p:spPr bwMode="auto">
            <a:xfrm>
              <a:off x="1205397" y="5078164"/>
              <a:ext cx="8515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Merci.</a:t>
              </a:r>
            </a:p>
          </p:txBody>
        </p:sp>
        <p:pic>
          <p:nvPicPr>
            <p:cNvPr id="11282" name="Play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6477" y="514376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Group 2"/>
          <p:cNvGrpSpPr>
            <a:grpSpLocks/>
          </p:cNvGrpSpPr>
          <p:nvPr/>
        </p:nvGrpSpPr>
        <p:grpSpPr bwMode="auto">
          <a:xfrm>
            <a:off x="5394325" y="2225675"/>
            <a:ext cx="2849563" cy="3005138"/>
            <a:chOff x="5386019" y="2225675"/>
            <a:chExt cx="2850233" cy="3005881"/>
          </a:xfrm>
        </p:grpSpPr>
        <p:pic>
          <p:nvPicPr>
            <p:cNvPr id="11275" name="Picture 13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65" t="47807"/>
            <a:stretch>
              <a:fillRect/>
            </a:stretch>
          </p:blipFill>
          <p:spPr bwMode="auto">
            <a:xfrm rot="1341423">
              <a:off x="5386019" y="4383933"/>
              <a:ext cx="1302901" cy="8476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6" name="Picture 1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3889" y="2225675"/>
              <a:ext cx="1359855" cy="2406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Oval Callout 14"/>
            <p:cNvSpPr/>
            <p:nvPr/>
          </p:nvSpPr>
          <p:spPr>
            <a:xfrm>
              <a:off x="6799226" y="2851305"/>
              <a:ext cx="1437026" cy="1176629"/>
            </a:xfrm>
            <a:prstGeom prst="wedgeEllipseCallout">
              <a:avLst>
                <a:gd name="adj1" fmla="val -69525"/>
                <a:gd name="adj2" fmla="val -3726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2" charset="0"/>
                </a:rPr>
                <a:t>c</a:t>
              </a:r>
            </a:p>
          </p:txBody>
        </p:sp>
        <p:sp>
          <p:nvSpPr>
            <p:cNvPr id="11278" name="TextBox 18"/>
            <p:cNvSpPr txBox="1">
              <a:spLocks noChangeArrowheads="1"/>
            </p:cNvSpPr>
            <p:nvPr/>
          </p:nvSpPr>
          <p:spPr bwMode="auto">
            <a:xfrm>
              <a:off x="6992929" y="3254665"/>
              <a:ext cx="8515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Voilà.</a:t>
              </a:r>
            </a:p>
          </p:txBody>
        </p:sp>
        <p:pic>
          <p:nvPicPr>
            <p:cNvPr id="11279" name="Play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0319" y="3308481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271" name="Whole Class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Je_voudrais_s_39_il_vous_plait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663" y="3870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Voil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663" y="453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Merc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663" y="51895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982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93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16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2482850"/>
            <a:ext cx="7632700" cy="31337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650" y="549275"/>
            <a:ext cx="7632700" cy="132556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4400" dirty="0"/>
              <a:t>La politesse</a:t>
            </a:r>
            <a:br>
              <a:rPr lang="en-GB" dirty="0"/>
            </a:br>
            <a:r>
              <a:rPr lang="en-GB" sz="3400" dirty="0"/>
              <a:t>(Polite Requests)</a:t>
            </a:r>
          </a:p>
        </p:txBody>
      </p:sp>
      <p:grpSp>
        <p:nvGrpSpPr>
          <p:cNvPr id="25" name="Group 3"/>
          <p:cNvGrpSpPr>
            <a:grpSpLocks/>
          </p:cNvGrpSpPr>
          <p:nvPr/>
        </p:nvGrpSpPr>
        <p:grpSpPr bwMode="auto">
          <a:xfrm>
            <a:off x="1009650" y="4679950"/>
            <a:ext cx="1436688" cy="1176338"/>
            <a:chOff x="1009209" y="4679950"/>
            <a:chExt cx="1437746" cy="1176338"/>
          </a:xfrm>
        </p:grpSpPr>
        <p:sp>
          <p:nvSpPr>
            <p:cNvPr id="11" name="Oval Callout 10"/>
            <p:cNvSpPr/>
            <p:nvPr/>
          </p:nvSpPr>
          <p:spPr>
            <a:xfrm>
              <a:off x="1009209" y="4679950"/>
              <a:ext cx="1437746" cy="1176338"/>
            </a:xfrm>
            <a:prstGeom prst="wedgeEllipseCallout">
              <a:avLst>
                <a:gd name="adj1" fmla="val 64962"/>
                <a:gd name="adj2" fmla="val -4859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2" charset="0"/>
                </a:rPr>
                <a:t>c</a:t>
              </a:r>
            </a:p>
          </p:txBody>
        </p:sp>
        <p:sp>
          <p:nvSpPr>
            <p:cNvPr id="12308" name="TextBox 17"/>
            <p:cNvSpPr txBox="1">
              <a:spLocks noChangeArrowheads="1"/>
            </p:cNvSpPr>
            <p:nvPr/>
          </p:nvSpPr>
          <p:spPr bwMode="auto">
            <a:xfrm>
              <a:off x="1205397" y="5078164"/>
              <a:ext cx="8515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Merci.</a:t>
              </a:r>
            </a:p>
          </p:txBody>
        </p:sp>
        <p:pic>
          <p:nvPicPr>
            <p:cNvPr id="12309" name="L'ange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48082" y="514376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293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841375" y="1895475"/>
            <a:ext cx="3851275" cy="4197350"/>
            <a:chOff x="841375" y="1895475"/>
            <a:chExt cx="3851530" cy="4197350"/>
          </a:xfrm>
        </p:grpSpPr>
        <p:sp>
          <p:nvSpPr>
            <p:cNvPr id="6" name="Oval Callout 5"/>
            <p:cNvSpPr/>
            <p:nvPr/>
          </p:nvSpPr>
          <p:spPr>
            <a:xfrm>
              <a:off x="841375" y="1895475"/>
              <a:ext cx="2081351" cy="1571625"/>
            </a:xfrm>
            <a:prstGeom prst="wedgeEllipseCallout">
              <a:avLst>
                <a:gd name="adj1" fmla="val 58363"/>
                <a:gd name="adj2" fmla="val 4270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2" charset="0"/>
                </a:rPr>
                <a:t>c</a:t>
              </a:r>
            </a:p>
          </p:txBody>
        </p:sp>
        <p:sp>
          <p:nvSpPr>
            <p:cNvPr id="12304" name="TextBox 15"/>
            <p:cNvSpPr txBox="1">
              <a:spLocks noChangeArrowheads="1"/>
            </p:cNvSpPr>
            <p:nvPr/>
          </p:nvSpPr>
          <p:spPr bwMode="auto">
            <a:xfrm>
              <a:off x="1164084" y="2182911"/>
              <a:ext cx="1355261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Je voudrais </a:t>
              </a:r>
              <a:r>
                <a:rPr lang="en-GB" altLang="en-US">
                  <a:solidFill>
                    <a:srgbClr val="3399FF"/>
                  </a:solidFill>
                </a:rPr>
                <a:t>a pencil </a:t>
              </a:r>
              <a:r>
                <a:rPr lang="en-GB" altLang="en-US">
                  <a:solidFill>
                    <a:schemeClr val="tx1"/>
                  </a:solidFill>
                </a:rPr>
                <a:t>s’il vous plaît.</a:t>
              </a:r>
            </a:p>
          </p:txBody>
        </p:sp>
        <p:pic>
          <p:nvPicPr>
            <p:cNvPr id="12305" name="L'ange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313" y="2813050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6" name="Picture 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844"/>
            <a:stretch>
              <a:fillRect/>
            </a:stretch>
          </p:blipFill>
          <p:spPr bwMode="auto">
            <a:xfrm>
              <a:off x="2584104" y="2813339"/>
              <a:ext cx="2108801" cy="3279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2"/>
          <p:cNvGrpSpPr>
            <a:grpSpLocks/>
          </p:cNvGrpSpPr>
          <p:nvPr/>
        </p:nvGrpSpPr>
        <p:grpSpPr bwMode="auto">
          <a:xfrm>
            <a:off x="5253038" y="2813050"/>
            <a:ext cx="2982912" cy="3282950"/>
            <a:chOff x="5253689" y="2813339"/>
            <a:chExt cx="2982563" cy="3282661"/>
          </a:xfrm>
        </p:grpSpPr>
        <p:sp>
          <p:nvSpPr>
            <p:cNvPr id="15" name="Oval Callout 14"/>
            <p:cNvSpPr/>
            <p:nvPr/>
          </p:nvSpPr>
          <p:spPr>
            <a:xfrm>
              <a:off x="6798145" y="2851436"/>
              <a:ext cx="1438107" cy="1176234"/>
            </a:xfrm>
            <a:prstGeom prst="wedgeEllipseCallout">
              <a:avLst>
                <a:gd name="adj1" fmla="val -69525"/>
                <a:gd name="adj2" fmla="val -3726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2" charset="0"/>
                </a:rPr>
                <a:t>c</a:t>
              </a:r>
            </a:p>
          </p:txBody>
        </p:sp>
        <p:sp>
          <p:nvSpPr>
            <p:cNvPr id="12300" name="TextBox 18"/>
            <p:cNvSpPr txBox="1">
              <a:spLocks noChangeArrowheads="1"/>
            </p:cNvSpPr>
            <p:nvPr/>
          </p:nvSpPr>
          <p:spPr bwMode="auto">
            <a:xfrm>
              <a:off x="6992929" y="3254665"/>
              <a:ext cx="8515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Voilà.</a:t>
              </a:r>
            </a:p>
          </p:txBody>
        </p:sp>
        <p:pic>
          <p:nvPicPr>
            <p:cNvPr id="12301" name="L'ange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5146" y="3308481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2" name="Picture 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243"/>
            <a:stretch>
              <a:fillRect/>
            </a:stretch>
          </p:blipFill>
          <p:spPr bwMode="auto">
            <a:xfrm>
              <a:off x="5253689" y="2813339"/>
              <a:ext cx="1856607" cy="32826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Je_voudrais_un_crayon_s_39_il_vous_plait_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43735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Voil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5024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Merc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5675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656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93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16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4238625"/>
            <a:ext cx="7632700" cy="1390650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3315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7793038" cy="1325563"/>
          </a:xfrm>
        </p:spPr>
        <p:txBody>
          <a:bodyPr/>
          <a:lstStyle/>
          <a:p>
            <a:pPr eaLnBrk="1" hangingPunct="1"/>
            <a:r>
              <a:rPr lang="en-GB" altLang="en-US"/>
              <a:t>One…Two…Three…Four…</a:t>
            </a:r>
          </a:p>
        </p:txBody>
      </p:sp>
      <p:pic>
        <p:nvPicPr>
          <p:cNvPr id="13316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95"/>
          <a:stretch>
            <a:fillRect/>
          </a:stretch>
        </p:blipFill>
        <p:spPr bwMode="auto">
          <a:xfrm>
            <a:off x="6505575" y="3790950"/>
            <a:ext cx="1763713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775" y="2033588"/>
            <a:ext cx="889000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575" y="1982788"/>
            <a:ext cx="123825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25" y="2174875"/>
            <a:ext cx="10969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0" y="2236788"/>
            <a:ext cx="1173163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175" y="1971675"/>
            <a:ext cx="1462088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755650" y="3157538"/>
            <a:ext cx="14493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une pomme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205038" y="3157538"/>
            <a:ext cx="1447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deux poires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652838" y="3157538"/>
            <a:ext cx="1403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trois prunes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102225" y="3157538"/>
            <a:ext cx="156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quatre fraises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670675" y="3157538"/>
            <a:ext cx="1598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cinq oranges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192463" y="4803775"/>
            <a:ext cx="2759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What’s the difference?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9938" y="5351463"/>
            <a:ext cx="7632700" cy="741362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4339" name="Title 1"/>
          <p:cNvSpPr>
            <a:spLocks noGrp="1"/>
          </p:cNvSpPr>
          <p:nvPr>
            <p:ph type="title"/>
          </p:nvPr>
        </p:nvSpPr>
        <p:spPr>
          <a:xfrm>
            <a:off x="476250" y="520700"/>
            <a:ext cx="7793038" cy="1325563"/>
          </a:xfrm>
        </p:spPr>
        <p:txBody>
          <a:bodyPr/>
          <a:lstStyle/>
          <a:p>
            <a:pPr eaLnBrk="1" hangingPunct="1"/>
            <a:r>
              <a:rPr lang="en-GB" altLang="en-US"/>
              <a:t>One…Two…Three…Four…</a:t>
            </a:r>
          </a:p>
        </p:txBody>
      </p:sp>
      <p:pic>
        <p:nvPicPr>
          <p:cNvPr id="14340" name="Whole Class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0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775" y="1655763"/>
            <a:ext cx="889000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1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575" y="1604963"/>
            <a:ext cx="123825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2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25" y="1797050"/>
            <a:ext cx="10969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3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0" y="1858963"/>
            <a:ext cx="1173163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14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175" y="1593850"/>
            <a:ext cx="1462088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6" name="TextBox 15"/>
          <p:cNvSpPr txBox="1">
            <a:spLocks noChangeArrowheads="1"/>
          </p:cNvSpPr>
          <p:nvPr/>
        </p:nvSpPr>
        <p:spPr bwMode="auto">
          <a:xfrm>
            <a:off x="614363" y="2684463"/>
            <a:ext cx="1647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une pomme</a:t>
            </a:r>
          </a:p>
        </p:txBody>
      </p:sp>
      <p:sp>
        <p:nvSpPr>
          <p:cNvPr id="14347" name="TextBox 16"/>
          <p:cNvSpPr txBox="1">
            <a:spLocks noChangeArrowheads="1"/>
          </p:cNvSpPr>
          <p:nvPr/>
        </p:nvSpPr>
        <p:spPr bwMode="auto">
          <a:xfrm>
            <a:off x="2012950" y="2684463"/>
            <a:ext cx="1638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deux poires</a:t>
            </a:r>
          </a:p>
        </p:txBody>
      </p:sp>
      <p:sp>
        <p:nvSpPr>
          <p:cNvPr id="14348" name="TextBox 17"/>
          <p:cNvSpPr txBox="1">
            <a:spLocks noChangeArrowheads="1"/>
          </p:cNvSpPr>
          <p:nvPr/>
        </p:nvSpPr>
        <p:spPr bwMode="auto">
          <a:xfrm>
            <a:off x="3460750" y="2684463"/>
            <a:ext cx="1733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trois prunes</a:t>
            </a:r>
          </a:p>
        </p:txBody>
      </p:sp>
      <p:sp>
        <p:nvSpPr>
          <p:cNvPr id="14349" name="TextBox 18"/>
          <p:cNvSpPr txBox="1">
            <a:spLocks noChangeArrowheads="1"/>
          </p:cNvSpPr>
          <p:nvPr/>
        </p:nvSpPr>
        <p:spPr bwMode="auto">
          <a:xfrm>
            <a:off x="5000625" y="2684463"/>
            <a:ext cx="1809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quatre fraises</a:t>
            </a:r>
          </a:p>
        </p:txBody>
      </p:sp>
      <p:sp>
        <p:nvSpPr>
          <p:cNvPr id="14350" name="TextBox 19"/>
          <p:cNvSpPr txBox="1">
            <a:spLocks noChangeArrowheads="1"/>
          </p:cNvSpPr>
          <p:nvPr/>
        </p:nvSpPr>
        <p:spPr bwMode="auto">
          <a:xfrm>
            <a:off x="6578600" y="2684463"/>
            <a:ext cx="1801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DB5183"/>
                </a:solidFill>
              </a:rPr>
              <a:t>cinq oranges</a:t>
            </a:r>
          </a:p>
        </p:txBody>
      </p:sp>
      <p:sp>
        <p:nvSpPr>
          <p:cNvPr id="14351" name="TextBox 20"/>
          <p:cNvSpPr txBox="1">
            <a:spLocks noChangeArrowheads="1"/>
          </p:cNvSpPr>
          <p:nvPr/>
        </p:nvSpPr>
        <p:spPr bwMode="auto">
          <a:xfrm>
            <a:off x="3163888" y="5540375"/>
            <a:ext cx="4316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Listen. What do you notice?</a:t>
            </a:r>
          </a:p>
        </p:txBody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885825" y="3690938"/>
            <a:ext cx="1244600" cy="798512"/>
            <a:chOff x="876986" y="3567023"/>
            <a:chExt cx="1245443" cy="798602"/>
          </a:xfrm>
        </p:grpSpPr>
        <p:pic>
          <p:nvPicPr>
            <p:cNvPr id="14388" name="Picture 21"/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986" y="3567023"/>
              <a:ext cx="775669" cy="7986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89" name="Picture 22"/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6760" y="3567023"/>
              <a:ext cx="775669" cy="7986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3629025"/>
            <a:ext cx="717550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738" y="3773488"/>
            <a:ext cx="51435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3805238"/>
            <a:ext cx="547688" cy="55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38" y="3819525"/>
            <a:ext cx="65405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7" name="play1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0" y="30940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8" name="play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0" y="30940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9" name="play3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888" y="30940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0" name="play4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600" y="30940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1" name="play5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30940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" name="play6"/>
          <p:cNvGrpSpPr>
            <a:grpSpLocks/>
          </p:cNvGrpSpPr>
          <p:nvPr/>
        </p:nvGrpSpPr>
        <p:grpSpPr bwMode="auto">
          <a:xfrm>
            <a:off x="544513" y="4570413"/>
            <a:ext cx="1903412" cy="647700"/>
            <a:chOff x="543838" y="4618389"/>
            <a:chExt cx="1903430" cy="647604"/>
          </a:xfrm>
        </p:grpSpPr>
        <p:sp>
          <p:nvSpPr>
            <p:cNvPr id="14386" name="TextBox 24"/>
            <p:cNvSpPr txBox="1">
              <a:spLocks noChangeArrowheads="1"/>
            </p:cNvSpPr>
            <p:nvPr/>
          </p:nvSpPr>
          <p:spPr bwMode="auto">
            <a:xfrm>
              <a:off x="543838" y="4618389"/>
              <a:ext cx="1903430" cy="3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deux pommes</a:t>
              </a:r>
            </a:p>
          </p:txBody>
        </p:sp>
        <p:pic>
          <p:nvPicPr>
            <p:cNvPr id="14387" name="L'ange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1742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" name="play7"/>
          <p:cNvGrpSpPr>
            <a:grpSpLocks/>
          </p:cNvGrpSpPr>
          <p:nvPr/>
        </p:nvGrpSpPr>
        <p:grpSpPr bwMode="auto">
          <a:xfrm>
            <a:off x="2524125" y="4570413"/>
            <a:ext cx="1312863" cy="647700"/>
            <a:chOff x="2247496" y="4618389"/>
            <a:chExt cx="1312040" cy="647604"/>
          </a:xfrm>
        </p:grpSpPr>
        <p:sp>
          <p:nvSpPr>
            <p:cNvPr id="14384" name="TextBox 25"/>
            <p:cNvSpPr txBox="1">
              <a:spLocks noChangeArrowheads="1"/>
            </p:cNvSpPr>
            <p:nvPr/>
          </p:nvSpPr>
          <p:spPr bwMode="auto">
            <a:xfrm>
              <a:off x="2247496" y="4618389"/>
              <a:ext cx="13120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une poire</a:t>
              </a:r>
            </a:p>
          </p:txBody>
        </p:sp>
        <p:pic>
          <p:nvPicPr>
            <p:cNvPr id="14385" name="L'ange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58235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2" name="play8"/>
          <p:cNvGrpSpPr>
            <a:grpSpLocks/>
          </p:cNvGrpSpPr>
          <p:nvPr/>
        </p:nvGrpSpPr>
        <p:grpSpPr bwMode="auto">
          <a:xfrm>
            <a:off x="3843338" y="4570413"/>
            <a:ext cx="1312862" cy="647700"/>
            <a:chOff x="3398954" y="4618389"/>
            <a:chExt cx="1312040" cy="647604"/>
          </a:xfrm>
        </p:grpSpPr>
        <p:sp>
          <p:nvSpPr>
            <p:cNvPr id="14382" name="TextBox 26"/>
            <p:cNvSpPr txBox="1">
              <a:spLocks noChangeArrowheads="1"/>
            </p:cNvSpPr>
            <p:nvPr/>
          </p:nvSpPr>
          <p:spPr bwMode="auto">
            <a:xfrm>
              <a:off x="3398954" y="4618389"/>
              <a:ext cx="13120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une prune</a:t>
              </a:r>
            </a:p>
          </p:txBody>
        </p:sp>
        <p:pic>
          <p:nvPicPr>
            <p:cNvPr id="14383" name="L'ange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1730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3" name="play9"/>
          <p:cNvGrpSpPr>
            <a:grpSpLocks/>
          </p:cNvGrpSpPr>
          <p:nvPr/>
        </p:nvGrpSpPr>
        <p:grpSpPr bwMode="auto">
          <a:xfrm>
            <a:off x="5067300" y="4570413"/>
            <a:ext cx="1431925" cy="647700"/>
            <a:chOff x="4550411" y="4618389"/>
            <a:chExt cx="1431773" cy="647604"/>
          </a:xfrm>
        </p:grpSpPr>
        <p:sp>
          <p:nvSpPr>
            <p:cNvPr id="14380" name="TextBox 27"/>
            <p:cNvSpPr txBox="1">
              <a:spLocks noChangeArrowheads="1"/>
            </p:cNvSpPr>
            <p:nvPr/>
          </p:nvSpPr>
          <p:spPr bwMode="auto">
            <a:xfrm>
              <a:off x="4550411" y="4618389"/>
              <a:ext cx="143177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une fraise</a:t>
              </a:r>
            </a:p>
          </p:txBody>
        </p:sp>
        <p:pic>
          <p:nvPicPr>
            <p:cNvPr id="14381" name="L'ange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2521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4" name="play10"/>
          <p:cNvGrpSpPr>
            <a:grpSpLocks/>
          </p:cNvGrpSpPr>
          <p:nvPr/>
        </p:nvGrpSpPr>
        <p:grpSpPr bwMode="auto">
          <a:xfrm>
            <a:off x="6324600" y="4570413"/>
            <a:ext cx="1431925" cy="647700"/>
            <a:chOff x="5782243" y="4618389"/>
            <a:chExt cx="1431773" cy="647604"/>
          </a:xfrm>
        </p:grpSpPr>
        <p:sp>
          <p:nvSpPr>
            <p:cNvPr id="14378" name="TextBox 28"/>
            <p:cNvSpPr txBox="1">
              <a:spLocks noChangeArrowheads="1"/>
            </p:cNvSpPr>
            <p:nvPr/>
          </p:nvSpPr>
          <p:spPr bwMode="auto">
            <a:xfrm>
              <a:off x="5782243" y="4618389"/>
              <a:ext cx="143177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une orange</a:t>
              </a:r>
            </a:p>
          </p:txBody>
        </p:sp>
        <p:pic>
          <p:nvPicPr>
            <p:cNvPr id="14379" name="L'ange"/>
            <p:cNvPicPr>
              <a:picLocks noChangeAspect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68747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367" name="Picture 5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384675"/>
            <a:ext cx="1241425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une pom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3850" y="33861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deux poi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2738" y="4025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trois prune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4325" y="4659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quatre fraise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4325" y="52974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cinq oranges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3850" y="59372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deux pommes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4075" y="33861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une poire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4075" y="3997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une prune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4713" y="463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une fraise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4713" y="52974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une orange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4713" y="59356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43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3855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5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3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 nodeType="clickPar">
                      <p:stCondLst>
                        <p:cond delay="0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422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5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3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0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371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5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3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408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6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43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 nodeType="clickPar">
                      <p:stCondLst>
                        <p:cond delay="0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344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6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3947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 nodeType="clickPar">
                      <p:stCondLst>
                        <p:cond delay="0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3579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 nodeType="clickPar">
                      <p:stCondLst>
                        <p:cond delay="0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3763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 nodeType="clickPar">
                      <p:stCondLst>
                        <p:cond delay="0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4130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 nodeType="clickPar">
                      <p:stCondLst>
                        <p:cond delay="0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2" dur="344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audio>
              <p:cMediaNode vol="80000">
                <p:cTn id="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1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1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10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781175"/>
            <a:ext cx="7632700" cy="4311650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7793038" cy="1325563"/>
          </a:xfrm>
        </p:spPr>
        <p:txBody>
          <a:bodyPr/>
          <a:lstStyle/>
          <a:p>
            <a:pPr eaLnBrk="1" hangingPunct="1"/>
            <a:r>
              <a:rPr lang="en-GB" altLang="en-US"/>
              <a:t>One…Two…Three…Four…</a:t>
            </a:r>
          </a:p>
        </p:txBody>
      </p:sp>
      <p:pic>
        <p:nvPicPr>
          <p:cNvPr id="15364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50583"/>
          <a:stretch/>
        </p:blipFill>
        <p:spPr>
          <a:xfrm rot="21170432">
            <a:off x="1252538" y="2295525"/>
            <a:ext cx="1509712" cy="113665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51495"/>
          <a:stretch/>
        </p:blipFill>
        <p:spPr>
          <a:xfrm rot="562108">
            <a:off x="2247900" y="2208213"/>
            <a:ext cx="1511300" cy="111601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b="50887"/>
          <a:stretch/>
        </p:blipFill>
        <p:spPr>
          <a:xfrm rot="21255775">
            <a:off x="3352800" y="2287588"/>
            <a:ext cx="1509713" cy="11303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b="50279"/>
          <a:stretch/>
        </p:blipFill>
        <p:spPr>
          <a:xfrm>
            <a:off x="4384675" y="2265363"/>
            <a:ext cx="1509713" cy="114458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/>
          <a:srcRect b="50887"/>
          <a:stretch/>
        </p:blipFill>
        <p:spPr>
          <a:xfrm rot="21319642">
            <a:off x="5454650" y="2282825"/>
            <a:ext cx="1509713" cy="11303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8"/>
          <a:srcRect b="50583"/>
          <a:stretch/>
        </p:blipFill>
        <p:spPr>
          <a:xfrm rot="366625">
            <a:off x="6470650" y="2243138"/>
            <a:ext cx="1509713" cy="113665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9"/>
          <a:srcRect t="49721"/>
          <a:stretch/>
        </p:blipFill>
        <p:spPr>
          <a:xfrm rot="319208">
            <a:off x="1128713" y="4070350"/>
            <a:ext cx="1511300" cy="11557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10"/>
          <a:srcRect t="49721"/>
          <a:stretch/>
        </p:blipFill>
        <p:spPr>
          <a:xfrm rot="21281987">
            <a:off x="2090738" y="4119563"/>
            <a:ext cx="1511300" cy="115728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11"/>
          <a:srcRect t="49721"/>
          <a:stretch/>
        </p:blipFill>
        <p:spPr>
          <a:xfrm rot="299006">
            <a:off x="2976563" y="4071938"/>
            <a:ext cx="1509712" cy="115570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12"/>
          <a:srcRect t="50024"/>
          <a:stretch/>
        </p:blipFill>
        <p:spPr>
          <a:xfrm rot="21146283">
            <a:off x="3946525" y="4137025"/>
            <a:ext cx="1509713" cy="114935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13"/>
          <a:srcRect t="50024"/>
          <a:stretch/>
        </p:blipFill>
        <p:spPr>
          <a:xfrm rot="349145">
            <a:off x="4819650" y="4073525"/>
            <a:ext cx="1511300" cy="115093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14"/>
          <a:srcRect t="50024"/>
          <a:stretch/>
        </p:blipFill>
        <p:spPr>
          <a:xfrm rot="21071446">
            <a:off x="5797550" y="4141788"/>
            <a:ext cx="1511300" cy="115093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5377" name="Picture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863" y="3990975"/>
            <a:ext cx="1508125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Whole Class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6" name="Group 55"/>
          <p:cNvGrpSpPr>
            <a:grpSpLocks/>
          </p:cNvGrpSpPr>
          <p:nvPr/>
        </p:nvGrpSpPr>
        <p:grpSpPr bwMode="auto">
          <a:xfrm>
            <a:off x="769938" y="5351463"/>
            <a:ext cx="7632700" cy="741362"/>
            <a:chOff x="770700" y="5351297"/>
            <a:chExt cx="7632700" cy="741528"/>
          </a:xfrm>
        </p:grpSpPr>
        <p:sp>
          <p:nvSpPr>
            <p:cNvPr id="6" name="Rectangle 5"/>
            <p:cNvSpPr/>
            <p:nvPr/>
          </p:nvSpPr>
          <p:spPr>
            <a:xfrm>
              <a:off x="770700" y="5351297"/>
              <a:ext cx="7632700" cy="741528"/>
            </a:xfrm>
            <a:prstGeom prst="rect">
              <a:avLst/>
            </a:prstGeom>
            <a:solidFill>
              <a:srgbClr val="9FE2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6422" name="TextBox 20"/>
            <p:cNvSpPr txBox="1">
              <a:spLocks noChangeArrowheads="1"/>
            </p:cNvSpPr>
            <p:nvPr/>
          </p:nvSpPr>
          <p:spPr bwMode="auto">
            <a:xfrm>
              <a:off x="3163759" y="5540793"/>
              <a:ext cx="284658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What’s the difference?</a:t>
              </a:r>
            </a:p>
          </p:txBody>
        </p:sp>
      </p:grpSp>
      <p:pic>
        <p:nvPicPr>
          <p:cNvPr id="16388" name="Picture 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384675"/>
            <a:ext cx="1241425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2"/>
          <p:cNvGrpSpPr>
            <a:grpSpLocks/>
          </p:cNvGrpSpPr>
          <p:nvPr/>
        </p:nvGrpSpPr>
        <p:grpSpPr bwMode="auto">
          <a:xfrm>
            <a:off x="3924300" y="1730375"/>
            <a:ext cx="1311275" cy="1436688"/>
            <a:chOff x="3910400" y="1726342"/>
            <a:chExt cx="1312040" cy="1436565"/>
          </a:xfrm>
        </p:grpSpPr>
        <p:grpSp>
          <p:nvGrpSpPr>
            <p:cNvPr id="16417" name="Group 23"/>
            <p:cNvGrpSpPr>
              <a:grpSpLocks/>
            </p:cNvGrpSpPr>
            <p:nvPr/>
          </p:nvGrpSpPr>
          <p:grpSpPr bwMode="auto">
            <a:xfrm>
              <a:off x="3910400" y="2526217"/>
              <a:ext cx="1312040" cy="636690"/>
              <a:chOff x="4166199" y="2538714"/>
              <a:chExt cx="1312040" cy="636690"/>
            </a:xfrm>
          </p:grpSpPr>
          <p:sp>
            <p:nvSpPr>
              <p:cNvPr id="16419" name="TextBox 17"/>
              <p:cNvSpPr txBox="1">
                <a:spLocks noChangeArrowheads="1"/>
              </p:cNvSpPr>
              <p:nvPr/>
            </p:nvSpPr>
            <p:spPr bwMode="auto">
              <a:xfrm>
                <a:off x="4166199" y="2538714"/>
                <a:ext cx="131204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rgbClr val="3399FF"/>
                    </a:solidFill>
                  </a:rPr>
                  <a:t>du gâteau</a:t>
                </a:r>
              </a:p>
            </p:txBody>
          </p:sp>
          <p:pic>
            <p:nvPicPr>
              <p:cNvPr id="16420" name="L'ange"/>
              <p:cNvPicPr>
                <a:picLocks noChangeAspect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92838" y="2918229"/>
                <a:ext cx="258763" cy="257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6418" name="Picture 44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2871" y="1726342"/>
              <a:ext cx="858258" cy="812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389" name="1"/>
          <p:cNvGrpSpPr>
            <a:grpSpLocks/>
          </p:cNvGrpSpPr>
          <p:nvPr/>
        </p:nvGrpSpPr>
        <p:grpSpPr bwMode="auto">
          <a:xfrm>
            <a:off x="676275" y="1730375"/>
            <a:ext cx="2871788" cy="1481138"/>
            <a:chOff x="939675" y="1708286"/>
            <a:chExt cx="2872242" cy="1480610"/>
          </a:xfrm>
        </p:grpSpPr>
        <p:sp>
          <p:nvSpPr>
            <p:cNvPr id="16414" name="TextBox 15"/>
            <p:cNvSpPr txBox="1">
              <a:spLocks noChangeArrowheads="1"/>
            </p:cNvSpPr>
            <p:nvPr/>
          </p:nvSpPr>
          <p:spPr bwMode="auto">
            <a:xfrm>
              <a:off x="939675" y="2507976"/>
              <a:ext cx="2872242" cy="369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 la tarte aux cerises</a:t>
              </a:r>
            </a:p>
          </p:txBody>
        </p:sp>
        <p:pic>
          <p:nvPicPr>
            <p:cNvPr id="16415" name="L'ange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8600" y="2931721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6" name="Picture 46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2110" y="1708286"/>
              <a:ext cx="1311742" cy="739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390" name="3"/>
          <p:cNvGrpSpPr>
            <a:grpSpLocks/>
          </p:cNvGrpSpPr>
          <p:nvPr/>
        </p:nvGrpSpPr>
        <p:grpSpPr bwMode="auto">
          <a:xfrm>
            <a:off x="6356350" y="1730375"/>
            <a:ext cx="1641475" cy="1428750"/>
            <a:chOff x="6237530" y="1738090"/>
            <a:chExt cx="1641179" cy="1429178"/>
          </a:xfrm>
        </p:grpSpPr>
        <p:sp>
          <p:nvSpPr>
            <p:cNvPr id="16411" name="TextBox 18"/>
            <p:cNvSpPr txBox="1">
              <a:spLocks noChangeArrowheads="1"/>
            </p:cNvSpPr>
            <p:nvPr/>
          </p:nvSpPr>
          <p:spPr bwMode="auto">
            <a:xfrm>
              <a:off x="6237530" y="2505554"/>
              <a:ext cx="164117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 la pastèque</a:t>
              </a:r>
            </a:p>
          </p:txBody>
        </p:sp>
        <p:pic>
          <p:nvPicPr>
            <p:cNvPr id="16412" name="L'ange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8737" y="2910093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3" name="Picture 47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2892" y="1738090"/>
              <a:ext cx="1230452" cy="697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0" name="4"/>
          <p:cNvGrpSpPr>
            <a:grpSpLocks/>
          </p:cNvGrpSpPr>
          <p:nvPr/>
        </p:nvGrpSpPr>
        <p:grpSpPr bwMode="auto">
          <a:xfrm>
            <a:off x="1320800" y="4306888"/>
            <a:ext cx="1482725" cy="646112"/>
            <a:chOff x="729484" y="4618389"/>
            <a:chExt cx="1483348" cy="647604"/>
          </a:xfrm>
        </p:grpSpPr>
        <p:sp>
          <p:nvSpPr>
            <p:cNvPr id="16409" name="TextBox 24"/>
            <p:cNvSpPr txBox="1">
              <a:spLocks noChangeArrowheads="1"/>
            </p:cNvSpPr>
            <p:nvPr/>
          </p:nvSpPr>
          <p:spPr bwMode="auto">
            <a:xfrm>
              <a:off x="729484" y="4618389"/>
              <a:ext cx="14833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3399FF"/>
                  </a:solidFill>
                </a:rPr>
                <a:t>du chocolat</a:t>
              </a:r>
            </a:p>
          </p:txBody>
        </p:sp>
        <p:pic>
          <p:nvPicPr>
            <p:cNvPr id="16410" name="L'ange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1742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505200"/>
            <a:ext cx="1233487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" name="5"/>
          <p:cNvGrpSpPr>
            <a:grpSpLocks/>
          </p:cNvGrpSpPr>
          <p:nvPr/>
        </p:nvGrpSpPr>
        <p:grpSpPr bwMode="auto">
          <a:xfrm>
            <a:off x="3548063" y="4311650"/>
            <a:ext cx="1890712" cy="639763"/>
            <a:chOff x="1864462" y="4626055"/>
            <a:chExt cx="1892805" cy="639938"/>
          </a:xfrm>
        </p:grpSpPr>
        <p:sp>
          <p:nvSpPr>
            <p:cNvPr id="16407" name="TextBox 25"/>
            <p:cNvSpPr txBox="1">
              <a:spLocks noChangeArrowheads="1"/>
            </p:cNvSpPr>
            <p:nvPr/>
          </p:nvSpPr>
          <p:spPr bwMode="auto">
            <a:xfrm>
              <a:off x="1864462" y="4626055"/>
              <a:ext cx="1892805" cy="3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3399FF"/>
                  </a:solidFill>
                </a:rPr>
                <a:t>du fromage</a:t>
              </a:r>
            </a:p>
          </p:txBody>
        </p:sp>
        <p:pic>
          <p:nvPicPr>
            <p:cNvPr id="16408" name="L'ange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58235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1" name="Picture 5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3427413"/>
            <a:ext cx="1312863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6"/>
          <p:cNvGrpSpPr>
            <a:grpSpLocks/>
          </p:cNvGrpSpPr>
          <p:nvPr/>
        </p:nvGrpSpPr>
        <p:grpSpPr bwMode="auto">
          <a:xfrm>
            <a:off x="6535738" y="4306888"/>
            <a:ext cx="1431925" cy="646112"/>
            <a:chOff x="4550411" y="4618389"/>
            <a:chExt cx="1431773" cy="647604"/>
          </a:xfrm>
        </p:grpSpPr>
        <p:sp>
          <p:nvSpPr>
            <p:cNvPr id="16405" name="TextBox 27"/>
            <p:cNvSpPr txBox="1">
              <a:spLocks noChangeArrowheads="1"/>
            </p:cNvSpPr>
            <p:nvPr/>
          </p:nvSpPr>
          <p:spPr bwMode="auto">
            <a:xfrm>
              <a:off x="4550411" y="4618389"/>
              <a:ext cx="143177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 la soupe</a:t>
              </a:r>
            </a:p>
          </p:txBody>
        </p:sp>
        <p:pic>
          <p:nvPicPr>
            <p:cNvPr id="16406" name="L'ange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2521" y="500881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2" name="Picture 5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538" y="3387725"/>
            <a:ext cx="126047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8" name="Title 1"/>
          <p:cNvSpPr>
            <a:spLocks noGrp="1"/>
          </p:cNvSpPr>
          <p:nvPr>
            <p:ph type="title"/>
          </p:nvPr>
        </p:nvSpPr>
        <p:spPr>
          <a:xfrm>
            <a:off x="755650" y="549275"/>
            <a:ext cx="7632700" cy="1325563"/>
          </a:xfrm>
        </p:spPr>
        <p:txBody>
          <a:bodyPr/>
          <a:lstStyle/>
          <a:p>
            <a:pPr algn="ctr" eaLnBrk="1" hangingPunct="1"/>
            <a:r>
              <a:rPr lang="en-GB" altLang="en-US" sz="4400"/>
              <a:t>Some</a:t>
            </a:r>
            <a:endParaRPr lang="en-GB" altLang="en-US" sz="3400"/>
          </a:p>
        </p:txBody>
      </p:sp>
      <p:pic>
        <p:nvPicPr>
          <p:cNvPr id="10" name="de la tarte aux ceris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5613" y="2954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du gateau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5613" y="3670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de la pastequ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5613" y="4322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Du chocol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2954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Du fromag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670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De la soupe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5513" y="43180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63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63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36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3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5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39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76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394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3249613"/>
            <a:ext cx="7632700" cy="2843212"/>
          </a:xfrm>
          <a:prstGeom prst="rect">
            <a:avLst/>
          </a:prstGeom>
          <a:solidFill>
            <a:srgbClr val="FFF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755650" y="549275"/>
            <a:ext cx="7632700" cy="1325563"/>
          </a:xfrm>
        </p:spPr>
        <p:txBody>
          <a:bodyPr/>
          <a:lstStyle/>
          <a:p>
            <a:pPr algn="ctr" eaLnBrk="1" hangingPunct="1"/>
            <a:r>
              <a:rPr lang="en-GB" altLang="en-US" sz="4400"/>
              <a:t>Some</a:t>
            </a:r>
            <a:endParaRPr lang="en-GB" altLang="en-US" sz="3400"/>
          </a:p>
        </p:txBody>
      </p:sp>
      <p:pic>
        <p:nvPicPr>
          <p:cNvPr id="17412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889000" y="4314825"/>
            <a:ext cx="2081213" cy="1571625"/>
          </a:xfrm>
          <a:prstGeom prst="wedgeEllipseCallout">
            <a:avLst>
              <a:gd name="adj1" fmla="val 71634"/>
              <a:gd name="adj2" fmla="val -64569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c</a:t>
            </a:r>
          </a:p>
        </p:txBody>
      </p:sp>
      <p:sp>
        <p:nvSpPr>
          <p:cNvPr id="17414" name="TextBox 15"/>
          <p:cNvSpPr txBox="1">
            <a:spLocks noChangeArrowheads="1"/>
          </p:cNvSpPr>
          <p:nvPr/>
        </p:nvSpPr>
        <p:spPr bwMode="auto">
          <a:xfrm>
            <a:off x="1208088" y="4654550"/>
            <a:ext cx="1558925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>
                <a:solidFill>
                  <a:schemeClr val="tx1"/>
                </a:solidFill>
              </a:rPr>
              <a:t>Je voudrais </a:t>
            </a:r>
            <a:r>
              <a:rPr lang="en-GB" altLang="en-US" sz="1700">
                <a:solidFill>
                  <a:srgbClr val="3399FF"/>
                </a:solidFill>
              </a:rPr>
              <a:t>du fromage </a:t>
            </a:r>
            <a:r>
              <a:rPr lang="en-GB" altLang="en-US" sz="1700">
                <a:solidFill>
                  <a:schemeClr val="tx1"/>
                </a:solidFill>
              </a:rPr>
              <a:t>s’il vous plaît.</a:t>
            </a:r>
          </a:p>
        </p:txBody>
      </p:sp>
      <p:pic>
        <p:nvPicPr>
          <p:cNvPr id="1741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844"/>
          <a:stretch>
            <a:fillRect/>
          </a:stretch>
        </p:blipFill>
        <p:spPr bwMode="auto">
          <a:xfrm>
            <a:off x="2886075" y="3467100"/>
            <a:ext cx="1685925" cy="262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Callout 14"/>
          <p:cNvSpPr/>
          <p:nvPr/>
        </p:nvSpPr>
        <p:spPr>
          <a:xfrm>
            <a:off x="6272213" y="3587750"/>
            <a:ext cx="1943100" cy="1589088"/>
          </a:xfrm>
          <a:prstGeom prst="wedgeEllipseCallout">
            <a:avLst>
              <a:gd name="adj1" fmla="val -73887"/>
              <a:gd name="adj2" fmla="val -27891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c</a:t>
            </a:r>
          </a:p>
        </p:txBody>
      </p:sp>
      <p:sp>
        <p:nvSpPr>
          <p:cNvPr id="17417" name="TextBox 18"/>
          <p:cNvSpPr txBox="1">
            <a:spLocks noChangeArrowheads="1"/>
          </p:cNvSpPr>
          <p:nvPr/>
        </p:nvSpPr>
        <p:spPr bwMode="auto">
          <a:xfrm>
            <a:off x="6492875" y="3963988"/>
            <a:ext cx="1603375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1700">
                <a:solidFill>
                  <a:schemeClr val="tx1"/>
                </a:solidFill>
              </a:rPr>
              <a:t>Je voudrais </a:t>
            </a:r>
            <a:r>
              <a:rPr lang="fr-FR" altLang="en-US" sz="1700">
                <a:solidFill>
                  <a:srgbClr val="DB5183"/>
                </a:solidFill>
              </a:rPr>
              <a:t>de la pastèque</a:t>
            </a:r>
            <a:r>
              <a:rPr lang="fr-FR" altLang="en-US" sz="1700">
                <a:solidFill>
                  <a:schemeClr val="tx1"/>
                </a:solidFill>
              </a:rPr>
              <a:t> s’il vous plaît.</a:t>
            </a:r>
          </a:p>
        </p:txBody>
      </p:sp>
      <p:pic>
        <p:nvPicPr>
          <p:cNvPr id="17418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243"/>
          <a:stretch>
            <a:fillRect/>
          </a:stretch>
        </p:blipFill>
        <p:spPr bwMode="auto">
          <a:xfrm>
            <a:off x="4713288" y="3587750"/>
            <a:ext cx="1417637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755650" y="1703388"/>
            <a:ext cx="7632700" cy="1427162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5"/>
          <a:srcRect b="50583"/>
          <a:stretch/>
        </p:blipFill>
        <p:spPr>
          <a:xfrm rot="21170432">
            <a:off x="1266825" y="1965325"/>
            <a:ext cx="1395413" cy="105092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6"/>
          <a:srcRect b="51495"/>
          <a:stretch/>
        </p:blipFill>
        <p:spPr>
          <a:xfrm rot="562108">
            <a:off x="2251075" y="1860550"/>
            <a:ext cx="1395413" cy="103028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/>
          <a:srcRect b="50887"/>
          <a:stretch/>
        </p:blipFill>
        <p:spPr>
          <a:xfrm rot="21255775">
            <a:off x="3367088" y="1955800"/>
            <a:ext cx="1395412" cy="104298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8"/>
          <a:srcRect b="50279"/>
          <a:stretch/>
        </p:blipFill>
        <p:spPr>
          <a:xfrm>
            <a:off x="4394200" y="1928813"/>
            <a:ext cx="1393825" cy="105727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9"/>
          <a:srcRect b="50887"/>
          <a:stretch/>
        </p:blipFill>
        <p:spPr>
          <a:xfrm rot="21319642">
            <a:off x="5467350" y="1949450"/>
            <a:ext cx="1395413" cy="104457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0"/>
          <a:srcRect b="50583"/>
          <a:stretch/>
        </p:blipFill>
        <p:spPr>
          <a:xfrm rot="366625">
            <a:off x="6475413" y="1898650"/>
            <a:ext cx="1395412" cy="105092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7426" name="Picture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0" y="4351338"/>
            <a:ext cx="1241425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Whole Class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769938" y="5351463"/>
            <a:ext cx="7632700" cy="741362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498600" y="5556250"/>
            <a:ext cx="5297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Something’s different again – what is it?</a:t>
            </a:r>
          </a:p>
        </p:txBody>
      </p:sp>
      <p:sp>
        <p:nvSpPr>
          <p:cNvPr id="18437" name="Title 1"/>
          <p:cNvSpPr>
            <a:spLocks noGrp="1"/>
          </p:cNvSpPr>
          <p:nvPr>
            <p:ph type="title"/>
          </p:nvPr>
        </p:nvSpPr>
        <p:spPr>
          <a:xfrm>
            <a:off x="755650" y="549275"/>
            <a:ext cx="7632700" cy="1325563"/>
          </a:xfrm>
        </p:spPr>
        <p:txBody>
          <a:bodyPr/>
          <a:lstStyle/>
          <a:p>
            <a:pPr algn="ctr" eaLnBrk="1" hangingPunct="1"/>
            <a:r>
              <a:rPr lang="en-GB" altLang="en-US" sz="4400"/>
              <a:t>Some</a:t>
            </a:r>
            <a:endParaRPr lang="en-GB" altLang="en-US" sz="3400"/>
          </a:p>
        </p:txBody>
      </p:sp>
      <p:grpSp>
        <p:nvGrpSpPr>
          <p:cNvPr id="18438" name="6"/>
          <p:cNvGrpSpPr>
            <a:grpSpLocks/>
          </p:cNvGrpSpPr>
          <p:nvPr/>
        </p:nvGrpSpPr>
        <p:grpSpPr bwMode="auto">
          <a:xfrm>
            <a:off x="5810250" y="4554538"/>
            <a:ext cx="1900238" cy="677862"/>
            <a:chOff x="4243176" y="4634559"/>
            <a:chExt cx="1900036" cy="677275"/>
          </a:xfrm>
        </p:grpSpPr>
        <p:sp>
          <p:nvSpPr>
            <p:cNvPr id="18470" name="TextBox 27"/>
            <p:cNvSpPr txBox="1">
              <a:spLocks noChangeArrowheads="1"/>
            </p:cNvSpPr>
            <p:nvPr/>
          </p:nvSpPr>
          <p:spPr bwMode="auto">
            <a:xfrm>
              <a:off x="4243176" y="4634559"/>
              <a:ext cx="1900036" cy="369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des saucisses</a:t>
              </a:r>
            </a:p>
          </p:txBody>
        </p:sp>
        <p:pic>
          <p:nvPicPr>
            <p:cNvPr id="18471" name="L'ange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6638" y="5054659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39" name="4"/>
          <p:cNvGrpSpPr>
            <a:grpSpLocks/>
          </p:cNvGrpSpPr>
          <p:nvPr/>
        </p:nvGrpSpPr>
        <p:grpSpPr bwMode="auto">
          <a:xfrm>
            <a:off x="901700" y="4579938"/>
            <a:ext cx="2225675" cy="627062"/>
            <a:chOff x="1855576" y="4641975"/>
            <a:chExt cx="2225726" cy="626507"/>
          </a:xfrm>
        </p:grpSpPr>
        <p:sp>
          <p:nvSpPr>
            <p:cNvPr id="18468" name="TextBox 25"/>
            <p:cNvSpPr txBox="1">
              <a:spLocks noChangeArrowheads="1"/>
            </p:cNvSpPr>
            <p:nvPr/>
          </p:nvSpPr>
          <p:spPr bwMode="auto">
            <a:xfrm>
              <a:off x="1855576" y="4641975"/>
              <a:ext cx="222572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3399FF"/>
                  </a:solidFill>
                </a:rPr>
                <a:t>des cornets de glace</a:t>
              </a:r>
            </a:p>
          </p:txBody>
        </p:sp>
        <p:pic>
          <p:nvPicPr>
            <p:cNvPr id="18469" name="L'ange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0620" y="50113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40" name="5"/>
          <p:cNvGrpSpPr>
            <a:grpSpLocks/>
          </p:cNvGrpSpPr>
          <p:nvPr/>
        </p:nvGrpSpPr>
        <p:grpSpPr bwMode="auto">
          <a:xfrm>
            <a:off x="3395663" y="4589463"/>
            <a:ext cx="2147887" cy="617537"/>
            <a:chOff x="349804" y="4614542"/>
            <a:chExt cx="2146960" cy="618384"/>
          </a:xfrm>
        </p:grpSpPr>
        <p:sp>
          <p:nvSpPr>
            <p:cNvPr id="18466" name="TextBox 24"/>
            <p:cNvSpPr txBox="1">
              <a:spLocks noChangeArrowheads="1"/>
            </p:cNvSpPr>
            <p:nvPr/>
          </p:nvSpPr>
          <p:spPr bwMode="auto">
            <a:xfrm>
              <a:off x="349804" y="4614542"/>
              <a:ext cx="2146960" cy="369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3399FF"/>
                  </a:solidFill>
                </a:rPr>
                <a:t>des cornichons</a:t>
              </a:r>
            </a:p>
          </p:txBody>
        </p:sp>
        <p:pic>
          <p:nvPicPr>
            <p:cNvPr id="18467" name="L'ange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8556" y="4975751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41" name="3"/>
          <p:cNvGrpSpPr>
            <a:grpSpLocks/>
          </p:cNvGrpSpPr>
          <p:nvPr/>
        </p:nvGrpSpPr>
        <p:grpSpPr bwMode="auto">
          <a:xfrm>
            <a:off x="6051550" y="1830388"/>
            <a:ext cx="1641475" cy="1530350"/>
            <a:chOff x="6254716" y="1935368"/>
            <a:chExt cx="1641179" cy="1529680"/>
          </a:xfrm>
        </p:grpSpPr>
        <p:sp>
          <p:nvSpPr>
            <p:cNvPr id="18463" name="TextBox 18"/>
            <p:cNvSpPr txBox="1">
              <a:spLocks noChangeArrowheads="1"/>
            </p:cNvSpPr>
            <p:nvPr/>
          </p:nvSpPr>
          <p:spPr bwMode="auto">
            <a:xfrm>
              <a:off x="6254716" y="2827746"/>
              <a:ext cx="164117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des brioches</a:t>
              </a:r>
            </a:p>
          </p:txBody>
        </p:sp>
        <p:pic>
          <p:nvPicPr>
            <p:cNvPr id="18464" name="L'ange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8737" y="3207873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5" name="Picture 6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9768" y="1935368"/>
              <a:ext cx="1096699" cy="847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42" name="2"/>
          <p:cNvGrpSpPr>
            <a:grpSpLocks/>
          </p:cNvGrpSpPr>
          <p:nvPr/>
        </p:nvGrpSpPr>
        <p:grpSpPr bwMode="auto">
          <a:xfrm>
            <a:off x="3594100" y="1706563"/>
            <a:ext cx="1936750" cy="1652587"/>
            <a:chOff x="3582270" y="1812179"/>
            <a:chExt cx="1938011" cy="1652869"/>
          </a:xfrm>
        </p:grpSpPr>
        <p:grpSp>
          <p:nvGrpSpPr>
            <p:cNvPr id="18459" name="Group 23"/>
            <p:cNvGrpSpPr>
              <a:grpSpLocks/>
            </p:cNvGrpSpPr>
            <p:nvPr/>
          </p:nvGrpSpPr>
          <p:grpSpPr bwMode="auto">
            <a:xfrm>
              <a:off x="3582270" y="2828658"/>
              <a:ext cx="1938011" cy="636390"/>
              <a:chOff x="3824272" y="2539014"/>
              <a:chExt cx="1938011" cy="636390"/>
            </a:xfrm>
          </p:grpSpPr>
          <p:sp>
            <p:nvSpPr>
              <p:cNvPr id="18461" name="TextBox 17"/>
              <p:cNvSpPr txBox="1">
                <a:spLocks noChangeArrowheads="1"/>
              </p:cNvSpPr>
              <p:nvPr/>
            </p:nvSpPr>
            <p:spPr bwMode="auto">
              <a:xfrm>
                <a:off x="3824272" y="2539014"/>
                <a:ext cx="1938011" cy="3693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rgbClr val="DB5183"/>
                    </a:solidFill>
                  </a:rPr>
                  <a:t>des sucettes</a:t>
                </a:r>
              </a:p>
            </p:txBody>
          </p:sp>
          <p:pic>
            <p:nvPicPr>
              <p:cNvPr id="18462" name="L'ange"/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92838" y="2918229"/>
                <a:ext cx="258763" cy="257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8460" name="Picture 2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8945" y="1812179"/>
              <a:ext cx="686109" cy="1052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43" name="1"/>
          <p:cNvGrpSpPr>
            <a:grpSpLocks/>
          </p:cNvGrpSpPr>
          <p:nvPr/>
        </p:nvGrpSpPr>
        <p:grpSpPr bwMode="auto">
          <a:xfrm>
            <a:off x="868363" y="1817688"/>
            <a:ext cx="2262187" cy="1533525"/>
            <a:chOff x="1071238" y="1922507"/>
            <a:chExt cx="2261348" cy="1533434"/>
          </a:xfrm>
        </p:grpSpPr>
        <p:sp>
          <p:nvSpPr>
            <p:cNvPr id="18456" name="TextBox 15"/>
            <p:cNvSpPr txBox="1">
              <a:spLocks noChangeArrowheads="1"/>
            </p:cNvSpPr>
            <p:nvPr/>
          </p:nvSpPr>
          <p:spPr bwMode="auto">
            <a:xfrm>
              <a:off x="1071238" y="2836695"/>
              <a:ext cx="22613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DB5183"/>
                  </a:solidFill>
                </a:rPr>
                <a:t>des pommes</a:t>
              </a:r>
            </a:p>
          </p:txBody>
        </p:sp>
        <p:pic>
          <p:nvPicPr>
            <p:cNvPr id="18457" name="L'ange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2530" y="3198766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8" name="Picture 1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7382" y="1922507"/>
              <a:ext cx="653735" cy="835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444" name="Picture 7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113" y="3698875"/>
            <a:ext cx="485775" cy="81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icture 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0" y="3700463"/>
            <a:ext cx="3698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Picture 9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025" y="3429000"/>
            <a:ext cx="1089025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735013" y="5546725"/>
            <a:ext cx="68246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Why do you think these words use des and not du or de la?</a:t>
            </a:r>
          </a:p>
        </p:txBody>
      </p:sp>
      <p:pic>
        <p:nvPicPr>
          <p:cNvPr id="18448" name="Picture 3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488" y="3698875"/>
            <a:ext cx="369887" cy="81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9" name="Picture 43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384675"/>
            <a:ext cx="1241425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des pommes (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8313" y="27590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des sucett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8313" y="34290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des brioche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9263" y="40989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des cornets de glac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6938" y="2754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des cornichons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6938" y="34290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des saucisses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5825" y="4097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84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71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84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62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84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22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4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413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4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21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39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8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1" grpId="0"/>
      <p:bldP spid="21" grpId="1"/>
      <p:bldP spid="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8181975" cy="1325563"/>
          </a:xfrm>
        </p:spPr>
        <p:txBody>
          <a:bodyPr/>
          <a:lstStyle/>
          <a:p>
            <a:pPr eaLnBrk="1" hangingPunct="1"/>
            <a:r>
              <a:rPr lang="en-GB" altLang="en-US"/>
              <a:t>Allez-y!</a:t>
            </a:r>
          </a:p>
        </p:txBody>
      </p:sp>
      <p:pic>
        <p:nvPicPr>
          <p:cNvPr id="1945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1781175"/>
            <a:ext cx="7632700" cy="4311650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3" y="1955800"/>
            <a:ext cx="2801937" cy="39624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8650" y="1955800"/>
            <a:ext cx="2795588" cy="395287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7025" y="1955800"/>
            <a:ext cx="2801938" cy="39624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048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Success Criteria</a:t>
            </a:r>
          </a:p>
        </p:txBody>
      </p:sp>
      <p:sp>
        <p:nvSpPr>
          <p:cNvPr id="2048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</a:rPr>
              <a:t>Aim</a:t>
            </a:r>
          </a:p>
        </p:txBody>
      </p:sp>
      <p:sp>
        <p:nvSpPr>
          <p:cNvPr id="2048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z="1600"/>
              <a:t>I can use determiners for identifying quantities in making polite requests.</a:t>
            </a:r>
          </a:p>
        </p:txBody>
      </p:sp>
      <p:sp>
        <p:nvSpPr>
          <p:cNvPr id="20487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 sz="1600"/>
              <a:t>I can count items or use ‘some’ for amounts.</a:t>
            </a:r>
          </a:p>
          <a:p>
            <a:pPr eaLnBrk="1" hangingPunct="1"/>
            <a:r>
              <a:rPr lang="en-GB" altLang="en-US" sz="1600"/>
              <a:t>I can ask politely for something.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1285</TotalTime>
  <Words>278</Words>
  <Application>Microsoft Office PowerPoint</Application>
  <PresentationFormat>On-screen Show (4:3)</PresentationFormat>
  <Paragraphs>77</Paragraphs>
  <Slides>15</Slides>
  <Notes>0</Notes>
  <HiddenSlides>0</HiddenSlides>
  <MMClips>28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Sassoon Infant Rg</vt:lpstr>
      <vt:lpstr>Calibri</vt:lpstr>
      <vt:lpstr>BPreplay</vt:lpstr>
      <vt:lpstr>Arial</vt:lpstr>
      <vt:lpstr>Tuffy-TTF</vt:lpstr>
      <vt:lpstr>Twinkl</vt:lpstr>
      <vt:lpstr>Sassoon Infant Md</vt:lpstr>
      <vt:lpstr>Office Theme</vt:lpstr>
      <vt:lpstr>French</vt:lpstr>
      <vt:lpstr> Je voudrais ___ s’il vous plaît? (Please May I Have____?)</vt:lpstr>
      <vt:lpstr>PowerPoint Presentation</vt:lpstr>
      <vt:lpstr>What Can You Remember?</vt:lpstr>
      <vt:lpstr>Je voudrais___s’il vous plaît</vt:lpstr>
      <vt:lpstr>La politesse (Polite Requests)</vt:lpstr>
      <vt:lpstr>One…Two…Three…Four…</vt:lpstr>
      <vt:lpstr>One…Two…Three…Four…</vt:lpstr>
      <vt:lpstr>One…Two…Three…Four…</vt:lpstr>
      <vt:lpstr>Some</vt:lpstr>
      <vt:lpstr>Some</vt:lpstr>
      <vt:lpstr>Some</vt:lpstr>
      <vt:lpstr>Allez-y!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113</cp:revision>
  <dcterms:created xsi:type="dcterms:W3CDTF">2014-10-01T16:09:27Z</dcterms:created>
  <dcterms:modified xsi:type="dcterms:W3CDTF">2018-09-27T12:59:52Z</dcterms:modified>
</cp:coreProperties>
</file>