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32"/>
  </p:handoutMasterIdLst>
  <p:sldIdLst>
    <p:sldId id="261" r:id="rId2"/>
    <p:sldId id="258" r:id="rId3"/>
    <p:sldId id="263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4" r:id="rId30"/>
    <p:sldId id="293" r:id="rId31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33"/>
      <p:bold r:id="rId34"/>
      <p:italic r:id="rId35"/>
      <p:boldItalic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Twinkl" pitchFamily="2" charset="0"/>
      <p:regular r:id="rId41"/>
      <p:bold r:id="rId42"/>
    </p:embeddedFont>
    <p:embeddedFont>
      <p:font typeface="Sassoon Infant Rg" panose="02000503030000020003" pitchFamily="50" charset="0"/>
      <p:regular r:id="rId43"/>
      <p:bold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146"/>
    <a:srgbClr val="FFF2B8"/>
    <a:srgbClr val="3399FF"/>
    <a:srgbClr val="DB5183"/>
    <a:srgbClr val="FF7E00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578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53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52.png"/><Relationship Id="rId17" Type="http://schemas.openxmlformats.org/officeDocument/2006/relationships/image" Target="../media/image56.png"/><Relationship Id="rId2" Type="http://schemas.openxmlformats.org/officeDocument/2006/relationships/audio" Target="../media/media1.wav"/><Relationship Id="rId16" Type="http://schemas.openxmlformats.org/officeDocument/2006/relationships/image" Target="../media/image8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51.png"/><Relationship Id="rId5" Type="http://schemas.microsoft.com/office/2007/relationships/media" Target="../media/media3.wav"/><Relationship Id="rId15" Type="http://schemas.openxmlformats.org/officeDocument/2006/relationships/image" Target="../media/image55.png"/><Relationship Id="rId10" Type="http://schemas.openxmlformats.org/officeDocument/2006/relationships/image" Target="../media/image50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56.png"/><Relationship Id="rId3" Type="http://schemas.microsoft.com/office/2007/relationships/media" Target="../media/media6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59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58.png"/><Relationship Id="rId5" Type="http://schemas.microsoft.com/office/2007/relationships/media" Target="../media/media7.wav"/><Relationship Id="rId10" Type="http://schemas.openxmlformats.org/officeDocument/2006/relationships/image" Target="../media/image55.png"/><Relationship Id="rId4" Type="http://schemas.openxmlformats.org/officeDocument/2006/relationships/audio" Target="../media/media6.wav"/><Relationship Id="rId9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1.wav"/><Relationship Id="rId13" Type="http://schemas.openxmlformats.org/officeDocument/2006/relationships/image" Target="../media/image56.png"/><Relationship Id="rId3" Type="http://schemas.microsoft.com/office/2007/relationships/media" Target="../media/media9.wav"/><Relationship Id="rId7" Type="http://schemas.microsoft.com/office/2007/relationships/media" Target="../media/media11.wav"/><Relationship Id="rId12" Type="http://schemas.openxmlformats.org/officeDocument/2006/relationships/image" Target="../media/image60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audio" Target="../media/media10.wav"/><Relationship Id="rId11" Type="http://schemas.openxmlformats.org/officeDocument/2006/relationships/image" Target="../media/image55.png"/><Relationship Id="rId5" Type="http://schemas.microsoft.com/office/2007/relationships/media" Target="../media/media10.wav"/><Relationship Id="rId10" Type="http://schemas.openxmlformats.org/officeDocument/2006/relationships/image" Target="../media/image8.png"/><Relationship Id="rId4" Type="http://schemas.openxmlformats.org/officeDocument/2006/relationships/audio" Target="../media/media9.wav"/><Relationship Id="rId9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jpeg"/><Relationship Id="rId7" Type="http://schemas.openxmlformats.org/officeDocument/2006/relationships/image" Target="../media/image6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jpeg"/><Relationship Id="rId4" Type="http://schemas.openxmlformats.org/officeDocument/2006/relationships/image" Target="../media/image62.jpeg"/><Relationship Id="rId9" Type="http://schemas.openxmlformats.org/officeDocument/2006/relationships/image" Target="../media/image6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-TTF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</a:rPr>
              <a:t> | Year 3 | Food, Glorious Food | I’m Hungry! | Lesson 6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Food, Glorious Food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750898"/>
            <a:ext cx="9144000" cy="1836132"/>
          </a:xfrm>
          <a:prstGeom prst="rect">
            <a:avLst/>
          </a:prstGeom>
          <a:solidFill>
            <a:srgbClr val="FFA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Title 7"/>
          <p:cNvSpPr>
            <a:spLocks noGrp="1"/>
          </p:cNvSpPr>
          <p:nvPr>
            <p:ph type="title"/>
          </p:nvPr>
        </p:nvSpPr>
        <p:spPr>
          <a:xfrm>
            <a:off x="0" y="1006183"/>
            <a:ext cx="9144000" cy="1325563"/>
          </a:xfrm>
          <a:noFill/>
        </p:spPr>
        <p:txBody>
          <a:bodyPr lIns="0" tIns="0" rIns="0" bIns="0" anchor="ctr" anchorCtr="1">
            <a:noAutofit/>
          </a:bodyPr>
          <a:lstStyle/>
          <a:p>
            <a:pPr algn="ctr"/>
            <a:r>
              <a:rPr lang="en-GB" sz="5000" dirty="0" err="1">
                <a:solidFill>
                  <a:srgbClr val="FFF2B8"/>
                </a:solidFill>
              </a:rPr>
              <a:t>J’ai</a:t>
            </a:r>
            <a:r>
              <a:rPr lang="en-GB" sz="5000" dirty="0">
                <a:solidFill>
                  <a:srgbClr val="FFF2B8"/>
                </a:solidFill>
              </a:rPr>
              <a:t> </a:t>
            </a:r>
            <a:r>
              <a:rPr lang="en-GB" sz="5000" dirty="0" err="1">
                <a:solidFill>
                  <a:srgbClr val="FFF2B8"/>
                </a:solidFill>
              </a:rPr>
              <a:t>faim</a:t>
            </a:r>
            <a:r>
              <a:rPr lang="en-GB" sz="5000" dirty="0">
                <a:solidFill>
                  <a:srgbClr val="FFF2B8"/>
                </a:solidFill>
              </a:rPr>
              <a:t> !</a:t>
            </a:r>
            <a:br>
              <a:rPr lang="en-GB" dirty="0">
                <a:solidFill>
                  <a:srgbClr val="FFF2B8"/>
                </a:solidFill>
              </a:rPr>
            </a:br>
            <a:r>
              <a:rPr lang="en-GB" dirty="0">
                <a:solidFill>
                  <a:srgbClr val="FFF2B8"/>
                </a:solidFill>
              </a:rPr>
              <a:t>(I’m Hungry!)</a:t>
            </a:r>
          </a:p>
        </p:txBody>
      </p:sp>
      <p:sp>
        <p:nvSpPr>
          <p:cNvPr id="9" name="Oval 8"/>
          <p:cNvSpPr/>
          <p:nvPr/>
        </p:nvSpPr>
        <p:spPr>
          <a:xfrm>
            <a:off x="3076950" y="2818237"/>
            <a:ext cx="2962544" cy="3135152"/>
          </a:xfrm>
          <a:prstGeom prst="ellipse">
            <a:avLst/>
          </a:prstGeom>
          <a:solidFill>
            <a:srgbClr val="FFA14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74108" y="6277970"/>
            <a:ext cx="395786" cy="143302"/>
          </a:xfrm>
          <a:prstGeom prst="rect">
            <a:avLst/>
          </a:prstGeom>
          <a:solidFill>
            <a:srgbClr val="FFA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454" y="6166338"/>
            <a:ext cx="561092" cy="3577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97030" y="3380262"/>
            <a:ext cx="2322384" cy="210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a range of grammar structures to practise a set of vocabulary groups.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know the vocabulary I need to talk about food.</a:t>
            </a:r>
          </a:p>
          <a:p>
            <a:r>
              <a:rPr lang="en-GB" dirty="0">
                <a:latin typeface="Twinkl" pitchFamily="2" charset="0"/>
              </a:rPr>
              <a:t>I can apply my learning to have short conversations.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20" y="2265438"/>
            <a:ext cx="2539759" cy="332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5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20" y="2265438"/>
            <a:ext cx="2539759" cy="3325468"/>
          </a:xfrm>
          <a:prstGeom prst="rect">
            <a:avLst/>
          </a:prstGeom>
        </p:spPr>
      </p:pic>
      <p:pic>
        <p:nvPicPr>
          <p:cNvPr id="4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854778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291842"/>
            <a:ext cx="17493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415965" y="3398523"/>
            <a:ext cx="105269" cy="1371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30875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891" y="3123286"/>
            <a:ext cx="1429234" cy="1471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41" y="3143438"/>
            <a:ext cx="1490433" cy="1487162"/>
          </a:xfrm>
          <a:prstGeom prst="rect">
            <a:avLst/>
          </a:prstGeom>
        </p:spPr>
      </p:pic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245264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185" y="2080924"/>
            <a:ext cx="2673700" cy="3500845"/>
          </a:xfrm>
          <a:prstGeom prst="rect">
            <a:avLst/>
          </a:prstGeom>
        </p:spPr>
      </p:pic>
      <p:pic>
        <p:nvPicPr>
          <p:cNvPr id="4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913886" y="1819944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738948" y="3265717"/>
            <a:ext cx="17493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546594" y="3372398"/>
            <a:ext cx="105269" cy="1371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45" y="2955390"/>
            <a:ext cx="1490433" cy="1487162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2061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787556" y="2032345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54746"/>
            <a:ext cx="2322384" cy="21082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41" y="3134729"/>
            <a:ext cx="1490433" cy="14871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302" y="3037345"/>
            <a:ext cx="1734035" cy="1425726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261865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674" y="2008791"/>
            <a:ext cx="2737898" cy="3584904"/>
          </a:xfrm>
          <a:prstGeom prst="rect">
            <a:avLst/>
          </a:prstGeom>
        </p:spPr>
      </p:pic>
      <p:pic>
        <p:nvPicPr>
          <p:cNvPr id="4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741563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178627"/>
            <a:ext cx="17493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415965" y="3285308"/>
            <a:ext cx="105269" cy="1371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93" y="2881002"/>
            <a:ext cx="1490433" cy="1487161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9111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282" y="3376592"/>
            <a:ext cx="1729862" cy="100070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143438"/>
            <a:ext cx="1489964" cy="1487161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50526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750274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187338"/>
            <a:ext cx="26996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300836" y="3362598"/>
            <a:ext cx="167379" cy="14695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34" y="2717000"/>
            <a:ext cx="2300897" cy="28857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124" y="2872295"/>
            <a:ext cx="1489964" cy="1487161"/>
          </a:xfrm>
          <a:prstGeom prst="rect">
            <a:avLst/>
          </a:prstGeom>
        </p:spPr>
      </p:pic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366218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787556" y="2032345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54746"/>
            <a:ext cx="2322384" cy="21082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134963"/>
            <a:ext cx="1489964" cy="148669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739" y="3344096"/>
            <a:ext cx="1813544" cy="792480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80410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71898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108962"/>
            <a:ext cx="26996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300836" y="3284222"/>
            <a:ext cx="167379" cy="14695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189" y="2619291"/>
            <a:ext cx="2371920" cy="29748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93" y="2811571"/>
            <a:ext cx="1489964" cy="1486693"/>
          </a:xfrm>
          <a:prstGeom prst="rect">
            <a:avLst/>
          </a:prstGeom>
        </p:spPr>
      </p:pic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843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359" y="3277418"/>
            <a:ext cx="1711819" cy="1219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143672"/>
            <a:ext cx="1489963" cy="1486693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17686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332" y="1959844"/>
            <a:ext cx="3196045" cy="3635395"/>
          </a:xfrm>
          <a:prstGeom prst="rect">
            <a:avLst/>
          </a:prstGeom>
        </p:spPr>
      </p:pic>
      <p:pic>
        <p:nvPicPr>
          <p:cNvPr id="4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767692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204756"/>
            <a:ext cx="26996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300836" y="3380016"/>
            <a:ext cx="167379" cy="14695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02" y="2889947"/>
            <a:ext cx="1489963" cy="1486693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31587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879" y="2694949"/>
            <a:ext cx="504072" cy="11091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545" y="3639062"/>
            <a:ext cx="1083018" cy="3623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089" y="4197888"/>
            <a:ext cx="1025118" cy="7086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02" y="2941328"/>
            <a:ext cx="1489963" cy="148669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977" y="2443135"/>
            <a:ext cx="1397369" cy="972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569" y="4373058"/>
            <a:ext cx="926480" cy="682857"/>
          </a:xfrm>
          <a:prstGeom prst="rect">
            <a:avLst/>
          </a:prstGeom>
        </p:spPr>
      </p:pic>
      <p:sp>
        <p:nvSpPr>
          <p:cNvPr id="19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  <p:sp>
        <p:nvSpPr>
          <p:cNvPr id="22" name="Oval 21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8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63190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100254"/>
            <a:ext cx="26996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300836" y="3275514"/>
            <a:ext cx="167379" cy="14695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115" y="2774802"/>
            <a:ext cx="1489963" cy="1486692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332" y="1959844"/>
            <a:ext cx="3196045" cy="363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8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021" y="2407921"/>
            <a:ext cx="509676" cy="10911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955" y="2471394"/>
            <a:ext cx="1344479" cy="7577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621" y="3569385"/>
            <a:ext cx="1088079" cy="60922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553" y="3589122"/>
            <a:ext cx="652881" cy="7075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75" y="4223122"/>
            <a:ext cx="1185249" cy="10033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66" y="2957522"/>
            <a:ext cx="1487158" cy="1486692"/>
          </a:xfrm>
          <a:prstGeom prst="rect">
            <a:avLst/>
          </a:prstGeom>
        </p:spPr>
      </p:pic>
      <p:sp>
        <p:nvSpPr>
          <p:cNvPr id="2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  <p:sp>
        <p:nvSpPr>
          <p:cNvPr id="26" name="Oval 25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6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844936" y="2109318"/>
            <a:ext cx="3486195" cy="348619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164" y="2287909"/>
            <a:ext cx="2358909" cy="3193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55" y="2863286"/>
            <a:ext cx="1487158" cy="1483893"/>
          </a:xfrm>
          <a:prstGeom prst="rect">
            <a:avLst/>
          </a:prstGeom>
        </p:spPr>
      </p:pic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49737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844936" y="2085643"/>
            <a:ext cx="3513968" cy="351396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908" y="2899953"/>
            <a:ext cx="3064789" cy="2271637"/>
          </a:xfrm>
          <a:prstGeom prst="rect">
            <a:avLst/>
          </a:prstGeom>
        </p:spPr>
      </p:pic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55" y="3083419"/>
            <a:ext cx="1487158" cy="148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2207582"/>
            <a:ext cx="7632700" cy="30262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98"/>
          <a:stretch/>
        </p:blipFill>
        <p:spPr>
          <a:xfrm>
            <a:off x="750884" y="2825425"/>
            <a:ext cx="7637465" cy="3267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63660" y="2399719"/>
            <a:ext cx="1567542" cy="7228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5" y="1670951"/>
            <a:ext cx="1157014" cy="1154474"/>
          </a:xfrm>
          <a:prstGeom prst="rect">
            <a:avLst/>
          </a:prstGeom>
        </p:spPr>
      </p:pic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05757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663" y="2164199"/>
            <a:ext cx="2580344" cy="3378609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69"/>
          <a:stretch/>
        </p:blipFill>
        <p:spPr>
          <a:xfrm>
            <a:off x="5783256" y="1741571"/>
            <a:ext cx="2116981" cy="184636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178629"/>
            <a:ext cx="17493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415965" y="3285310"/>
            <a:ext cx="105269" cy="1371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89" y="2863518"/>
            <a:ext cx="1486690" cy="148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83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550020" y="4180030"/>
            <a:ext cx="2838330" cy="17983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50020" y="2207582"/>
            <a:ext cx="2838330" cy="17983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dirty="0"/>
              <a:t>On </a:t>
            </a:r>
            <a:r>
              <a:rPr lang="en-GB" sz="4400" dirty="0" err="1"/>
              <a:t>va</a:t>
            </a:r>
            <a:r>
              <a:rPr lang="en-GB" sz="4400" dirty="0"/>
              <a:t> se </a:t>
            </a:r>
            <a:r>
              <a:rPr lang="en-GB" sz="4400" dirty="0" err="1"/>
              <a:t>préparer</a:t>
            </a:r>
            <a:r>
              <a:rPr lang="en-GB" sz="4400" dirty="0"/>
              <a:t>...</a:t>
            </a:r>
            <a:br>
              <a:rPr lang="en-GB" sz="4400" dirty="0"/>
            </a:br>
            <a:r>
              <a:rPr lang="en-GB" sz="3700" dirty="0"/>
              <a:t>(We’re Getting Ready...)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2207581"/>
            <a:ext cx="4627334" cy="37708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771" y="2934788"/>
            <a:ext cx="3898117" cy="2657301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5550020" y="2361133"/>
            <a:ext cx="2838330" cy="1617129"/>
            <a:chOff x="5550020" y="2361133"/>
            <a:chExt cx="2838330" cy="161712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4311" y="2361133"/>
              <a:ext cx="1529748" cy="1147311"/>
            </a:xfrm>
            <a:prstGeom prst="rect">
              <a:avLst/>
            </a:prstGeom>
          </p:spPr>
        </p:pic>
        <p:sp>
          <p:nvSpPr>
            <p:cNvPr id="12" name="Rectangle 11"/>
            <p:cNvSpPr/>
            <p:nvPr/>
          </p:nvSpPr>
          <p:spPr>
            <a:xfrm>
              <a:off x="5550020" y="3608930"/>
              <a:ext cx="283833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Lavez-vous</a:t>
              </a:r>
              <a:r>
                <a:rPr lang="en-GB" dirty="0">
                  <a:latin typeface="Twinkl" pitchFamily="2" charset="0"/>
                </a:rPr>
                <a:t> les mains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576993" y="4286728"/>
            <a:ext cx="2838330" cy="1660429"/>
            <a:chOff x="5576993" y="4199684"/>
            <a:chExt cx="2838330" cy="166042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5292" y="4199684"/>
              <a:ext cx="1141731" cy="1295923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5576993" y="5490781"/>
              <a:ext cx="283833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Séchez-vous</a:t>
              </a:r>
              <a:r>
                <a:rPr lang="en-GB" dirty="0">
                  <a:latin typeface="Twinkl" pitchFamily="2" charset="0"/>
                </a:rPr>
                <a:t> les mains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693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On </a:t>
            </a:r>
            <a:r>
              <a:rPr lang="en-GB" dirty="0" err="1"/>
              <a:t>va</a:t>
            </a:r>
            <a:r>
              <a:rPr lang="en-GB" dirty="0"/>
              <a:t> se </a:t>
            </a:r>
            <a:r>
              <a:rPr lang="en-GB" dirty="0" err="1"/>
              <a:t>préparer</a:t>
            </a:r>
            <a:r>
              <a:rPr lang="en-GB" dirty="0"/>
              <a:t>...</a:t>
            </a:r>
            <a:br>
              <a:rPr lang="en-GB" dirty="0"/>
            </a:br>
            <a:r>
              <a:rPr lang="en-GB" sz="3300" dirty="0"/>
              <a:t>(We’re getting ready...)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994263"/>
            <a:ext cx="7632700" cy="40985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22" y="2281646"/>
            <a:ext cx="5102356" cy="360813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34711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77045" y="2081353"/>
            <a:ext cx="3690452" cy="23948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72000" y="2081353"/>
            <a:ext cx="3826977" cy="23948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On </a:t>
            </a:r>
            <a:r>
              <a:rPr lang="en-GB" dirty="0" err="1"/>
              <a:t>va</a:t>
            </a:r>
            <a:r>
              <a:rPr lang="en-GB" dirty="0"/>
              <a:t> se </a:t>
            </a:r>
            <a:r>
              <a:rPr lang="en-GB" dirty="0" err="1"/>
              <a:t>préparer</a:t>
            </a:r>
            <a:r>
              <a:rPr lang="en-GB" dirty="0"/>
              <a:t>...</a:t>
            </a:r>
            <a:br>
              <a:rPr lang="en-GB" dirty="0"/>
            </a:br>
            <a:r>
              <a:rPr lang="en-GB" dirty="0"/>
              <a:t>(We’re getting ready...)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580" y="2854097"/>
            <a:ext cx="855850" cy="9141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64" y="2730907"/>
            <a:ext cx="1655511" cy="10957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575" y="2357496"/>
            <a:ext cx="1550686" cy="16244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161" y="2768093"/>
            <a:ext cx="1531182" cy="105855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55650" y="4540992"/>
            <a:ext cx="3711847" cy="154695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71999" y="4540992"/>
            <a:ext cx="3816351" cy="154695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77046" y="4035088"/>
            <a:ext cx="3690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ouvrez</a:t>
            </a:r>
            <a:r>
              <a:rPr lang="en-GB" dirty="0">
                <a:latin typeface="Twinkl" pitchFamily="2" charset="0"/>
              </a:rPr>
              <a:t>…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71999" y="4035088"/>
            <a:ext cx="381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coupez</a:t>
            </a:r>
            <a:r>
              <a:rPr lang="en-GB" dirty="0">
                <a:latin typeface="Twinkl" pitchFamily="2" charset="0"/>
              </a:rPr>
              <a:t>…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334" y="2953402"/>
            <a:ext cx="1996740" cy="73675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567235" y="4821136"/>
            <a:ext cx="381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Coupez</a:t>
            </a:r>
            <a:r>
              <a:rPr lang="en-GB" dirty="0">
                <a:latin typeface="Twinkl" pitchFamily="2" charset="0"/>
              </a:rPr>
              <a:t> le </a:t>
            </a:r>
            <a:r>
              <a:rPr lang="en-GB" dirty="0" err="1">
                <a:latin typeface="Twinkl" pitchFamily="2" charset="0"/>
              </a:rPr>
              <a:t>saucisson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77347" y="5327040"/>
            <a:ext cx="381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Coupez</a:t>
            </a:r>
            <a:r>
              <a:rPr lang="en-GB" dirty="0">
                <a:latin typeface="Twinkl" pitchFamily="2" charset="0"/>
              </a:rPr>
              <a:t> la </a:t>
            </a:r>
            <a:r>
              <a:rPr lang="en-GB" dirty="0" err="1">
                <a:latin typeface="Twinkl" pitchFamily="2" charset="0"/>
              </a:rPr>
              <a:t>pomme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55650" y="4821136"/>
            <a:ext cx="368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Ouvrez</a:t>
            </a:r>
            <a:r>
              <a:rPr lang="en-GB" dirty="0">
                <a:latin typeface="Twinkl" pitchFamily="2" charset="0"/>
              </a:rPr>
              <a:t> le sachet.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7045" y="5327040"/>
            <a:ext cx="368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Ouvrez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l’orange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23" name="play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657" y="48772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lay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656" y="538203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lay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980" y="48772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lay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980" y="538202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Whole Class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13" name="Ouvrez la sache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906158" y="3897819"/>
            <a:ext cx="609601" cy="609600"/>
          </a:xfrm>
          <a:prstGeom prst="rect">
            <a:avLst/>
          </a:prstGeom>
        </p:spPr>
      </p:pic>
      <p:pic>
        <p:nvPicPr>
          <p:cNvPr id="28" name="Coupez le saucisso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900729" y="4580868"/>
            <a:ext cx="609600" cy="609600"/>
          </a:xfrm>
          <a:prstGeom prst="rect">
            <a:avLst/>
          </a:prstGeom>
        </p:spPr>
      </p:pic>
      <p:pic>
        <p:nvPicPr>
          <p:cNvPr id="29" name="Ouvrez lorang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906158" y="5268366"/>
            <a:ext cx="609600" cy="609600"/>
          </a:xfrm>
          <a:prstGeom prst="rect">
            <a:avLst/>
          </a:prstGeom>
        </p:spPr>
      </p:pic>
      <p:pic>
        <p:nvPicPr>
          <p:cNvPr id="30" name="Coupez la pomm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906158" y="59512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6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084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49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13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781594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J’ai</a:t>
            </a:r>
            <a:r>
              <a:rPr lang="en-GB" dirty="0"/>
              <a:t> </a:t>
            </a:r>
            <a:r>
              <a:rPr lang="en-GB" dirty="0" err="1"/>
              <a:t>faim</a:t>
            </a:r>
            <a:r>
              <a:rPr lang="en-GB" dirty="0"/>
              <a:t>: </a:t>
            </a:r>
            <a:r>
              <a:rPr lang="en-GB" dirty="0" err="1"/>
              <a:t>allons</a:t>
            </a:r>
            <a:r>
              <a:rPr lang="en-GB" dirty="0"/>
              <a:t> </a:t>
            </a:r>
            <a:r>
              <a:rPr lang="en-GB" dirty="0" err="1"/>
              <a:t>déguster</a:t>
            </a:r>
            <a:r>
              <a:rPr lang="en-GB" dirty="0"/>
              <a:t> !</a:t>
            </a:r>
            <a:br>
              <a:rPr lang="en-GB" dirty="0"/>
            </a:br>
            <a:r>
              <a:rPr lang="en-GB" sz="3300" dirty="0"/>
              <a:t>(I’m hungry: let’s get tasting!)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081353"/>
            <a:ext cx="7632700" cy="401147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647" y="2561499"/>
            <a:ext cx="1183183" cy="2956559"/>
          </a:xfrm>
          <a:prstGeom prst="rect">
            <a:avLst/>
          </a:prstGeom>
        </p:spPr>
      </p:pic>
      <p:grpSp>
        <p:nvGrpSpPr>
          <p:cNvPr id="17" name="1"/>
          <p:cNvGrpSpPr/>
          <p:nvPr/>
        </p:nvGrpSpPr>
        <p:grpSpPr>
          <a:xfrm>
            <a:off x="5527404" y="2561499"/>
            <a:ext cx="1899175" cy="1422565"/>
            <a:chOff x="2377145" y="2185850"/>
            <a:chExt cx="1513048" cy="1133339"/>
          </a:xfrm>
        </p:grpSpPr>
        <p:sp>
          <p:nvSpPr>
            <p:cNvPr id="11" name="1"/>
            <p:cNvSpPr/>
            <p:nvPr/>
          </p:nvSpPr>
          <p:spPr>
            <a:xfrm>
              <a:off x="2377145" y="2185850"/>
              <a:ext cx="1513048" cy="1133339"/>
            </a:xfrm>
            <a:prstGeom prst="wedgeEllipseCallout">
              <a:avLst>
                <a:gd name="adj1" fmla="val -58200"/>
                <a:gd name="adj2" fmla="val 41868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tx1"/>
                </a:solidFill>
                <a:latin typeface="Twinkl" pitchFamily="2" charset="0"/>
              </a:endParaRPr>
            </a:p>
            <a:p>
              <a:pPr algn="ctr"/>
              <a:r>
                <a:rPr lang="en-GB" sz="1400" dirty="0">
                  <a:solidFill>
                    <a:schemeClr val="tx1"/>
                  </a:solidFill>
                  <a:latin typeface="Twinkl" pitchFamily="2" charset="0"/>
                </a:rPr>
                <a:t>Je </a:t>
              </a:r>
              <a:r>
                <a:rPr lang="en-GB" sz="1400" dirty="0" err="1">
                  <a:solidFill>
                    <a:schemeClr val="tx1"/>
                  </a:solidFill>
                  <a:latin typeface="Twinkl" pitchFamily="2" charset="0"/>
                </a:rPr>
                <a:t>voudrais</a:t>
              </a:r>
              <a:r>
                <a:rPr lang="en-GB" sz="1400" dirty="0">
                  <a:solidFill>
                    <a:schemeClr val="tx1"/>
                  </a:solidFill>
                  <a:latin typeface="Twinkl" pitchFamily="2" charset="0"/>
                </a:rPr>
                <a:t> </a:t>
              </a:r>
              <a:r>
                <a:rPr lang="en-GB" sz="1400" dirty="0" err="1">
                  <a:solidFill>
                    <a:schemeClr val="tx1"/>
                  </a:solidFill>
                  <a:latin typeface="Twinkl" pitchFamily="2" charset="0"/>
                </a:rPr>
                <a:t>une</a:t>
              </a:r>
              <a:r>
                <a:rPr lang="en-GB" sz="1400" dirty="0">
                  <a:solidFill>
                    <a:schemeClr val="tx1"/>
                  </a:solidFill>
                  <a:latin typeface="Twinkl" pitchFamily="2" charset="0"/>
                </a:rPr>
                <a:t> </a:t>
              </a:r>
              <a:r>
                <a:rPr lang="en-GB" sz="1400" dirty="0" err="1">
                  <a:solidFill>
                    <a:schemeClr val="tx1"/>
                  </a:solidFill>
                  <a:latin typeface="Twinkl" pitchFamily="2" charset="0"/>
                </a:rPr>
                <a:t>pomme</a:t>
              </a:r>
              <a:r>
                <a:rPr lang="en-GB" sz="1400" dirty="0">
                  <a:solidFill>
                    <a:schemeClr val="tx1"/>
                  </a:solidFill>
                  <a:latin typeface="Twinkl" pitchFamily="2" charset="0"/>
                </a:rPr>
                <a:t>, </a:t>
              </a:r>
              <a:r>
                <a:rPr lang="en-GB" sz="1400" dirty="0" err="1">
                  <a:solidFill>
                    <a:schemeClr val="tx1"/>
                  </a:solidFill>
                  <a:latin typeface="Twinkl" pitchFamily="2" charset="0"/>
                </a:rPr>
                <a:t>s’il</a:t>
              </a:r>
              <a:r>
                <a:rPr lang="en-GB" sz="1400" dirty="0">
                  <a:solidFill>
                    <a:schemeClr val="tx1"/>
                  </a:solidFill>
                  <a:latin typeface="Twinkl" pitchFamily="2" charset="0"/>
                </a:rPr>
                <a:t> </a:t>
              </a:r>
              <a:r>
                <a:rPr lang="en-GB" sz="1400" dirty="0" err="1">
                  <a:solidFill>
                    <a:schemeClr val="tx1"/>
                  </a:solidFill>
                  <a:latin typeface="Twinkl" pitchFamily="2" charset="0"/>
                </a:rPr>
                <a:t>vous</a:t>
              </a:r>
              <a:r>
                <a:rPr lang="en-GB" sz="1400" dirty="0">
                  <a:solidFill>
                    <a:schemeClr val="tx1"/>
                  </a:solidFill>
                  <a:latin typeface="Twinkl" pitchFamily="2" charset="0"/>
                </a:rPr>
                <a:t> plait.     </a:t>
              </a:r>
            </a:p>
          </p:txBody>
        </p:sp>
        <p:pic>
          <p:nvPicPr>
            <p:cNvPr id="16" name="L'ange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4287" y="2307501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3"/>
          <p:cNvGrpSpPr/>
          <p:nvPr/>
        </p:nvGrpSpPr>
        <p:grpSpPr>
          <a:xfrm>
            <a:off x="5591146" y="2647704"/>
            <a:ext cx="1771688" cy="1250153"/>
            <a:chOff x="2377145" y="2185882"/>
            <a:chExt cx="1513048" cy="1133339"/>
          </a:xfrm>
        </p:grpSpPr>
        <p:sp>
          <p:nvSpPr>
            <p:cNvPr id="15" name="3"/>
            <p:cNvSpPr/>
            <p:nvPr/>
          </p:nvSpPr>
          <p:spPr>
            <a:xfrm>
              <a:off x="2377145" y="2185882"/>
              <a:ext cx="1513048" cy="1133339"/>
            </a:xfrm>
            <a:prstGeom prst="wedgeEllipseCallout">
              <a:avLst>
                <a:gd name="adj1" fmla="val -53598"/>
                <a:gd name="adj2" fmla="val 3876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tx1"/>
                </a:solidFill>
                <a:latin typeface="Twinkl" pitchFamily="2" charset="0"/>
              </a:endParaRPr>
            </a:p>
            <a:p>
              <a:pPr algn="ctr"/>
              <a:r>
                <a:rPr lang="en-GB" sz="1400" dirty="0" err="1">
                  <a:solidFill>
                    <a:schemeClr val="tx1"/>
                  </a:solidFill>
                  <a:latin typeface="Twinkl" pitchFamily="2" charset="0"/>
                </a:rPr>
                <a:t>Merci</a:t>
              </a:r>
              <a:r>
                <a:rPr lang="en-GB" sz="1400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18" name="L'ange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4286" y="241199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2"/>
          <p:cNvGrpSpPr/>
          <p:nvPr/>
        </p:nvGrpSpPr>
        <p:grpSpPr>
          <a:xfrm>
            <a:off x="3099830" y="2191270"/>
            <a:ext cx="1513048" cy="1133339"/>
            <a:chOff x="2377145" y="2185849"/>
            <a:chExt cx="1513048" cy="1133339"/>
          </a:xfrm>
        </p:grpSpPr>
        <p:sp>
          <p:nvSpPr>
            <p:cNvPr id="14" name="2"/>
            <p:cNvSpPr/>
            <p:nvPr/>
          </p:nvSpPr>
          <p:spPr>
            <a:xfrm>
              <a:off x="2377145" y="2185849"/>
              <a:ext cx="1513048" cy="1133339"/>
            </a:xfrm>
            <a:prstGeom prst="wedgeEllipseCallout">
              <a:avLst>
                <a:gd name="adj1" fmla="val -70907"/>
                <a:gd name="adj2" fmla="val 4102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chemeClr val="tx1"/>
                </a:solidFill>
                <a:latin typeface="Twinkl" pitchFamily="2" charset="0"/>
              </a:endParaRPr>
            </a:p>
            <a:p>
              <a:pPr algn="ctr"/>
              <a:r>
                <a:rPr lang="en-GB" sz="1400" dirty="0">
                  <a:solidFill>
                    <a:schemeClr val="tx1"/>
                  </a:solidFill>
                  <a:latin typeface="Twinkl" pitchFamily="2" charset="0"/>
                </a:rPr>
                <a:t>Voila.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4285" y="243608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3" name="Boy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38"/>
          <a:stretch/>
        </p:blipFill>
        <p:spPr>
          <a:xfrm flipH="1">
            <a:off x="3924751" y="3566218"/>
            <a:ext cx="1951015" cy="2526606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929121" y="2292619"/>
            <a:ext cx="1046333" cy="1046333"/>
            <a:chOff x="1043421" y="2302144"/>
            <a:chExt cx="1046333" cy="1046333"/>
          </a:xfrm>
        </p:grpSpPr>
        <p:sp>
          <p:nvSpPr>
            <p:cNvPr id="32" name="Oval 31"/>
            <p:cNvSpPr/>
            <p:nvPr/>
          </p:nvSpPr>
          <p:spPr>
            <a:xfrm>
              <a:off x="1043421" y="2302144"/>
              <a:ext cx="1046333" cy="10463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2011" y="2541721"/>
              <a:ext cx="550891" cy="567178"/>
            </a:xfrm>
            <a:prstGeom prst="rect">
              <a:avLst/>
            </a:prstGeom>
          </p:spPr>
        </p:pic>
      </p:grpSp>
      <p:pic>
        <p:nvPicPr>
          <p:cNvPr id="9" name="Voil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85838" y="4294392"/>
            <a:ext cx="609600" cy="609600"/>
          </a:xfrm>
          <a:prstGeom prst="rect">
            <a:avLst/>
          </a:prstGeom>
        </p:spPr>
      </p:pic>
      <p:pic>
        <p:nvPicPr>
          <p:cNvPr id="10" name="Je voudrais une pomme sil vous plai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75010" y="4919985"/>
            <a:ext cx="609600" cy="609600"/>
          </a:xfrm>
          <a:prstGeom prst="rect">
            <a:avLst/>
          </a:prstGeom>
        </p:spPr>
      </p:pic>
      <p:pic>
        <p:nvPicPr>
          <p:cNvPr id="12" name="Merc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85838" y="55455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7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8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92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79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781594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J’ai</a:t>
            </a:r>
            <a:r>
              <a:rPr lang="en-GB" dirty="0"/>
              <a:t> </a:t>
            </a:r>
            <a:r>
              <a:rPr lang="en-GB" dirty="0" err="1"/>
              <a:t>faim</a:t>
            </a:r>
            <a:r>
              <a:rPr lang="en-GB" dirty="0"/>
              <a:t>: </a:t>
            </a:r>
            <a:r>
              <a:rPr lang="en-GB" dirty="0" err="1"/>
              <a:t>allons</a:t>
            </a:r>
            <a:r>
              <a:rPr lang="en-GB" dirty="0"/>
              <a:t> </a:t>
            </a:r>
            <a:r>
              <a:rPr lang="en-GB" dirty="0" err="1"/>
              <a:t>déguster</a:t>
            </a:r>
            <a:r>
              <a:rPr lang="en-GB" dirty="0"/>
              <a:t> !</a:t>
            </a:r>
            <a:br>
              <a:rPr lang="en-GB" dirty="0"/>
            </a:br>
            <a:r>
              <a:rPr lang="en-GB" sz="3300" dirty="0"/>
              <a:t>(I’m hungry: let’s get tasting!)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081353"/>
            <a:ext cx="7632700" cy="401147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2" name="1"/>
          <p:cNvGrpSpPr/>
          <p:nvPr/>
        </p:nvGrpSpPr>
        <p:grpSpPr>
          <a:xfrm>
            <a:off x="957670" y="2272679"/>
            <a:ext cx="1655930" cy="1335550"/>
            <a:chOff x="957670" y="2272679"/>
            <a:chExt cx="1655930" cy="1335550"/>
          </a:xfrm>
        </p:grpSpPr>
        <p:sp>
          <p:nvSpPr>
            <p:cNvPr id="22" name="Oval Callout 21"/>
            <p:cNvSpPr/>
            <p:nvPr/>
          </p:nvSpPr>
          <p:spPr>
            <a:xfrm>
              <a:off x="957670" y="2272679"/>
              <a:ext cx="1655930" cy="1335550"/>
            </a:xfrm>
            <a:prstGeom prst="wedgeEllipseCallout">
              <a:avLst>
                <a:gd name="adj1" fmla="val 118047"/>
                <a:gd name="adj2" fmla="val 2710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C’est de quelle couleur, la pomme?</a:t>
              </a:r>
            </a:p>
          </p:txBody>
        </p:sp>
        <p:pic>
          <p:nvPicPr>
            <p:cNvPr id="26" name="L'ange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3107" y="26867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939" y="2770648"/>
            <a:ext cx="3782122" cy="3143582"/>
          </a:xfrm>
          <a:prstGeom prst="rect">
            <a:avLst/>
          </a:prstGeom>
        </p:spPr>
      </p:pic>
      <p:grpSp>
        <p:nvGrpSpPr>
          <p:cNvPr id="13" name="3"/>
          <p:cNvGrpSpPr/>
          <p:nvPr/>
        </p:nvGrpSpPr>
        <p:grpSpPr>
          <a:xfrm>
            <a:off x="890330" y="4578680"/>
            <a:ext cx="1655930" cy="1335550"/>
            <a:chOff x="890330" y="4578680"/>
            <a:chExt cx="1655930" cy="1335550"/>
          </a:xfrm>
        </p:grpSpPr>
        <p:sp>
          <p:nvSpPr>
            <p:cNvPr id="6" name="Oval Callout 5"/>
            <p:cNvSpPr/>
            <p:nvPr/>
          </p:nvSpPr>
          <p:spPr>
            <a:xfrm>
              <a:off x="890330" y="4578680"/>
              <a:ext cx="1655930" cy="1335550"/>
            </a:xfrm>
            <a:prstGeom prst="wedgeEllipseCallout">
              <a:avLst>
                <a:gd name="adj1" fmla="val 52835"/>
                <a:gd name="adj2" fmla="val -69401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  <a:p>
              <a:pPr algn="ctr"/>
              <a:r>
                <a:rPr lang="en-GB" sz="1600" dirty="0" err="1">
                  <a:solidFill>
                    <a:schemeClr val="tx1"/>
                  </a:solidFill>
                  <a:latin typeface="Twinkl" pitchFamily="2" charset="0"/>
                </a:rPr>
                <a:t>Qu’est-ce</a:t>
              </a:r>
              <a:r>
                <a:rPr lang="en-GB" sz="1600" dirty="0">
                  <a:solidFill>
                    <a:schemeClr val="tx1"/>
                  </a:solidFill>
                  <a:latin typeface="Twinkl" pitchFamily="2" charset="0"/>
                </a:rPr>
                <a:t> que </a:t>
              </a:r>
              <a:r>
                <a:rPr lang="en-GB" sz="1600" dirty="0" err="1">
                  <a:solidFill>
                    <a:schemeClr val="tx1"/>
                  </a:solidFill>
                  <a:latin typeface="Twinkl" pitchFamily="2" charset="0"/>
                </a:rPr>
                <a:t>c’est</a:t>
              </a:r>
              <a:r>
                <a:rPr lang="en-GB" sz="1600" dirty="0">
                  <a:solidFill>
                    <a:schemeClr val="tx1"/>
                  </a:solidFill>
                  <a:latin typeface="Twinkl" pitchFamily="2" charset="0"/>
                </a:rPr>
                <a:t>?</a:t>
              </a:r>
            </a:p>
          </p:txBody>
        </p:sp>
        <p:pic>
          <p:nvPicPr>
            <p:cNvPr id="27" name="L'ange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5854" y="4832115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2"/>
          <p:cNvGrpSpPr/>
          <p:nvPr/>
        </p:nvGrpSpPr>
        <p:grpSpPr>
          <a:xfrm>
            <a:off x="6565415" y="2207581"/>
            <a:ext cx="1655930" cy="1335550"/>
            <a:chOff x="6565415" y="2207581"/>
            <a:chExt cx="1655930" cy="1335550"/>
          </a:xfrm>
        </p:grpSpPr>
        <p:sp>
          <p:nvSpPr>
            <p:cNvPr id="24" name="Oval Callout 23"/>
            <p:cNvSpPr/>
            <p:nvPr/>
          </p:nvSpPr>
          <p:spPr>
            <a:xfrm>
              <a:off x="6565415" y="2207581"/>
              <a:ext cx="1655930" cy="1335550"/>
            </a:xfrm>
            <a:prstGeom prst="wedgeEllipseCallout">
              <a:avLst>
                <a:gd name="adj1" fmla="val -113876"/>
                <a:gd name="adj2" fmla="val 9498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 err="1">
                  <a:solidFill>
                    <a:schemeClr val="tx1"/>
                  </a:solidFill>
                  <a:latin typeface="Twinkl" pitchFamily="2" charset="0"/>
                </a:rPr>
                <a:t>C’est</a:t>
              </a:r>
              <a:r>
                <a:rPr lang="en-GB" sz="1600" dirty="0">
                  <a:solidFill>
                    <a:schemeClr val="tx1"/>
                  </a:solidFill>
                  <a:latin typeface="Twinkl" pitchFamily="2" charset="0"/>
                </a:rPr>
                <a:t> </a:t>
              </a:r>
              <a:r>
                <a:rPr lang="en-GB" sz="1600" dirty="0" err="1">
                  <a:solidFill>
                    <a:schemeClr val="tx1"/>
                  </a:solidFill>
                  <a:latin typeface="Twinkl" pitchFamily="2" charset="0"/>
                </a:rPr>
                <a:t>une</a:t>
              </a:r>
              <a:r>
                <a:rPr lang="en-GB" sz="1600" dirty="0">
                  <a:solidFill>
                    <a:schemeClr val="tx1"/>
                  </a:solidFill>
                  <a:latin typeface="Twinkl" pitchFamily="2" charset="0"/>
                </a:rPr>
                <a:t> </a:t>
              </a:r>
              <a:r>
                <a:rPr lang="en-GB" sz="1600" dirty="0" err="1">
                  <a:solidFill>
                    <a:schemeClr val="tx1"/>
                  </a:solidFill>
                  <a:latin typeface="Twinkl" pitchFamily="2" charset="0"/>
                </a:rPr>
                <a:t>pomme</a:t>
              </a:r>
              <a:r>
                <a:rPr lang="en-GB" sz="1600" dirty="0">
                  <a:solidFill>
                    <a:schemeClr val="tx1"/>
                  </a:solidFill>
                  <a:latin typeface="Twinkl" pitchFamily="2" charset="0"/>
                </a:rPr>
                <a:t> </a:t>
              </a:r>
              <a:r>
                <a:rPr lang="en-GB" sz="1600" dirty="0" err="1">
                  <a:solidFill>
                    <a:schemeClr val="tx1"/>
                  </a:solidFill>
                  <a:latin typeface="Twinkl" pitchFamily="2" charset="0"/>
                </a:rPr>
                <a:t>verte</a:t>
              </a:r>
              <a:r>
                <a:rPr lang="en-GB" sz="1600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28" name="L'ange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1237" y="2804396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4"/>
          <p:cNvGrpSpPr/>
          <p:nvPr/>
        </p:nvGrpSpPr>
        <p:grpSpPr>
          <a:xfrm>
            <a:off x="6565415" y="4578680"/>
            <a:ext cx="1655930" cy="1335550"/>
            <a:chOff x="6565415" y="4578680"/>
            <a:chExt cx="1655930" cy="1335550"/>
          </a:xfrm>
        </p:grpSpPr>
        <p:sp>
          <p:nvSpPr>
            <p:cNvPr id="25" name="Oval Callout 24"/>
            <p:cNvSpPr/>
            <p:nvPr/>
          </p:nvSpPr>
          <p:spPr>
            <a:xfrm>
              <a:off x="6565415" y="4578680"/>
              <a:ext cx="1655930" cy="1335550"/>
            </a:xfrm>
            <a:prstGeom prst="wedgeEllipseCallout">
              <a:avLst>
                <a:gd name="adj1" fmla="val -100202"/>
                <a:gd name="adj2" fmla="val -81790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C’est une grande tarte aux cerises.</a:t>
              </a:r>
            </a:p>
          </p:txBody>
        </p:sp>
        <p:pic>
          <p:nvPicPr>
            <p:cNvPr id="29" name="L'ange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4625" y="500936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Qu-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34959" y="3665315"/>
            <a:ext cx="609601" cy="609600"/>
          </a:xfrm>
          <a:prstGeom prst="rect">
            <a:avLst/>
          </a:prstGeom>
        </p:spPr>
      </p:pic>
      <p:pic>
        <p:nvPicPr>
          <p:cNvPr id="16" name="Cest une grande tarte aux ceris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53792" y="4399769"/>
            <a:ext cx="609600" cy="609600"/>
          </a:xfrm>
          <a:prstGeom prst="rect">
            <a:avLst/>
          </a:prstGeom>
        </p:spPr>
      </p:pic>
      <p:pic>
        <p:nvPicPr>
          <p:cNvPr id="17" name="C'est une pomme vert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53792" y="5122846"/>
            <a:ext cx="609600" cy="609600"/>
          </a:xfrm>
          <a:prstGeom prst="rect">
            <a:avLst/>
          </a:prstGeom>
        </p:spPr>
      </p:pic>
      <p:pic>
        <p:nvPicPr>
          <p:cNvPr id="18" name="C'est de quelle couleur la pomm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027113" y="57880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4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36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85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26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Qui </a:t>
            </a:r>
            <a:r>
              <a:rPr lang="en-GB" dirty="0" err="1"/>
              <a:t>aime</a:t>
            </a:r>
            <a:r>
              <a:rPr lang="en-GB" dirty="0"/>
              <a:t>...?</a:t>
            </a:r>
            <a:br>
              <a:rPr lang="en-GB" i="1" dirty="0"/>
            </a:br>
            <a:r>
              <a:rPr lang="en-GB" sz="3300" dirty="0"/>
              <a:t>(Who likes...?)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2081353"/>
            <a:ext cx="7632700" cy="401147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68" y="2289188"/>
            <a:ext cx="3832677" cy="270953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733" y="2289195"/>
            <a:ext cx="3832679" cy="270953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300" y="2289187"/>
            <a:ext cx="3832681" cy="270953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6770">
            <a:off x="1058866" y="4106020"/>
            <a:ext cx="2479344" cy="1752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89" y="4133771"/>
            <a:ext cx="2479343" cy="1752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175">
            <a:off x="4088711" y="4122705"/>
            <a:ext cx="2479345" cy="17520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635" y="4122704"/>
            <a:ext cx="2479346" cy="175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696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a range of grammar structures to practise a set of vocabulary groups.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know the vocabulary I need to talk about food.</a:t>
            </a:r>
          </a:p>
          <a:p>
            <a:r>
              <a:rPr lang="en-GB" dirty="0">
                <a:latin typeface="Twinkl" pitchFamily="2" charset="0"/>
              </a:rPr>
              <a:t>I can apply my learning to have short conversations.</a:t>
            </a:r>
          </a:p>
        </p:txBody>
      </p:sp>
    </p:spTree>
    <p:extLst>
      <p:ext uri="{BB962C8B-B14F-4D97-AF65-F5344CB8AC3E}">
        <p14:creationId xmlns:p14="http://schemas.microsoft.com/office/powerpoint/2010/main" val="29867252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84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1231</TotalTime>
  <Words>221</Words>
  <Application>Microsoft Office PowerPoint</Application>
  <PresentationFormat>On-screen Show (4:3)</PresentationFormat>
  <Paragraphs>63</Paragraphs>
  <Slides>30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Tuffy-TTF</vt:lpstr>
      <vt:lpstr>Calibri</vt:lpstr>
      <vt:lpstr>Arial</vt:lpstr>
      <vt:lpstr>Twinkl</vt:lpstr>
      <vt:lpstr>Sassoon Infant Rg</vt:lpstr>
      <vt:lpstr>Office Theme</vt:lpstr>
      <vt:lpstr>French</vt:lpstr>
      <vt:lpstr>J’ai faim ! (I’m Hungry!)</vt:lpstr>
      <vt:lpstr>PowerPoint Presentation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Recap</vt:lpstr>
      <vt:lpstr>On va se préparer... (We’re Getting Ready...)</vt:lpstr>
      <vt:lpstr>On va se préparer... (We’re getting ready...)</vt:lpstr>
      <vt:lpstr>On va se préparer... (We’re getting ready...)</vt:lpstr>
      <vt:lpstr>J’ai faim: allons déguster ! (I’m hungry: let’s get tasting!)</vt:lpstr>
      <vt:lpstr>J’ai faim: allons déguster ! (I’m hungry: let’s get tasting!)</vt:lpstr>
      <vt:lpstr>Qui aime...? (Who likes...?)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94</cp:revision>
  <dcterms:created xsi:type="dcterms:W3CDTF">2014-10-01T16:09:27Z</dcterms:created>
  <dcterms:modified xsi:type="dcterms:W3CDTF">2018-09-27T13:37:51Z</dcterms:modified>
</cp:coreProperties>
</file>