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32"/>
  </p:handoutMasterIdLst>
  <p:sldIdLst>
    <p:sldId id="261" r:id="rId2"/>
    <p:sldId id="258" r:id="rId3"/>
    <p:sldId id="263" r:id="rId4"/>
    <p:sldId id="264" r:id="rId5"/>
    <p:sldId id="289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91" r:id="rId27"/>
    <p:sldId id="267" r:id="rId28"/>
    <p:sldId id="292" r:id="rId29"/>
    <p:sldId id="293" r:id="rId30"/>
    <p:sldId id="294" r:id="rId31"/>
  </p:sldIdLst>
  <p:sldSz cx="9144000" cy="6858000" type="screen4x3"/>
  <p:notesSz cx="6858000" cy="9144000"/>
  <p:embeddedFontLst>
    <p:embeddedFont>
      <p:font typeface="Twinkl" pitchFamily="2" charset="0"/>
      <p:regular r:id="rId33"/>
      <p:bold r:id="rId34"/>
    </p:embeddedFont>
    <p:embeddedFont>
      <p:font typeface="Sassoon Infant Md" panose="02000603050000020003" pitchFamily="50" charset="0"/>
      <p:regular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Tuffy-TTF" panose="020B0603060100000000" pitchFamily="34" charset="0"/>
      <p:regular r:id="rId40"/>
      <p:bold r:id="rId41"/>
      <p:italic r:id="rId42"/>
      <p:boldItalic r:id="rId43"/>
    </p:embeddedFont>
    <p:embeddedFont>
      <p:font typeface="Sassoon Infant Rg" panose="02000503030000020003" pitchFamily="50" charset="0"/>
      <p:regular r:id="rId44"/>
      <p:bold r:id="rId4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DA6"/>
    <a:srgbClr val="DB5983"/>
    <a:srgbClr val="3399FF"/>
    <a:srgbClr val="BEE2F2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0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578" y="11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D9BD050-F268-4A13-A14B-53901BD09B58}" type="datetimeFigureOut">
              <a:rPr lang="en-GB"/>
              <a:pPr>
                <a:defRPr/>
              </a:pPr>
              <a:t>02/10/2018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F24599A-4739-48E3-88F3-AAE44DC177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070239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42081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26205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994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6132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7782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1" r:id="rId4"/>
    <p:sldLayoutId id="2147483692" r:id="rId5"/>
    <p:sldLayoutId id="214748369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2.WAV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1.png"/><Relationship Id="rId4" Type="http://schemas.openxmlformats.org/officeDocument/2006/relationships/audio" Target="../media/media2.WAV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9.png"/><Relationship Id="rId5" Type="http://schemas.openxmlformats.org/officeDocument/2006/relationships/image" Target="../media/image21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9.png"/><Relationship Id="rId5" Type="http://schemas.openxmlformats.org/officeDocument/2006/relationships/image" Target="../media/image21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9.png"/><Relationship Id="rId5" Type="http://schemas.openxmlformats.org/officeDocument/2006/relationships/image" Target="../media/image21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9.png"/><Relationship Id="rId5" Type="http://schemas.openxmlformats.org/officeDocument/2006/relationships/image" Target="../media/image21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9.png"/><Relationship Id="rId5" Type="http://schemas.openxmlformats.org/officeDocument/2006/relationships/image" Target="../media/image21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20.png"/><Relationship Id="rId5" Type="http://schemas.openxmlformats.org/officeDocument/2006/relationships/image" Target="../media/image21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9.png"/><Relationship Id="rId5" Type="http://schemas.openxmlformats.org/officeDocument/2006/relationships/image" Target="../media/image23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9.png"/><Relationship Id="rId5" Type="http://schemas.openxmlformats.org/officeDocument/2006/relationships/image" Target="../media/image23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9.png"/><Relationship Id="rId5" Type="http://schemas.openxmlformats.org/officeDocument/2006/relationships/image" Target="../media/image23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13.WAV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audio" Target="../media/media14.WAV"/><Relationship Id="rId5" Type="http://schemas.microsoft.com/office/2007/relationships/media" Target="../media/media14.WAV"/><Relationship Id="rId10" Type="http://schemas.openxmlformats.org/officeDocument/2006/relationships/image" Target="../media/image11.png"/><Relationship Id="rId4" Type="http://schemas.openxmlformats.org/officeDocument/2006/relationships/audio" Target="../media/media13.WAV"/><Relationship Id="rId9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6" Type="http://schemas.openxmlformats.org/officeDocument/2006/relationships/image" Target="../media/image20.png"/><Relationship Id="rId5" Type="http://schemas.openxmlformats.org/officeDocument/2006/relationships/image" Target="../media/image9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image" Target="../media/image20.png"/><Relationship Id="rId5" Type="http://schemas.openxmlformats.org/officeDocument/2006/relationships/image" Target="../media/image9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image" Target="../media/image20.png"/><Relationship Id="rId5" Type="http://schemas.openxmlformats.org/officeDocument/2006/relationships/image" Target="../media/image9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6" Type="http://schemas.openxmlformats.org/officeDocument/2006/relationships/image" Target="../media/image20.png"/><Relationship Id="rId5" Type="http://schemas.openxmlformats.org/officeDocument/2006/relationships/image" Target="../media/image9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6" Type="http://schemas.openxmlformats.org/officeDocument/2006/relationships/image" Target="../media/image20.png"/><Relationship Id="rId5" Type="http://schemas.openxmlformats.org/officeDocument/2006/relationships/image" Target="../media/image9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image" Target="../media/image20.png"/><Relationship Id="rId5" Type="http://schemas.openxmlformats.org/officeDocument/2006/relationships/image" Target="../media/image9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9.png"/><Relationship Id="rId5" Type="http://schemas.openxmlformats.org/officeDocument/2006/relationships/image" Target="../media/image21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uffy-TTF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chemeClr val="bg1"/>
                </a:solidFill>
                <a:latin typeface="Tuffy-TTF" panose="020B0603060100000000" pitchFamily="34" charset="0"/>
              </a:rPr>
              <a:t>French</a:t>
            </a:r>
            <a:r>
              <a:rPr lang="en-GB" altLang="en-US" sz="800" dirty="0">
                <a:solidFill>
                  <a:schemeClr val="bg1"/>
                </a:solidFill>
                <a:latin typeface="Tuffy-TTF" panose="020B0603060100000000" pitchFamily="34" charset="0"/>
              </a:rPr>
              <a:t> | Year 3 | Family and Friends | Meet My Family! | Lesson 1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/>
              <a:t>Family and Friends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French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5719763"/>
            <a:ext cx="584200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I can present a picture of family members using possessive adjectives.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identify family members.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say ‘My…’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use </a:t>
            </a:r>
            <a:r>
              <a:rPr lang="en-GB" dirty="0" err="1">
                <a:latin typeface="Twinkl" pitchFamily="2" charset="0"/>
              </a:rPr>
              <a:t>voici</a:t>
            </a:r>
            <a:r>
              <a:rPr lang="en-GB" dirty="0">
                <a:latin typeface="Twinkl" pitchFamily="2" charset="0"/>
              </a:rPr>
              <a:t> to explain who’s who in a picture.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668588"/>
            <a:ext cx="7632700" cy="22971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024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Qui Est-Ce?</a:t>
            </a:r>
            <a:br>
              <a:rPr lang="en-GB" altLang="en-US"/>
            </a:br>
            <a:r>
              <a:rPr lang="en-GB" altLang="en-US" sz="2400"/>
              <a:t>(Who’s This?)</a:t>
            </a:r>
          </a:p>
        </p:txBody>
      </p:sp>
      <p:pic>
        <p:nvPicPr>
          <p:cNvPr id="10244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163" y="1528763"/>
            <a:ext cx="166687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648" y="1529395"/>
            <a:ext cx="3259704" cy="4575891"/>
          </a:xfrm>
        </p:spPr>
      </p:pic>
      <p:pic>
        <p:nvPicPr>
          <p:cNvPr id="10246" name="Whole Clas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xtBox 8"/>
          <p:cNvSpPr txBox="1">
            <a:spLocks noChangeArrowheads="1"/>
          </p:cNvSpPr>
          <p:nvPr/>
        </p:nvSpPr>
        <p:spPr bwMode="auto">
          <a:xfrm>
            <a:off x="4802188" y="1873250"/>
            <a:ext cx="107473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Twinkl" pitchFamily="2" charset="0"/>
              </a:rPr>
              <a:t>moi</a:t>
            </a: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!</a:t>
            </a:r>
          </a:p>
        </p:txBody>
      </p:sp>
      <p:pic>
        <p:nvPicPr>
          <p:cNvPr id="11" name="moi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763" y="2347913"/>
            <a:ext cx="258762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title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50" y="915988"/>
            <a:ext cx="2587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625" y="4378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625" y="51784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2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21" name="Rectangle 20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0255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 dirty="0">
                  <a:latin typeface="Twinkl" pitchFamily="2" charset="0"/>
                </a:rPr>
                <a:t>Click play buttons throughout to hear phrases and words.</a:t>
              </a:r>
            </a:p>
          </p:txBody>
        </p:sp>
      </p:grpSp>
      <p:pic>
        <p:nvPicPr>
          <p:cNvPr id="10253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5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19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55650" y="1528763"/>
            <a:ext cx="4870450" cy="456406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Who’s In Your Family?</a:t>
            </a:r>
            <a:endParaRPr lang="en-GB" altLang="en-US" sz="2400"/>
          </a:p>
        </p:txBody>
      </p:sp>
      <p:sp>
        <p:nvSpPr>
          <p:cNvPr id="11" name="Rectangle 10"/>
          <p:cNvSpPr/>
          <p:nvPr/>
        </p:nvSpPr>
        <p:spPr>
          <a:xfrm>
            <a:off x="5715000" y="1528763"/>
            <a:ext cx="2673350" cy="4564062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126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Content Placeholder 4"/>
          <p:cNvSpPr>
            <a:spLocks noGrp="1"/>
          </p:cNvSpPr>
          <p:nvPr>
            <p:ph idx="1"/>
          </p:nvPr>
        </p:nvSpPr>
        <p:spPr>
          <a:xfrm>
            <a:off x="5715000" y="1528763"/>
            <a:ext cx="2673350" cy="4564062"/>
          </a:xfrm>
        </p:spPr>
        <p:txBody>
          <a:bodyPr anchor="ctr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Think about who is in your family.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Do you have an aunt?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How about a brother or sister?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2428">
            <a:off x="3887788" y="1641475"/>
            <a:ext cx="1690687" cy="217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38" y="1589088"/>
            <a:ext cx="20494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263" y="1644650"/>
            <a:ext cx="1395412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217">
            <a:off x="2957513" y="2757488"/>
            <a:ext cx="1400175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2454275"/>
            <a:ext cx="140017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42"/>
          <a:stretch>
            <a:fillRect/>
          </a:stretch>
        </p:blipFill>
        <p:spPr bwMode="auto">
          <a:xfrm>
            <a:off x="755650" y="3111500"/>
            <a:ext cx="4875213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2292" name="Group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747713" y="1514475"/>
            <a:ext cx="788987" cy="109855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2295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4750" y="1951038"/>
            <a:ext cx="1076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 Jade.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219325"/>
            <a:ext cx="7648575" cy="31956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3316" name="Group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692275"/>
            <a:ext cx="67786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288" y="2568575"/>
            <a:ext cx="1252537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737100" y="2784475"/>
            <a:ext cx="1076325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 Sam.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4340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739775" y="1512888"/>
            <a:ext cx="5668963" cy="46053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famille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4344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128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1550" y="39560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536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...mon frère.</a:t>
            </a:r>
          </a:p>
        </p:txBody>
      </p:sp>
      <p:pic>
        <p:nvPicPr>
          <p:cNvPr id="15367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549400" y="3863975"/>
            <a:ext cx="788988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5369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128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0588" y="2732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2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6388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soeur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6391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175000" y="3863975"/>
            <a:ext cx="790575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639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128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00" y="3486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7412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mère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7415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49400" y="2690813"/>
            <a:ext cx="788988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7417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128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34020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8436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...mon 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père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8439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3175000" y="2690813"/>
            <a:ext cx="790575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8441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128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5225" y="33956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2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9460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mes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 parents.</a:t>
            </a:r>
          </a:p>
        </p:txBody>
      </p:sp>
      <p:pic>
        <p:nvPicPr>
          <p:cNvPr id="19464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3175000" y="2690813"/>
            <a:ext cx="790575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49400" y="2690813"/>
            <a:ext cx="788988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946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1700" y="34417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128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048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175" y="1709738"/>
            <a:ext cx="1658938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549400" y="1517650"/>
            <a:ext cx="788988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0488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859463" y="1773238"/>
            <a:ext cx="147161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...mon grand-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père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2049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813" y="23717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1700" y="4367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1508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175" y="1709738"/>
            <a:ext cx="1658938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747713" y="1517650"/>
            <a:ext cx="788987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1512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859463" y="1773238"/>
            <a:ext cx="147161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grand-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mère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2151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813" y="23717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0925" y="45608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6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2532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175" y="1709738"/>
            <a:ext cx="1658938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859463" y="1773238"/>
            <a:ext cx="147161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mes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 grands-parents.</a:t>
            </a:r>
          </a:p>
        </p:txBody>
      </p:sp>
      <p:pic>
        <p:nvPicPr>
          <p:cNvPr id="22535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747713" y="1517650"/>
            <a:ext cx="788987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2537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49400" y="1517650"/>
            <a:ext cx="788988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2539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0" y="23383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7250" y="47434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528763"/>
            <a:ext cx="3792538" cy="11176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55650" y="2678113"/>
            <a:ext cx="3792538" cy="11176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55650" y="3827463"/>
            <a:ext cx="3792538" cy="11160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55650" y="4976813"/>
            <a:ext cx="7632700" cy="1116012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595813" y="1528763"/>
            <a:ext cx="3792537" cy="11176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595813" y="2678113"/>
            <a:ext cx="3792537" cy="11176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95813" y="3827463"/>
            <a:ext cx="3792537" cy="11160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3561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La Grammaire</a:t>
            </a:r>
            <a:br>
              <a:rPr lang="en-GB" altLang="en-US"/>
            </a:br>
            <a:r>
              <a:rPr lang="en-GB" altLang="en-US" sz="2400"/>
              <a:t>(Grammar Point)</a:t>
            </a:r>
            <a:endParaRPr lang="en-GB" altLang="en-US"/>
          </a:p>
        </p:txBody>
      </p:sp>
      <p:pic>
        <p:nvPicPr>
          <p:cNvPr id="23562" name="Whole Clas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14"/>
          <p:cNvSpPr>
            <a:spLocks noGrp="1"/>
          </p:cNvSpPr>
          <p:nvPr>
            <p:ph idx="1"/>
          </p:nvPr>
        </p:nvSpPr>
        <p:spPr>
          <a:xfrm>
            <a:off x="755650" y="4976813"/>
            <a:ext cx="7632700" cy="1108075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What do </a:t>
            </a:r>
            <a:r>
              <a:rPr lang="en-GB" altLang="en-US" b="1" dirty="0"/>
              <a:t>you</a:t>
            </a:r>
            <a:r>
              <a:rPr lang="en-GB" altLang="en-US" dirty="0"/>
              <a:t> think?</a:t>
            </a:r>
          </a:p>
        </p:txBody>
      </p:sp>
      <p:sp>
        <p:nvSpPr>
          <p:cNvPr id="28" name="Content Placeholder 14"/>
          <p:cNvSpPr>
            <a:spLocks/>
          </p:cNvSpPr>
          <p:nvPr/>
        </p:nvSpPr>
        <p:spPr bwMode="auto">
          <a:xfrm>
            <a:off x="755650" y="1528763"/>
            <a:ext cx="3792538" cy="1109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  <a:latin typeface="Twinkl" pitchFamily="2" charset="0"/>
              </a:rPr>
              <a:t>mon...</a:t>
            </a:r>
          </a:p>
        </p:txBody>
      </p:sp>
      <p:sp>
        <p:nvSpPr>
          <p:cNvPr id="29" name="Content Placeholder 14"/>
          <p:cNvSpPr>
            <a:spLocks/>
          </p:cNvSpPr>
          <p:nvPr/>
        </p:nvSpPr>
        <p:spPr bwMode="auto">
          <a:xfrm>
            <a:off x="4595813" y="1541463"/>
            <a:ext cx="3792537" cy="11080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  <a:latin typeface="Twinkl" pitchFamily="2" charset="0"/>
              </a:rPr>
              <a:t>un...</a:t>
            </a:r>
          </a:p>
        </p:txBody>
      </p:sp>
      <p:sp>
        <p:nvSpPr>
          <p:cNvPr id="30" name="Content Placeholder 14"/>
          <p:cNvSpPr>
            <a:spLocks/>
          </p:cNvSpPr>
          <p:nvPr/>
        </p:nvSpPr>
        <p:spPr bwMode="auto">
          <a:xfrm>
            <a:off x="4595813" y="2687638"/>
            <a:ext cx="3792537" cy="1109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>
                <a:solidFill>
                  <a:srgbClr val="DB5983"/>
                </a:solidFill>
                <a:latin typeface="Twinkl" pitchFamily="2" charset="0"/>
              </a:rPr>
              <a:t>une</a:t>
            </a:r>
            <a:r>
              <a:rPr lang="en-GB" altLang="en-US" sz="2400" dirty="0">
                <a:solidFill>
                  <a:srgbClr val="DB5983"/>
                </a:solidFill>
                <a:latin typeface="Twinkl" pitchFamily="2" charset="0"/>
              </a:rPr>
              <a:t>...</a:t>
            </a:r>
          </a:p>
        </p:txBody>
      </p:sp>
      <p:sp>
        <p:nvSpPr>
          <p:cNvPr id="31" name="Content Placeholder 14"/>
          <p:cNvSpPr>
            <a:spLocks/>
          </p:cNvSpPr>
          <p:nvPr/>
        </p:nvSpPr>
        <p:spPr bwMode="auto">
          <a:xfrm>
            <a:off x="4595813" y="3835400"/>
            <a:ext cx="3792537" cy="11080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  <a:latin typeface="Twinkl" pitchFamily="2" charset="0"/>
              </a:rPr>
              <a:t>des... </a:t>
            </a:r>
            <a:r>
              <a:rPr lang="en-GB" altLang="en-US" sz="2400" dirty="0">
                <a:latin typeface="Twinkl" pitchFamily="2" charset="0"/>
              </a:rPr>
              <a:t>/ </a:t>
            </a:r>
            <a:r>
              <a:rPr lang="en-GB" altLang="en-US" sz="2400" dirty="0">
                <a:solidFill>
                  <a:srgbClr val="DB5983"/>
                </a:solidFill>
                <a:latin typeface="Twinkl" pitchFamily="2" charset="0"/>
              </a:rPr>
              <a:t>des…</a:t>
            </a:r>
          </a:p>
        </p:txBody>
      </p:sp>
      <p:sp>
        <p:nvSpPr>
          <p:cNvPr id="32" name="Content Placeholder 14"/>
          <p:cNvSpPr>
            <a:spLocks/>
          </p:cNvSpPr>
          <p:nvPr/>
        </p:nvSpPr>
        <p:spPr bwMode="auto">
          <a:xfrm>
            <a:off x="755650" y="2681288"/>
            <a:ext cx="3792538" cy="1109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DB5983"/>
                </a:solidFill>
                <a:latin typeface="Twinkl" pitchFamily="2" charset="0"/>
              </a:rPr>
              <a:t>ma...</a:t>
            </a:r>
          </a:p>
        </p:txBody>
      </p:sp>
      <p:sp>
        <p:nvSpPr>
          <p:cNvPr id="33" name="Content Placeholder 14"/>
          <p:cNvSpPr>
            <a:spLocks/>
          </p:cNvSpPr>
          <p:nvPr/>
        </p:nvSpPr>
        <p:spPr bwMode="auto">
          <a:xfrm>
            <a:off x="755650" y="3833813"/>
            <a:ext cx="3792538" cy="1109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>
                <a:solidFill>
                  <a:srgbClr val="3399FF"/>
                </a:solidFill>
                <a:latin typeface="Twinkl" pitchFamily="2" charset="0"/>
              </a:rPr>
              <a:t>mes</a:t>
            </a:r>
            <a:r>
              <a:rPr lang="en-GB" altLang="en-US" sz="2400" dirty="0">
                <a:solidFill>
                  <a:srgbClr val="3399FF"/>
                </a:solidFill>
                <a:latin typeface="Twinkl" pitchFamily="2" charset="0"/>
              </a:rPr>
              <a:t>... </a:t>
            </a:r>
            <a:r>
              <a:rPr lang="en-GB" altLang="en-US" sz="2400" dirty="0">
                <a:latin typeface="Twinkl" pitchFamily="2" charset="0"/>
              </a:rPr>
              <a:t>/ </a:t>
            </a:r>
            <a:r>
              <a:rPr lang="en-GB" altLang="en-US" sz="2400" dirty="0" err="1">
                <a:solidFill>
                  <a:srgbClr val="DB5983"/>
                </a:solidFill>
                <a:latin typeface="Twinkl" pitchFamily="2" charset="0"/>
              </a:rPr>
              <a:t>mes</a:t>
            </a:r>
            <a:r>
              <a:rPr lang="en-GB" altLang="en-US" sz="2400" dirty="0">
                <a:solidFill>
                  <a:srgbClr val="DB5983"/>
                </a:solidFill>
                <a:latin typeface="Twinkl" pitchFamily="2" charset="0"/>
              </a:rPr>
              <a:t>…</a:t>
            </a:r>
          </a:p>
        </p:txBody>
      </p:sp>
      <p:pic>
        <p:nvPicPr>
          <p:cNvPr id="18" name="mo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563" y="1962150"/>
            <a:ext cx="258762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m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13" y="3108325"/>
            <a:ext cx="258762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me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8" y="4254500"/>
            <a:ext cx="258762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7263" y="1976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7263" y="30956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7263" y="42894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142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42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42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5" grpId="0" build="p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4580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789488" y="2697163"/>
            <a:ext cx="790575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458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tante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2458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4550" y="37607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560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5605463" y="2697163"/>
            <a:ext cx="788987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5607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...mon 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oncle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2561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349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6628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5605463" y="3870325"/>
            <a:ext cx="788987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6631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cousine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2663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00" y="39433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1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7652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3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789488" y="3870325"/>
            <a:ext cx="790575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7655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...mon cousin.</a:t>
            </a:r>
          </a:p>
        </p:txBody>
      </p:sp>
      <p:pic>
        <p:nvPicPr>
          <p:cNvPr id="2765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0100" y="3967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8676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789488" y="3870325"/>
            <a:ext cx="790575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8679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mes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 cousins.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605463" y="3870325"/>
            <a:ext cx="788987" cy="11001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9700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1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975100" y="5024438"/>
            <a:ext cx="788988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970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...mon </a:t>
            </a:r>
            <a:r>
              <a:rPr lang="en-GB" altLang="en-US" dirty="0" err="1">
                <a:solidFill>
                  <a:srgbClr val="3399FF"/>
                </a:solidFill>
                <a:latin typeface="Twinkl" pitchFamily="2" charset="0"/>
              </a:rPr>
              <a:t>neveu</a:t>
            </a:r>
            <a:r>
              <a:rPr lang="en-GB" altLang="en-US" dirty="0">
                <a:solidFill>
                  <a:srgbClr val="3399FF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2970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1600" y="3898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1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072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170238" y="5024438"/>
            <a:ext cx="788987" cy="11001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0727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nièce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3073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9525" y="38417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Qui Est-Ce?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473825" y="2219325"/>
            <a:ext cx="1930400" cy="3195638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1748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0" t="13130" r="16283" b="9535"/>
          <a:stretch>
            <a:fillRect/>
          </a:stretch>
        </p:blipFill>
        <p:spPr bwMode="auto">
          <a:xfrm>
            <a:off x="755650" y="1528763"/>
            <a:ext cx="5637213" cy="4576762"/>
          </a:xfrm>
          <a:prstGeom prst="rect">
            <a:avLst/>
          </a:prstGeom>
          <a:noFill/>
          <a:ln w="28575">
            <a:solidFill>
              <a:srgbClr val="BEE2F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739775" y="1512888"/>
            <a:ext cx="5668963" cy="460533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717675"/>
            <a:ext cx="12525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259513" y="1825625"/>
            <a:ext cx="1076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...ma </a:t>
            </a:r>
            <a:r>
              <a:rPr lang="en-GB" altLang="en-US" dirty="0" err="1">
                <a:solidFill>
                  <a:srgbClr val="DB5983"/>
                </a:solidFill>
                <a:latin typeface="Twinkl" pitchFamily="2" charset="0"/>
              </a:rPr>
              <a:t>famille</a:t>
            </a:r>
            <a:r>
              <a:rPr lang="en-GB" altLang="en-US" dirty="0">
                <a:solidFill>
                  <a:srgbClr val="DB5983"/>
                </a:solidFill>
                <a:latin typeface="Twinkl" pitchFamily="2" charset="0"/>
              </a:rPr>
              <a:t>!</a:t>
            </a:r>
          </a:p>
        </p:txBody>
      </p:sp>
      <p:pic>
        <p:nvPicPr>
          <p:cNvPr id="31752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111375"/>
            <a:ext cx="1536700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little 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215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0638" y="39560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528763"/>
            <a:ext cx="7632700" cy="456406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2771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Family Trees</a:t>
            </a:r>
          </a:p>
        </p:txBody>
      </p:sp>
      <p:pic>
        <p:nvPicPr>
          <p:cNvPr id="32772" name="Pai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550" y="1600200"/>
            <a:ext cx="4572000" cy="3232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7450" y="2782888"/>
            <a:ext cx="4572000" cy="3232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528763"/>
            <a:ext cx="7632700" cy="456406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379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Who’s Who?</a:t>
            </a:r>
          </a:p>
        </p:txBody>
      </p:sp>
      <p:pic>
        <p:nvPicPr>
          <p:cNvPr id="33796" name="Pai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5397">
            <a:off x="1714500" y="1714500"/>
            <a:ext cx="2963863" cy="41925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350" y="1714500"/>
            <a:ext cx="2963863" cy="41925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6013" y="1714500"/>
            <a:ext cx="2965450" cy="41925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0500" y="1714500"/>
            <a:ext cx="2963863" cy="41925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7"/>
          <a:srcRect b="50323"/>
          <a:stretch/>
        </p:blipFill>
        <p:spPr>
          <a:xfrm>
            <a:off x="4773613" y="3917950"/>
            <a:ext cx="2963862" cy="20828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55650" y="3240088"/>
            <a:ext cx="7632700" cy="285273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481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Recap</a:t>
            </a:r>
            <a:endParaRPr lang="en-GB" altLang="en-US" sz="2400"/>
          </a:p>
        </p:txBody>
      </p:sp>
      <p:sp>
        <p:nvSpPr>
          <p:cNvPr id="11" name="Rectangle 10"/>
          <p:cNvSpPr/>
          <p:nvPr/>
        </p:nvSpPr>
        <p:spPr>
          <a:xfrm>
            <a:off x="755650" y="1528763"/>
            <a:ext cx="7632700" cy="1582737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4821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51" b="9142"/>
          <a:stretch>
            <a:fillRect/>
          </a:stretch>
        </p:blipFill>
        <p:spPr bwMode="auto">
          <a:xfrm>
            <a:off x="5986463" y="3111500"/>
            <a:ext cx="2401887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ai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3643313"/>
            <a:ext cx="2324100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505075" y="3722688"/>
            <a:ext cx="2046288" cy="1376362"/>
          </a:xfrm>
        </p:spPr>
        <p:txBody>
          <a:bodyPr anchor="ctr"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/>
              <a:t>Comment </a:t>
            </a:r>
            <a:r>
              <a:rPr lang="en-GB" altLang="en-US" dirty="0" err="1"/>
              <a:t>dit</a:t>
            </a:r>
            <a:r>
              <a:rPr lang="en-GB" altLang="en-US" dirty="0"/>
              <a:t>-on </a:t>
            </a:r>
            <a:br>
              <a:rPr lang="en-GB" altLang="en-US" dirty="0"/>
            </a:br>
            <a:r>
              <a:rPr lang="en-GB" altLang="en-US" dirty="0"/>
              <a:t>‘my mother’</a:t>
            </a:r>
            <a:br>
              <a:rPr lang="en-GB" altLang="en-US" dirty="0"/>
            </a:br>
            <a:r>
              <a:rPr lang="en-GB" altLang="en-US" dirty="0" err="1"/>
              <a:t>en</a:t>
            </a:r>
            <a:r>
              <a:rPr lang="en-GB" altLang="en-US" dirty="0"/>
              <a:t> </a:t>
            </a:r>
            <a:r>
              <a:rPr lang="en-GB" altLang="en-US" dirty="0" err="1"/>
              <a:t>Français</a:t>
            </a:r>
            <a:r>
              <a:rPr lang="en-GB" altLang="en-US" dirty="0"/>
              <a:t>?</a:t>
            </a:r>
          </a:p>
        </p:txBody>
      </p:sp>
      <p:pic>
        <p:nvPicPr>
          <p:cNvPr id="34825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783" b="9142"/>
          <a:stretch>
            <a:fillRect/>
          </a:stretch>
        </p:blipFill>
        <p:spPr bwMode="auto">
          <a:xfrm>
            <a:off x="755650" y="3111500"/>
            <a:ext cx="2301875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950" y="3552825"/>
            <a:ext cx="1611313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ontent Placeholder 4"/>
          <p:cNvSpPr>
            <a:spLocks/>
          </p:cNvSpPr>
          <p:nvPr/>
        </p:nvSpPr>
        <p:spPr bwMode="auto">
          <a:xfrm>
            <a:off x="5148263" y="3597275"/>
            <a:ext cx="1493837" cy="1376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Ma </a:t>
            </a:r>
            <a:r>
              <a:rPr lang="en-GB" altLang="en-US" dirty="0" err="1">
                <a:latin typeface="Twinkl" pitchFamily="2" charset="0"/>
              </a:rPr>
              <a:t>mère</a:t>
            </a:r>
            <a:r>
              <a:rPr lang="en-GB" altLang="en-US" dirty="0">
                <a:latin typeface="Twinkl" pitchFamily="2" charset="0"/>
              </a:rPr>
              <a:t>.</a:t>
            </a:r>
          </a:p>
        </p:txBody>
      </p:sp>
      <p:sp>
        <p:nvSpPr>
          <p:cNvPr id="34828" name="Content Placeholder 4"/>
          <p:cNvSpPr>
            <a:spLocks/>
          </p:cNvSpPr>
          <p:nvPr/>
        </p:nvSpPr>
        <p:spPr bwMode="auto">
          <a:xfrm>
            <a:off x="755650" y="1528763"/>
            <a:ext cx="7632700" cy="15827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Look at the word bank of English family words.</a:t>
            </a:r>
          </a:p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How do you say these words ‘</a:t>
            </a:r>
            <a:r>
              <a:rPr lang="en-GB" altLang="en-US" dirty="0" err="1">
                <a:latin typeface="Twinkl" pitchFamily="2" charset="0"/>
              </a:rPr>
              <a:t>en</a:t>
            </a:r>
            <a:r>
              <a:rPr lang="en-GB" altLang="en-US" dirty="0">
                <a:latin typeface="Twinkl" pitchFamily="2" charset="0"/>
              </a:rPr>
              <a:t> </a:t>
            </a:r>
            <a:r>
              <a:rPr lang="en-GB" altLang="en-US" dirty="0" err="1">
                <a:latin typeface="Twinkl" pitchFamily="2" charset="0"/>
              </a:rPr>
              <a:t>Français</a:t>
            </a:r>
            <a:r>
              <a:rPr lang="en-GB" altLang="en-US" dirty="0">
                <a:latin typeface="Twinkl" pitchFamily="2" charset="0"/>
              </a:rPr>
              <a:t>’?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2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3584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3584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3584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I can present a picture of family members using possessive adjectives.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identify family members.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say ‘My…’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use </a:t>
            </a:r>
            <a:r>
              <a:rPr lang="en-GB" dirty="0" err="1">
                <a:latin typeface="Twinkl" pitchFamily="2" charset="0"/>
              </a:rPr>
              <a:t>voici</a:t>
            </a:r>
            <a:r>
              <a:rPr lang="en-GB" dirty="0">
                <a:latin typeface="Twinkl" pitchFamily="2" charset="0"/>
              </a:rPr>
              <a:t> to explain who’s who in a picture.</a:t>
            </a:r>
          </a:p>
        </p:txBody>
      </p:sp>
      <p:pic>
        <p:nvPicPr>
          <p:cNvPr id="3584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1221</TotalTime>
  <Words>350</Words>
  <Application>Microsoft Office PowerPoint</Application>
  <PresentationFormat>On-screen Show (4:3)</PresentationFormat>
  <Paragraphs>97</Paragraphs>
  <Slides>30</Slides>
  <Notes>0</Notes>
  <HiddenSlides>0</HiddenSlides>
  <MMClips>21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Twinkl</vt:lpstr>
      <vt:lpstr>Sassoon Infant Md</vt:lpstr>
      <vt:lpstr>Calibri</vt:lpstr>
      <vt:lpstr>Tuffy-TTF</vt:lpstr>
      <vt:lpstr>Arial</vt:lpstr>
      <vt:lpstr>Sassoon Infant Rg</vt:lpstr>
      <vt:lpstr>Office Theme</vt:lpstr>
      <vt:lpstr>French</vt:lpstr>
      <vt:lpstr>PowerPoint Presentation</vt:lpstr>
      <vt:lpstr>PowerPoint Presentation</vt:lpstr>
      <vt:lpstr>Qui Est-Ce? (Who’s This?)</vt:lpstr>
      <vt:lpstr>Who’s In Your Family?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La Grammaire (Grammar Point)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Qui Est-Ce?</vt:lpstr>
      <vt:lpstr>Family Trees</vt:lpstr>
      <vt:lpstr>Who’s Who?</vt:lpstr>
      <vt:lpstr>Recap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94</cp:revision>
  <dcterms:created xsi:type="dcterms:W3CDTF">2014-10-01T16:09:27Z</dcterms:created>
  <dcterms:modified xsi:type="dcterms:W3CDTF">2018-10-02T14:48:30Z</dcterms:modified>
</cp:coreProperties>
</file>