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7"/>
  </p:handoutMasterIdLst>
  <p:sldIdLst>
    <p:sldId id="261" r:id="rId2"/>
    <p:sldId id="258" r:id="rId3"/>
    <p:sldId id="263" r:id="rId4"/>
    <p:sldId id="264" r:id="rId5"/>
    <p:sldId id="289" r:id="rId6"/>
    <p:sldId id="278" r:id="rId7"/>
    <p:sldId id="295" r:id="rId8"/>
    <p:sldId id="296" r:id="rId9"/>
    <p:sldId id="297" r:id="rId10"/>
    <p:sldId id="298" r:id="rId11"/>
    <p:sldId id="299" r:id="rId12"/>
    <p:sldId id="300" r:id="rId13"/>
    <p:sldId id="301" r:id="rId14"/>
    <p:sldId id="302" r:id="rId15"/>
    <p:sldId id="303" r:id="rId16"/>
    <p:sldId id="279" r:id="rId17"/>
    <p:sldId id="304" r:id="rId18"/>
    <p:sldId id="305" r:id="rId19"/>
    <p:sldId id="306" r:id="rId20"/>
    <p:sldId id="307" r:id="rId21"/>
    <p:sldId id="291" r:id="rId22"/>
    <p:sldId id="308" r:id="rId23"/>
    <p:sldId id="267" r:id="rId24"/>
    <p:sldId id="293" r:id="rId25"/>
    <p:sldId id="294" r:id="rId26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28"/>
      <p:bold r:id="rId29"/>
      <p:italic r:id="rId30"/>
      <p:boldItalic r:id="rId31"/>
    </p:embeddedFont>
    <p:embeddedFont>
      <p:font typeface="Sassoon Infant Md" panose="02000603050000020003" pitchFamily="50" charset="0"/>
      <p:regular r:id="rId32"/>
    </p:embeddedFont>
    <p:embeddedFont>
      <p:font typeface="Twinkl" pitchFamily="2" charset="0"/>
      <p:regular r:id="rId33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Sassoon Infant Rg" panose="02000503030000020003" pitchFamily="50" charset="0"/>
      <p:regular r:id="rId39"/>
      <p:bold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EDA6"/>
    <a:srgbClr val="BEE2F2"/>
    <a:srgbClr val="3399FF"/>
    <a:srgbClr val="DB5983"/>
    <a:srgbClr val="FEFBDA"/>
    <a:srgbClr val="FFFFE1"/>
    <a:srgbClr val="FDFDFD"/>
    <a:srgbClr val="AD8CC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110" d="100"/>
          <a:sy n="110" d="100"/>
        </p:scale>
        <p:origin x="1578" y="114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2.fntdata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780246B0-DE82-4334-B2B4-5D5D5141F5C6}" type="datetimeFigureOut">
              <a:rPr lang="en-GB"/>
              <a:pPr>
                <a:defRPr/>
              </a:pPr>
              <a:t>02/10/2018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09C7DB1-BCF2-467D-9E62-12DE174C53B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8986012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pic>
        <p:nvPicPr>
          <p:cNvPr id="5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91530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9511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-TTF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020214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82123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911675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1" r:id="rId4"/>
    <p:sldLayoutId id="2147483702" r:id="rId5"/>
    <p:sldLayoutId id="214748370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pn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26.png"/><Relationship Id="rId5" Type="http://schemas.openxmlformats.org/officeDocument/2006/relationships/image" Target="../media/image28.pn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26.png"/><Relationship Id="rId5" Type="http://schemas.openxmlformats.org/officeDocument/2006/relationships/image" Target="../media/image29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26.png"/><Relationship Id="rId5" Type="http://schemas.openxmlformats.org/officeDocument/2006/relationships/image" Target="../media/image30.pn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26.png"/><Relationship Id="rId5" Type="http://schemas.openxmlformats.org/officeDocument/2006/relationships/image" Target="../media/image31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26.png"/><Relationship Id="rId5" Type="http://schemas.openxmlformats.org/officeDocument/2006/relationships/image" Target="../media/image32.pn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26.png"/><Relationship Id="rId5" Type="http://schemas.openxmlformats.org/officeDocument/2006/relationships/image" Target="../media/image33.pn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26.png"/><Relationship Id="rId5" Type="http://schemas.openxmlformats.org/officeDocument/2006/relationships/image" Target="../media/image34.pn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26.png"/><Relationship Id="rId5" Type="http://schemas.openxmlformats.org/officeDocument/2006/relationships/image" Target="../media/image35.pn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7.png"/><Relationship Id="rId2" Type="http://schemas.openxmlformats.org/officeDocument/2006/relationships/audio" Target="../media/media10.WAV"/><Relationship Id="rId1" Type="http://schemas.microsoft.com/office/2007/relationships/media" Target="../media/media10.WAV"/><Relationship Id="rId6" Type="http://schemas.openxmlformats.org/officeDocument/2006/relationships/image" Target="../media/image26.png"/><Relationship Id="rId5" Type="http://schemas.openxmlformats.org/officeDocument/2006/relationships/image" Target="../media/image36.pn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9.png"/><Relationship Id="rId2" Type="http://schemas.openxmlformats.org/officeDocument/2006/relationships/audio" Target="../media/media11.WAV"/><Relationship Id="rId1" Type="http://schemas.microsoft.com/office/2007/relationships/media" Target="../media/media11.WAV"/><Relationship Id="rId6" Type="http://schemas.openxmlformats.org/officeDocument/2006/relationships/image" Target="../media/image38.png"/><Relationship Id="rId11" Type="http://schemas.openxmlformats.org/officeDocument/2006/relationships/image" Target="../media/image27.png"/><Relationship Id="rId5" Type="http://schemas.openxmlformats.org/officeDocument/2006/relationships/image" Target="../media/image37.png"/><Relationship Id="rId10" Type="http://schemas.openxmlformats.org/officeDocument/2006/relationships/image" Target="../media/image26.png"/><Relationship Id="rId4" Type="http://schemas.openxmlformats.org/officeDocument/2006/relationships/image" Target="../media/image7.png"/><Relationship Id="rId9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13" Type="http://schemas.openxmlformats.org/officeDocument/2006/relationships/image" Target="../media/image50.png"/><Relationship Id="rId18" Type="http://schemas.openxmlformats.org/officeDocument/2006/relationships/image" Target="../media/image38.png"/><Relationship Id="rId3" Type="http://schemas.openxmlformats.org/officeDocument/2006/relationships/slideLayout" Target="../slideLayouts/slideLayout2.xml"/><Relationship Id="rId21" Type="http://schemas.openxmlformats.org/officeDocument/2006/relationships/image" Target="../media/image26.png"/><Relationship Id="rId7" Type="http://schemas.openxmlformats.org/officeDocument/2006/relationships/image" Target="../media/image44.png"/><Relationship Id="rId12" Type="http://schemas.openxmlformats.org/officeDocument/2006/relationships/image" Target="../media/image49.png"/><Relationship Id="rId17" Type="http://schemas.openxmlformats.org/officeDocument/2006/relationships/image" Target="../media/image54.png"/><Relationship Id="rId2" Type="http://schemas.openxmlformats.org/officeDocument/2006/relationships/audio" Target="../media/media11.WAV"/><Relationship Id="rId16" Type="http://schemas.openxmlformats.org/officeDocument/2006/relationships/image" Target="../media/image53.png"/><Relationship Id="rId20" Type="http://schemas.openxmlformats.org/officeDocument/2006/relationships/image" Target="../media/image56.png"/><Relationship Id="rId1" Type="http://schemas.microsoft.com/office/2007/relationships/media" Target="../media/media11.WAV"/><Relationship Id="rId6" Type="http://schemas.openxmlformats.org/officeDocument/2006/relationships/image" Target="../media/image43.pn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5" Type="http://schemas.openxmlformats.org/officeDocument/2006/relationships/image" Target="../media/image52.png"/><Relationship Id="rId10" Type="http://schemas.openxmlformats.org/officeDocument/2006/relationships/image" Target="../media/image47.png"/><Relationship Id="rId19" Type="http://schemas.openxmlformats.org/officeDocument/2006/relationships/image" Target="../media/image55.png"/><Relationship Id="rId4" Type="http://schemas.openxmlformats.org/officeDocument/2006/relationships/image" Target="../media/image7.png"/><Relationship Id="rId9" Type="http://schemas.openxmlformats.org/officeDocument/2006/relationships/image" Target="../media/image46.png"/><Relationship Id="rId14" Type="http://schemas.openxmlformats.org/officeDocument/2006/relationships/image" Target="../media/image51.png"/><Relationship Id="rId22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1.png"/><Relationship Id="rId12" Type="http://schemas.openxmlformats.org/officeDocument/2006/relationships/image" Target="../media/image27.png"/><Relationship Id="rId2" Type="http://schemas.openxmlformats.org/officeDocument/2006/relationships/audio" Target="../media/media12.WAV"/><Relationship Id="rId1" Type="http://schemas.microsoft.com/office/2007/relationships/media" Target="../media/media12.WAV"/><Relationship Id="rId6" Type="http://schemas.openxmlformats.org/officeDocument/2006/relationships/image" Target="../media/image38.png"/><Relationship Id="rId11" Type="http://schemas.openxmlformats.org/officeDocument/2006/relationships/image" Target="../media/image26.png"/><Relationship Id="rId5" Type="http://schemas.openxmlformats.org/officeDocument/2006/relationships/image" Target="../media/image37.png"/><Relationship Id="rId10" Type="http://schemas.openxmlformats.org/officeDocument/2006/relationships/image" Target="../media/image59.png"/><Relationship Id="rId4" Type="http://schemas.openxmlformats.org/officeDocument/2006/relationships/image" Target="../media/image7.png"/><Relationship Id="rId9" Type="http://schemas.openxmlformats.org/officeDocument/2006/relationships/image" Target="../media/image5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.png"/><Relationship Id="rId2" Type="http://schemas.openxmlformats.org/officeDocument/2006/relationships/audio" Target="../media/media13.WAV"/><Relationship Id="rId1" Type="http://schemas.microsoft.com/office/2007/relationships/media" Target="../media/media13.WAV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60.png"/><Relationship Id="rId9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jpeg"/><Relationship Id="rId3" Type="http://schemas.openxmlformats.org/officeDocument/2006/relationships/image" Target="../media/image66.jpeg"/><Relationship Id="rId7" Type="http://schemas.openxmlformats.org/officeDocument/2006/relationships/image" Target="../media/image70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jpe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5.jpeg"/><Relationship Id="rId4" Type="http://schemas.openxmlformats.org/officeDocument/2006/relationships/image" Target="../media/image7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  <a:latin typeface="Tuffy-TTF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74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 dirty="0">
                <a:solidFill>
                  <a:schemeClr val="bg1"/>
                </a:solidFill>
                <a:latin typeface="Tuffy-TTF" panose="020B0603060100000000" pitchFamily="34" charset="0"/>
              </a:rPr>
              <a:t>French</a:t>
            </a:r>
            <a:r>
              <a:rPr lang="en-GB" altLang="en-US" sz="800" dirty="0">
                <a:solidFill>
                  <a:schemeClr val="bg1"/>
                </a:solidFill>
                <a:latin typeface="Tuffy-TTF" panose="020B0603060100000000" pitchFamily="34" charset="0"/>
              </a:rPr>
              <a:t> | Year 3 | Family and Friends | Pets | Lesson 2</a:t>
            </a:r>
          </a:p>
        </p:txBody>
      </p:sp>
      <p:sp>
        <p:nvSpPr>
          <p:cNvPr id="7175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 dirty="0"/>
              <a:t>Family and Friends</a:t>
            </a:r>
          </a:p>
        </p:txBody>
      </p:sp>
      <p:sp>
        <p:nvSpPr>
          <p:cNvPr id="7176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/>
              <a:t>French</a:t>
            </a:r>
          </a:p>
        </p:txBody>
      </p:sp>
      <p:pic>
        <p:nvPicPr>
          <p:cNvPr id="7177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Twinkl Logo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00" y="5719763"/>
            <a:ext cx="584200" cy="37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9220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9221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sp>
        <p:nvSpPr>
          <p:cNvPr id="9222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develop strategies for remembering new language.</a:t>
            </a:r>
          </a:p>
          <a:p>
            <a:pPr eaLnBrk="1" hangingPunct="1"/>
            <a:r>
              <a:rPr lang="en-GB" altLang="en-US" dirty="0"/>
              <a:t>I can match subject and verb correctly when talking about pets.</a:t>
            </a:r>
          </a:p>
        </p:txBody>
      </p:sp>
      <p:sp>
        <p:nvSpPr>
          <p:cNvPr id="9223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latin typeface="Twinkl" pitchFamily="2" charset="0"/>
              </a:rPr>
              <a:t>I can use gestures to help me remember pets vocabulary.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link sounds and meanings.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make sentences about myself using ‘je’. 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‘</a:t>
            </a:r>
            <a:r>
              <a:rPr lang="en-GB" altLang="en-US" dirty="0" err="1">
                <a:latin typeface="Twinkl" pitchFamily="2" charset="0"/>
              </a:rPr>
              <a:t>tu</a:t>
            </a:r>
            <a:r>
              <a:rPr lang="en-GB" altLang="en-US" dirty="0">
                <a:latin typeface="Twinkl" pitchFamily="2" charset="0"/>
              </a:rPr>
              <a:t>’ to ask questions about a partner.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Our Pets</a:t>
            </a:r>
            <a:endParaRPr lang="en-GB" altLang="en-US" sz="2400"/>
          </a:p>
        </p:txBody>
      </p:sp>
      <p:pic>
        <p:nvPicPr>
          <p:cNvPr id="10244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Rectangle 17"/>
          <p:cNvSpPr/>
          <p:nvPr/>
        </p:nvSpPr>
        <p:spPr>
          <a:xfrm>
            <a:off x="2293938" y="1528763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3833813" y="1528763"/>
            <a:ext cx="1476375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5372100" y="1528763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6910388" y="1528763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755650" y="4619625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3" name="Rectangle 22"/>
          <p:cNvSpPr/>
          <p:nvPr/>
        </p:nvSpPr>
        <p:spPr>
          <a:xfrm>
            <a:off x="2293938" y="4619625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3833813" y="4619625"/>
            <a:ext cx="1476375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5372100" y="4619625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6910388" y="4619625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755650" y="3074988"/>
            <a:ext cx="1477963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2293938" y="3074988"/>
            <a:ext cx="1477962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833813" y="3074988"/>
            <a:ext cx="1476375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5372100" y="3074988"/>
            <a:ext cx="1477963" cy="1473200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6910388" y="3074988"/>
            <a:ext cx="1477962" cy="147320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0259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3438" y="1736725"/>
            <a:ext cx="1400175" cy="1103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3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2625" y="4732338"/>
            <a:ext cx="1355725" cy="124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3121025"/>
            <a:ext cx="1320800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5688" y="3121025"/>
            <a:ext cx="1446212" cy="1427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2463" y="1576388"/>
            <a:ext cx="1849437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3038" y="1528763"/>
            <a:ext cx="132715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3545"/>
          <a:stretch>
            <a:fillRect/>
          </a:stretch>
        </p:blipFill>
        <p:spPr bwMode="auto">
          <a:xfrm>
            <a:off x="5372100" y="1803400"/>
            <a:ext cx="1417638" cy="1179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6" name="Picture 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8013" y="1576388"/>
            <a:ext cx="1430337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7" name="Picture 1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2138" y="3136900"/>
            <a:ext cx="1446212" cy="1411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8" name="Picture 11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21138" y="3121025"/>
            <a:ext cx="1289050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9" name="Picture 12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3074988"/>
            <a:ext cx="1477963" cy="147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0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3600" y="4686300"/>
            <a:ext cx="1370013" cy="1406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Picture 14"/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05" t="-1601"/>
          <a:stretch>
            <a:fillRect/>
          </a:stretch>
        </p:blipFill>
        <p:spPr bwMode="auto">
          <a:xfrm>
            <a:off x="2338388" y="4668838"/>
            <a:ext cx="1433512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2" name="Picture 15"/>
          <p:cNvPicPr>
            <a:picLocks noChangeAspect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3813" y="4667250"/>
            <a:ext cx="1476375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16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2100" y="4667250"/>
            <a:ext cx="1417638" cy="142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" name="Oval 33"/>
          <p:cNvSpPr/>
          <p:nvPr/>
        </p:nvSpPr>
        <p:spPr>
          <a:xfrm>
            <a:off x="3078163" y="2308225"/>
            <a:ext cx="2994025" cy="2994025"/>
          </a:xfrm>
          <a:prstGeom prst="ellipse">
            <a:avLst/>
          </a:prstGeom>
          <a:solidFill>
            <a:srgbClr val="BEE2F2"/>
          </a:solidFill>
          <a:ln w="28575">
            <a:solidFill>
              <a:srgbClr val="FFEDA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Do you have any pets?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do you have?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  <a:latin typeface="Twinkl" pitchFamily="2" charset="0"/>
              </a:rPr>
              <a:t>What would you like to have?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755650" y="1528763"/>
            <a:ext cx="487045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/>
              <a:t>Introduction</a:t>
            </a:r>
            <a:endParaRPr lang="en-GB" altLang="en-US" sz="2400"/>
          </a:p>
        </p:txBody>
      </p:sp>
      <p:sp>
        <p:nvSpPr>
          <p:cNvPr id="11" name="Rectangle 10"/>
          <p:cNvSpPr/>
          <p:nvPr/>
        </p:nvSpPr>
        <p:spPr>
          <a:xfrm>
            <a:off x="5715000" y="1528763"/>
            <a:ext cx="2673350" cy="22415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11269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0" name="Content Placeholder 4"/>
          <p:cNvSpPr>
            <a:spLocks noGrp="1"/>
          </p:cNvSpPr>
          <p:nvPr>
            <p:ph idx="1"/>
          </p:nvPr>
        </p:nvSpPr>
        <p:spPr>
          <a:xfrm>
            <a:off x="5715000" y="1528763"/>
            <a:ext cx="2673350" cy="224155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 err="1"/>
              <a:t>Qu’est-ce</a:t>
            </a:r>
            <a:r>
              <a:rPr lang="en-GB" altLang="en-US" dirty="0"/>
              <a:t> que </a:t>
            </a:r>
            <a:r>
              <a:rPr lang="en-GB" altLang="en-US" dirty="0" err="1"/>
              <a:t>c’est</a:t>
            </a:r>
            <a:r>
              <a:rPr lang="en-GB" altLang="en-US" dirty="0"/>
              <a:t>?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5715000" y="3851275"/>
            <a:ext cx="2673350" cy="22415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0" name="Content Placeholder 4"/>
          <p:cNvSpPr>
            <a:spLocks/>
          </p:cNvSpPr>
          <p:nvPr/>
        </p:nvSpPr>
        <p:spPr bwMode="auto">
          <a:xfrm>
            <a:off x="5715000" y="3851275"/>
            <a:ext cx="2673350" cy="22415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C’est</a:t>
            </a:r>
            <a:r>
              <a:rPr lang="en-GB" altLang="en-US" dirty="0">
                <a:latin typeface="Twinkl" pitchFamily="2" charset="0"/>
              </a:rPr>
              <a:t> un lapin!</a:t>
            </a:r>
          </a:p>
        </p:txBody>
      </p:sp>
      <p:pic>
        <p:nvPicPr>
          <p:cNvPr id="11273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00" y="1870075"/>
            <a:ext cx="4473575" cy="396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238" y="1924050"/>
            <a:ext cx="4364037" cy="3854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229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pic>
        <p:nvPicPr>
          <p:cNvPr id="12294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9988" y="2109788"/>
            <a:ext cx="3784600" cy="363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chien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1725" y="11398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6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331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chat.</a:t>
            </a:r>
          </a:p>
        </p:txBody>
      </p:sp>
      <p:pic>
        <p:nvPicPr>
          <p:cNvPr id="1331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688" y="1528763"/>
            <a:ext cx="3222625" cy="4548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7888" y="11715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2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433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tortue</a:t>
            </a:r>
            <a:r>
              <a:rPr lang="en-GB" altLang="en-US" sz="2400" dirty="0">
                <a:solidFill>
                  <a:srgbClr val="DB5983"/>
                </a:solidFill>
              </a:rPr>
              <a:t>.</a:t>
            </a:r>
          </a:p>
        </p:txBody>
      </p:sp>
      <p:pic>
        <p:nvPicPr>
          <p:cNvPr id="14343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417763"/>
            <a:ext cx="4556125" cy="244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3600" y="15287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536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hamster.</a:t>
            </a:r>
          </a:p>
        </p:txBody>
      </p:sp>
      <p:pic>
        <p:nvPicPr>
          <p:cNvPr id="1536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475" y="2273300"/>
            <a:ext cx="3792538" cy="288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9788" y="16637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28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638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poisson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6391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638" y="2587625"/>
            <a:ext cx="4765675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2325" y="17891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05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741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oiseau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7415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9875" y="1854200"/>
            <a:ext cx="3027363" cy="389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7413" y="15494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42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843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>
                <a:solidFill>
                  <a:srgbClr val="DB5983"/>
                </a:solidFill>
              </a:rPr>
              <a:t>une</a:t>
            </a:r>
            <a:r>
              <a:rPr lang="en-GB" altLang="en-US" sz="2400" dirty="0">
                <a:solidFill>
                  <a:srgbClr val="DB5983"/>
                </a:solidFill>
              </a:rPr>
              <a:t> </a:t>
            </a:r>
            <a:r>
              <a:rPr lang="en-GB" altLang="en-US" sz="2400" dirty="0" err="1">
                <a:solidFill>
                  <a:srgbClr val="DB5983"/>
                </a:solidFill>
              </a:rPr>
              <a:t>souris</a:t>
            </a:r>
            <a:r>
              <a:rPr lang="en-GB" altLang="en-US" sz="2400" dirty="0">
                <a:solidFill>
                  <a:srgbClr val="DB5983"/>
                </a:solidFill>
              </a:rPr>
              <a:t>.</a:t>
            </a:r>
          </a:p>
        </p:txBody>
      </p:sp>
      <p:pic>
        <p:nvPicPr>
          <p:cNvPr id="18439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63" y="2354263"/>
            <a:ext cx="4240212" cy="2719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1550" y="1681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19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1945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</a:t>
            </a:r>
            <a:r>
              <a:rPr lang="en-GB" altLang="en-US" sz="2400" dirty="0" err="1">
                <a:solidFill>
                  <a:srgbClr val="3399FF"/>
                </a:solidFill>
              </a:rPr>
              <a:t>cochon</a:t>
            </a:r>
            <a:r>
              <a:rPr lang="en-GB" altLang="en-US" sz="2400" dirty="0">
                <a:solidFill>
                  <a:srgbClr val="3399FF"/>
                </a:solidFill>
              </a:rPr>
              <a:t> </a:t>
            </a:r>
            <a:r>
              <a:rPr lang="en-GB" altLang="en-US" sz="2400" dirty="0" err="1">
                <a:solidFill>
                  <a:srgbClr val="3399FF"/>
                </a:solidFill>
              </a:rPr>
              <a:t>d’inde</a:t>
            </a:r>
            <a:r>
              <a:rPr lang="en-GB" altLang="en-US" sz="2400" dirty="0">
                <a:solidFill>
                  <a:srgbClr val="3399FF"/>
                </a:solidFill>
              </a:rPr>
              <a:t>.</a:t>
            </a:r>
          </a:p>
        </p:txBody>
      </p:sp>
      <p:pic>
        <p:nvPicPr>
          <p:cNvPr id="1946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3" y="2673350"/>
            <a:ext cx="4757737" cy="2506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4075" y="17494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15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0483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lapin.</a:t>
            </a:r>
          </a:p>
        </p:txBody>
      </p:sp>
      <p:pic>
        <p:nvPicPr>
          <p:cNvPr id="20487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1476375"/>
            <a:ext cx="4618037" cy="407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6950" y="17399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/>
              <a:t>Qu’est-ce que c’est ?</a:t>
            </a:r>
          </a:p>
        </p:txBody>
      </p:sp>
      <p:pic>
        <p:nvPicPr>
          <p:cNvPr id="21507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879975" y="2532063"/>
            <a:ext cx="3508375" cy="25415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755650" y="1528763"/>
            <a:ext cx="4546600" cy="4548187"/>
          </a:xfrm>
          <a:prstGeom prst="ellipse">
            <a:avLst/>
          </a:prstGeom>
          <a:solidFill>
            <a:srgbClr val="FFEDA6"/>
          </a:solidFill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18" name="Content Placeholder 4"/>
          <p:cNvSpPr>
            <a:spLocks noGrp="1"/>
          </p:cNvSpPr>
          <p:nvPr>
            <p:ph idx="1"/>
          </p:nvPr>
        </p:nvSpPr>
        <p:spPr>
          <a:xfrm>
            <a:off x="5302250" y="2532063"/>
            <a:ext cx="3086100" cy="2541587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 err="1"/>
              <a:t>C’est</a:t>
            </a:r>
            <a:r>
              <a:rPr lang="en-GB" altLang="en-US" sz="2400" dirty="0"/>
              <a:t>...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sz="2400" dirty="0">
                <a:solidFill>
                  <a:srgbClr val="3399FF"/>
                </a:solidFill>
              </a:rPr>
              <a:t>un serpent.</a:t>
            </a:r>
          </a:p>
        </p:txBody>
      </p:sp>
      <p:pic>
        <p:nvPicPr>
          <p:cNvPr id="21511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425" y="2652713"/>
            <a:ext cx="4794250" cy="2173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00" y="16414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201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La </a:t>
            </a:r>
            <a:r>
              <a:rPr lang="en-GB" altLang="en-US" dirty="0" err="1"/>
              <a:t>grammaire</a:t>
            </a:r>
            <a:br>
              <a:rPr lang="en-GB" altLang="en-US" dirty="0"/>
            </a:br>
            <a:r>
              <a:rPr lang="en-GB" altLang="en-US" sz="2400" dirty="0"/>
              <a:t>(Grammar Point)</a:t>
            </a:r>
            <a:endParaRPr lang="en-GB" altLang="en-US" dirty="0"/>
          </a:p>
        </p:txBody>
      </p:sp>
      <p:pic>
        <p:nvPicPr>
          <p:cNvPr id="22531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884488" y="1592263"/>
            <a:ext cx="1398587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4038" y="1528763"/>
            <a:ext cx="1966912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4663" y="3778250"/>
            <a:ext cx="2041525" cy="196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1563" y="1752600"/>
            <a:ext cx="1444625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5157788" y="1568450"/>
            <a:ext cx="1536700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3017838" y="1557338"/>
            <a:ext cx="1300162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5102225" y="159702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 </a:t>
            </a:r>
            <a:r>
              <a:rPr lang="en-GB" altLang="en-US" dirty="0" err="1">
                <a:latin typeface="Twinkl" pitchFamily="2" charset="0"/>
              </a:rPr>
              <a:t>chien</a:t>
            </a:r>
            <a:r>
              <a:rPr lang="en-GB" altLang="en-US" dirty="0">
                <a:latin typeface="Twinkl" pitchFamily="2" charset="0"/>
              </a:rPr>
              <a:t>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pic>
        <p:nvPicPr>
          <p:cNvPr id="12" name="Play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87425" y="16906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La </a:t>
            </a:r>
            <a:r>
              <a:rPr lang="en-GB" altLang="en-US" dirty="0" err="1"/>
              <a:t>grammaire</a:t>
            </a:r>
            <a:br>
              <a:rPr lang="en-GB" altLang="en-US" dirty="0"/>
            </a:br>
            <a:r>
              <a:rPr lang="en-GB" altLang="en-US" sz="2400" dirty="0"/>
              <a:t>(Grammar Point)</a:t>
            </a:r>
            <a:endParaRPr lang="en-GB" altLang="en-US" sz="1400" dirty="0"/>
          </a:p>
        </p:txBody>
      </p:sp>
      <p:pic>
        <p:nvPicPr>
          <p:cNvPr id="23555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6" name="Group 36"/>
          <p:cNvGrpSpPr>
            <a:grpSpLocks/>
          </p:cNvGrpSpPr>
          <p:nvPr/>
        </p:nvGrpSpPr>
        <p:grpSpPr bwMode="auto">
          <a:xfrm>
            <a:off x="6115050" y="3844925"/>
            <a:ext cx="1096963" cy="1093788"/>
            <a:chOff x="755651" y="1529395"/>
            <a:chExt cx="1477751" cy="1472750"/>
          </a:xfrm>
        </p:grpSpPr>
        <p:sp>
          <p:nvSpPr>
            <p:cNvPr id="3" name="Rectangle 2"/>
            <p:cNvSpPr/>
            <p:nvPr/>
          </p:nvSpPr>
          <p:spPr>
            <a:xfrm>
              <a:off x="755651" y="152939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600" name="Picture 6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3480" y="1737051"/>
              <a:ext cx="1399922" cy="11036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7" name="Group 43"/>
          <p:cNvGrpSpPr>
            <a:grpSpLocks/>
          </p:cNvGrpSpPr>
          <p:nvPr/>
        </p:nvGrpSpPr>
        <p:grpSpPr bwMode="auto">
          <a:xfrm>
            <a:off x="7291388" y="4999038"/>
            <a:ext cx="1096962" cy="1093787"/>
            <a:chOff x="6910598" y="4620075"/>
            <a:chExt cx="1477751" cy="1472750"/>
          </a:xfrm>
        </p:grpSpPr>
        <p:sp>
          <p:nvSpPr>
            <p:cNvPr id="26" name="Rectangle 25"/>
            <p:cNvSpPr/>
            <p:nvPr/>
          </p:nvSpPr>
          <p:spPr>
            <a:xfrm>
              <a:off x="6910598" y="462007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8" name="Picture 31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1979" y="4731990"/>
              <a:ext cx="1356370" cy="12489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8" name="Group 48"/>
          <p:cNvGrpSpPr>
            <a:grpSpLocks/>
          </p:cNvGrpSpPr>
          <p:nvPr/>
        </p:nvGrpSpPr>
        <p:grpSpPr bwMode="auto">
          <a:xfrm>
            <a:off x="4960938" y="2690813"/>
            <a:ext cx="1098550" cy="1093787"/>
            <a:chOff x="2294387" y="3074735"/>
            <a:chExt cx="1477751" cy="1472750"/>
          </a:xfrm>
        </p:grpSpPr>
        <p:sp>
          <p:nvSpPr>
            <p:cNvPr id="28" name="Rectangle 27"/>
            <p:cNvSpPr/>
            <p:nvPr/>
          </p:nvSpPr>
          <p:spPr>
            <a:xfrm>
              <a:off x="2294387" y="307473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6" name="Picture 1"/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26173" y="3121146"/>
              <a:ext cx="1445965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59" name="Group 51"/>
          <p:cNvGrpSpPr>
            <a:grpSpLocks/>
          </p:cNvGrpSpPr>
          <p:nvPr/>
        </p:nvGrpSpPr>
        <p:grpSpPr bwMode="auto">
          <a:xfrm>
            <a:off x="4960938" y="1536700"/>
            <a:ext cx="1098550" cy="1093788"/>
            <a:chOff x="2294388" y="1529395"/>
            <a:chExt cx="1477751" cy="1472750"/>
          </a:xfrm>
        </p:grpSpPr>
        <p:sp>
          <p:nvSpPr>
            <p:cNvPr id="18" name="Rectangle 17"/>
            <p:cNvSpPr/>
            <p:nvPr/>
          </p:nvSpPr>
          <p:spPr>
            <a:xfrm>
              <a:off x="2294388" y="1529395"/>
              <a:ext cx="1477751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4" name="Picture 4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19519" y="1575806"/>
              <a:ext cx="1352619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0" name="Group 50"/>
          <p:cNvGrpSpPr>
            <a:grpSpLocks/>
          </p:cNvGrpSpPr>
          <p:nvPr/>
        </p:nvGrpSpPr>
        <p:grpSpPr bwMode="auto">
          <a:xfrm>
            <a:off x="6126163" y="1536700"/>
            <a:ext cx="1096962" cy="1093788"/>
            <a:chOff x="3833125" y="1529394"/>
            <a:chExt cx="1477751" cy="1472751"/>
          </a:xfrm>
        </p:grpSpPr>
        <p:sp>
          <p:nvSpPr>
            <p:cNvPr id="19" name="Rectangle 18"/>
            <p:cNvSpPr/>
            <p:nvPr/>
          </p:nvSpPr>
          <p:spPr>
            <a:xfrm>
              <a:off x="3833125" y="1529394"/>
              <a:ext cx="1477751" cy="1472751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2" name="Picture 7"/>
            <p:cNvPicPr>
              <a:picLocks noChangeAspect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82419" y="1529394"/>
              <a:ext cx="1328456" cy="138077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1" name="Group 49"/>
          <p:cNvGrpSpPr>
            <a:grpSpLocks/>
          </p:cNvGrpSpPr>
          <p:nvPr/>
        </p:nvGrpSpPr>
        <p:grpSpPr bwMode="auto">
          <a:xfrm>
            <a:off x="7291388" y="1536700"/>
            <a:ext cx="1096962" cy="1093788"/>
            <a:chOff x="5371861" y="1529395"/>
            <a:chExt cx="1477752" cy="1472750"/>
          </a:xfrm>
        </p:grpSpPr>
        <p:sp>
          <p:nvSpPr>
            <p:cNvPr id="20" name="Rectangle 19"/>
            <p:cNvSpPr/>
            <p:nvPr/>
          </p:nvSpPr>
          <p:spPr>
            <a:xfrm>
              <a:off x="5371861" y="1529395"/>
              <a:ext cx="1477752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90" name="Picture 8"/>
            <p:cNvPicPr>
              <a:picLocks noChangeAspect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-3545"/>
            <a:stretch>
              <a:fillRect/>
            </a:stretch>
          </p:blipFill>
          <p:spPr bwMode="auto">
            <a:xfrm>
              <a:off x="5371861" y="1803679"/>
              <a:ext cx="1417982" cy="117907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2" name="Group 45"/>
          <p:cNvGrpSpPr>
            <a:grpSpLocks/>
          </p:cNvGrpSpPr>
          <p:nvPr/>
        </p:nvGrpSpPr>
        <p:grpSpPr bwMode="auto">
          <a:xfrm>
            <a:off x="7291388" y="2690813"/>
            <a:ext cx="1096962" cy="1093787"/>
            <a:chOff x="6910599" y="1529395"/>
            <a:chExt cx="1477751" cy="1472750"/>
          </a:xfrm>
        </p:grpSpPr>
        <p:sp>
          <p:nvSpPr>
            <p:cNvPr id="21" name="Rectangle 20"/>
            <p:cNvSpPr/>
            <p:nvPr/>
          </p:nvSpPr>
          <p:spPr>
            <a:xfrm>
              <a:off x="6910599" y="1529395"/>
              <a:ext cx="1477751" cy="1472750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8" name="Picture 9"/>
            <p:cNvPicPr>
              <a:picLocks noChangeAspect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7710" y="1575806"/>
              <a:ext cx="1430639" cy="142633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3" name="Group 44"/>
          <p:cNvGrpSpPr>
            <a:grpSpLocks/>
          </p:cNvGrpSpPr>
          <p:nvPr/>
        </p:nvGrpSpPr>
        <p:grpSpPr bwMode="auto">
          <a:xfrm>
            <a:off x="7291388" y="3844925"/>
            <a:ext cx="1096962" cy="1093788"/>
            <a:chOff x="6910598" y="3074735"/>
            <a:chExt cx="1477751" cy="1472751"/>
          </a:xfrm>
        </p:grpSpPr>
        <p:sp>
          <p:nvSpPr>
            <p:cNvPr id="31" name="Rectangle 30"/>
            <p:cNvSpPr/>
            <p:nvPr/>
          </p:nvSpPr>
          <p:spPr>
            <a:xfrm>
              <a:off x="6910598" y="3074735"/>
              <a:ext cx="1477751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6" name="Picture 10"/>
            <p:cNvPicPr>
              <a:picLocks noChangeAspect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41854" y="3137182"/>
              <a:ext cx="1446495" cy="14103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4" name="Group 47"/>
          <p:cNvGrpSpPr>
            <a:grpSpLocks/>
          </p:cNvGrpSpPr>
          <p:nvPr/>
        </p:nvGrpSpPr>
        <p:grpSpPr bwMode="auto">
          <a:xfrm>
            <a:off x="6126163" y="2690813"/>
            <a:ext cx="1096962" cy="1093787"/>
            <a:chOff x="3833124" y="3074735"/>
            <a:chExt cx="1477752" cy="1472750"/>
          </a:xfrm>
        </p:grpSpPr>
        <p:sp>
          <p:nvSpPr>
            <p:cNvPr id="29" name="Rectangle 28"/>
            <p:cNvSpPr/>
            <p:nvPr/>
          </p:nvSpPr>
          <p:spPr>
            <a:xfrm>
              <a:off x="3833124" y="3074735"/>
              <a:ext cx="1477752" cy="1472750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4" name="Picture 11"/>
            <p:cNvPicPr>
              <a:picLocks noChangeAspect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20742" y="3121146"/>
              <a:ext cx="1290134" cy="14069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5" name="Group 38"/>
          <p:cNvGrpSpPr>
            <a:grpSpLocks/>
          </p:cNvGrpSpPr>
          <p:nvPr/>
        </p:nvGrpSpPr>
        <p:grpSpPr bwMode="auto">
          <a:xfrm>
            <a:off x="6126163" y="4999038"/>
            <a:ext cx="1096962" cy="1093787"/>
            <a:chOff x="755649" y="3074734"/>
            <a:chExt cx="1477752" cy="1472751"/>
          </a:xfrm>
        </p:grpSpPr>
        <p:sp>
          <p:nvSpPr>
            <p:cNvPr id="27" name="Rectangle 26"/>
            <p:cNvSpPr/>
            <p:nvPr/>
          </p:nvSpPr>
          <p:spPr>
            <a:xfrm>
              <a:off x="755649" y="3074734"/>
              <a:ext cx="1477752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2" name="Picture 12"/>
            <p:cNvPicPr>
              <a:picLocks noChangeAspect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5649" y="3074734"/>
              <a:ext cx="1477751" cy="14727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3566" name="Group 39"/>
          <p:cNvGrpSpPr>
            <a:grpSpLocks/>
          </p:cNvGrpSpPr>
          <p:nvPr/>
        </p:nvGrpSpPr>
        <p:grpSpPr bwMode="auto">
          <a:xfrm>
            <a:off x="4960938" y="4999038"/>
            <a:ext cx="1098550" cy="1093787"/>
            <a:chOff x="755650" y="4620075"/>
            <a:chExt cx="1477751" cy="1472751"/>
          </a:xfrm>
        </p:grpSpPr>
        <p:sp>
          <p:nvSpPr>
            <p:cNvPr id="22" name="Rectangle 21"/>
            <p:cNvSpPr/>
            <p:nvPr/>
          </p:nvSpPr>
          <p:spPr>
            <a:xfrm>
              <a:off x="755650" y="4620075"/>
              <a:ext cx="1477751" cy="1472751"/>
            </a:xfrm>
            <a:prstGeom prst="rect">
              <a:avLst/>
            </a:prstGeom>
            <a:solidFill>
              <a:srgbClr val="BEE2F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80" name="Picture 13"/>
            <p:cNvPicPr>
              <a:picLocks noChangeAspect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63677" y="4686708"/>
              <a:ext cx="1369723" cy="140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3" name="Rectangle 52"/>
          <p:cNvSpPr/>
          <p:nvPr/>
        </p:nvSpPr>
        <p:spPr>
          <a:xfrm>
            <a:off x="755650" y="2149475"/>
            <a:ext cx="41275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grpSp>
        <p:nvGrpSpPr>
          <p:cNvPr id="23568" name="Group 40"/>
          <p:cNvGrpSpPr>
            <a:grpSpLocks/>
          </p:cNvGrpSpPr>
          <p:nvPr/>
        </p:nvGrpSpPr>
        <p:grpSpPr bwMode="auto">
          <a:xfrm>
            <a:off x="4960938" y="3844925"/>
            <a:ext cx="1098550" cy="1093788"/>
            <a:chOff x="2294387" y="4620075"/>
            <a:chExt cx="1477752" cy="1472751"/>
          </a:xfrm>
        </p:grpSpPr>
        <p:sp>
          <p:nvSpPr>
            <p:cNvPr id="23" name="Rectangle 22"/>
            <p:cNvSpPr/>
            <p:nvPr/>
          </p:nvSpPr>
          <p:spPr>
            <a:xfrm>
              <a:off x="2294387" y="4620075"/>
              <a:ext cx="1477752" cy="1472751"/>
            </a:xfrm>
            <a:prstGeom prst="rect">
              <a:avLst/>
            </a:prstGeom>
            <a:solidFill>
              <a:srgbClr val="FFEDA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>
                <a:latin typeface="Twinkl" pitchFamily="2" charset="0"/>
              </a:endParaRPr>
            </a:p>
          </p:txBody>
        </p:sp>
        <p:pic>
          <p:nvPicPr>
            <p:cNvPr id="23578" name="Picture 14"/>
            <p:cNvPicPr>
              <a:picLocks noChangeAspect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1605" t="-1601"/>
            <a:stretch>
              <a:fillRect/>
            </a:stretch>
          </p:blipFill>
          <p:spPr bwMode="auto">
            <a:xfrm>
              <a:off x="2338598" y="4669104"/>
              <a:ext cx="1433541" cy="14237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4" name="Picture 53"/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1857375" y="1670050"/>
            <a:ext cx="1225550" cy="1112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0" name="Picture 34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0" y="1563688"/>
            <a:ext cx="1966913" cy="456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6" name="Picture 55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2895600" y="1825625"/>
            <a:ext cx="1135063" cy="103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72" name="Picture 35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2299" b="-581"/>
          <a:stretch>
            <a:fillRect/>
          </a:stretch>
        </p:blipFill>
        <p:spPr bwMode="auto">
          <a:xfrm>
            <a:off x="3430588" y="1812925"/>
            <a:ext cx="14446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Content Placeholder 4"/>
          <p:cNvSpPr>
            <a:spLocks/>
          </p:cNvSpPr>
          <p:nvPr/>
        </p:nvSpPr>
        <p:spPr bwMode="auto">
          <a:xfrm>
            <a:off x="2720975" y="1855788"/>
            <a:ext cx="1341438" cy="10080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Oui</a:t>
            </a:r>
            <a:r>
              <a:rPr lang="en-GB" altLang="en-US" dirty="0">
                <a:latin typeface="Twinkl" pitchFamily="2" charset="0"/>
              </a:rPr>
              <a:t>, 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un/</a:t>
            </a:r>
            <a:r>
              <a:rPr lang="en-GB" altLang="en-US" dirty="0" err="1">
                <a:latin typeface="Twinkl" pitchFamily="2" charset="0"/>
              </a:rPr>
              <a:t>une</a:t>
            </a:r>
            <a:r>
              <a:rPr lang="en-GB" altLang="en-US" dirty="0">
                <a:latin typeface="Twinkl" pitchFamily="2" charset="0"/>
              </a:rPr>
              <a:t>...</a:t>
            </a:r>
            <a:endParaRPr lang="en-GB" altLang="en-US" dirty="0">
              <a:solidFill>
                <a:srgbClr val="3399FF"/>
              </a:solidFill>
              <a:latin typeface="Twinkl" pitchFamily="2" charset="0"/>
            </a:endParaRPr>
          </a:p>
        </p:txBody>
      </p:sp>
      <p:sp>
        <p:nvSpPr>
          <p:cNvPr id="55" name="Content Placeholder 4"/>
          <p:cNvSpPr>
            <a:spLocks noGrp="1"/>
          </p:cNvSpPr>
          <p:nvPr>
            <p:ph idx="1"/>
          </p:nvPr>
        </p:nvSpPr>
        <p:spPr>
          <a:xfrm>
            <a:off x="1820863" y="1757363"/>
            <a:ext cx="1350962" cy="984250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 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pic>
        <p:nvPicPr>
          <p:cNvPr id="47" name="Play"/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6163" y="16176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4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183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7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La </a:t>
            </a:r>
            <a:r>
              <a:rPr lang="en-GB" altLang="en-US" dirty="0" err="1"/>
              <a:t>grammaire</a:t>
            </a:r>
            <a:br>
              <a:rPr lang="en-GB" altLang="en-US" dirty="0"/>
            </a:br>
            <a:r>
              <a:rPr lang="en-GB" altLang="en-US" sz="2400" dirty="0"/>
              <a:t>(Grammar Point)</a:t>
            </a:r>
            <a:endParaRPr lang="en-GB" altLang="en-US" dirty="0"/>
          </a:p>
        </p:txBody>
      </p:sp>
      <p:pic>
        <p:nvPicPr>
          <p:cNvPr id="24579" name="Whole Class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Rectangle 19"/>
          <p:cNvSpPr/>
          <p:nvPr/>
        </p:nvSpPr>
        <p:spPr>
          <a:xfrm>
            <a:off x="755650" y="2149475"/>
            <a:ext cx="7632700" cy="346233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34" name="Picture 3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57406" flipH="1">
            <a:off x="2390775" y="1601788"/>
            <a:ext cx="1397000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7625" y="1528763"/>
            <a:ext cx="1966913" cy="456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057406">
            <a:off x="4017963" y="1754188"/>
            <a:ext cx="1536700" cy="1398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Content Placeholder 4"/>
          <p:cNvSpPr>
            <a:spLocks noGrp="1"/>
          </p:cNvSpPr>
          <p:nvPr>
            <p:ph idx="1"/>
          </p:nvPr>
        </p:nvSpPr>
        <p:spPr>
          <a:xfrm>
            <a:off x="2511425" y="1557338"/>
            <a:ext cx="1349375" cy="1408112"/>
          </a:xfrm>
        </p:spPr>
        <p:txBody>
          <a:bodyPr anchor="ctr"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 dirty="0"/>
              <a:t>As-</a:t>
            </a:r>
            <a:r>
              <a:rPr lang="en-GB" altLang="en-US" dirty="0" err="1"/>
              <a:t>tu</a:t>
            </a:r>
            <a:r>
              <a:rPr lang="en-GB" altLang="en-US" dirty="0"/>
              <a:t> un animal ?</a:t>
            </a:r>
            <a:endParaRPr lang="en-GB" altLang="en-US" dirty="0">
              <a:solidFill>
                <a:srgbClr val="3399FF"/>
              </a:solidFill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3960813" y="1793875"/>
            <a:ext cx="1473200" cy="140811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fr-FR" altLang="en-US" dirty="0">
                <a:latin typeface="Twinkl" pitchFamily="2" charset="0"/>
              </a:rPr>
              <a:t>Non, je n’ai pas d’animal.</a:t>
            </a:r>
          </a:p>
        </p:txBody>
      </p:sp>
      <p:pic>
        <p:nvPicPr>
          <p:cNvPr id="24586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9075" y="1752600"/>
            <a:ext cx="1138238" cy="4256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2363" y="1628775"/>
            <a:ext cx="19145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625" y="1719263"/>
            <a:ext cx="1076325" cy="1076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lay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27088" y="16287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 nodeType="clickPar">
                      <p:stCondLst>
                        <p:cond delay="0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2019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4645025" y="3240088"/>
            <a:ext cx="3743325" cy="285273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55650" y="3240088"/>
            <a:ext cx="3743325" cy="285273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60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La </a:t>
            </a:r>
            <a:r>
              <a:rPr lang="en-GB" altLang="en-US" dirty="0" err="1"/>
              <a:t>grammaire</a:t>
            </a:r>
            <a:br>
              <a:rPr lang="en-GB" altLang="en-US" dirty="0"/>
            </a:br>
            <a:r>
              <a:rPr lang="en-GB" altLang="en-US" sz="2400" dirty="0"/>
              <a:t>(Grammar Point)</a:t>
            </a:r>
            <a:endParaRPr lang="en-GB" alt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755650" y="1528763"/>
            <a:ext cx="7632700" cy="1582737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pic>
        <p:nvPicPr>
          <p:cNvPr id="25606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86463" y="3111500"/>
            <a:ext cx="2401887" cy="298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7950" y="3552825"/>
            <a:ext cx="1611313" cy="1465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" name="Content Placeholder 4"/>
          <p:cNvSpPr>
            <a:spLocks/>
          </p:cNvSpPr>
          <p:nvPr/>
        </p:nvSpPr>
        <p:spPr bwMode="auto">
          <a:xfrm>
            <a:off x="5148263" y="3597275"/>
            <a:ext cx="1493837" cy="1376363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dix ans.</a:t>
            </a:r>
          </a:p>
        </p:txBody>
      </p:sp>
      <p:sp>
        <p:nvSpPr>
          <p:cNvPr id="25609" name="Content Placeholder 4"/>
          <p:cNvSpPr>
            <a:spLocks/>
          </p:cNvSpPr>
          <p:nvPr/>
        </p:nvSpPr>
        <p:spPr bwMode="auto">
          <a:xfrm>
            <a:off x="755650" y="1528763"/>
            <a:ext cx="7632700" cy="158273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Where might you have heard ‘</a:t>
            </a: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…’ before?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8738" y="3484563"/>
            <a:ext cx="2597150" cy="2363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Whole Class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lay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28688" y="17097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78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altLang="en-US" dirty="0"/>
              <a:t>La </a:t>
            </a:r>
            <a:r>
              <a:rPr lang="en-GB" altLang="en-US" dirty="0" err="1"/>
              <a:t>grammaire</a:t>
            </a:r>
            <a:br>
              <a:rPr lang="en-GB" altLang="en-US" dirty="0"/>
            </a:br>
            <a:r>
              <a:rPr lang="en-GB" altLang="en-US" sz="2400" dirty="0"/>
              <a:t>(Grammar Point)</a:t>
            </a:r>
            <a:endParaRPr lang="en-GB" altLang="en-US" sz="1400" dirty="0"/>
          </a:p>
        </p:txBody>
      </p:sp>
      <p:sp>
        <p:nvSpPr>
          <p:cNvPr id="11" name="Rectangle 10"/>
          <p:cNvSpPr/>
          <p:nvPr/>
        </p:nvSpPr>
        <p:spPr>
          <a:xfrm>
            <a:off x="755650" y="1528763"/>
            <a:ext cx="7632700" cy="1068387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6628" name="Content Placeholder 4"/>
          <p:cNvSpPr>
            <a:spLocks/>
          </p:cNvSpPr>
          <p:nvPr/>
        </p:nvSpPr>
        <p:spPr bwMode="auto">
          <a:xfrm>
            <a:off x="750888" y="1528763"/>
            <a:ext cx="7632700" cy="10683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Which sentence is about ‘I’ and which means ‘you’?</a:t>
            </a:r>
          </a:p>
        </p:txBody>
      </p:sp>
      <p:sp>
        <p:nvSpPr>
          <p:cNvPr id="24" name="Rectangle 23"/>
          <p:cNvSpPr/>
          <p:nvPr/>
        </p:nvSpPr>
        <p:spPr>
          <a:xfrm>
            <a:off x="755650" y="2693988"/>
            <a:ext cx="3767138" cy="10683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755650" y="3859213"/>
            <a:ext cx="7632700" cy="1068387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" name="Content Placeholder 4"/>
          <p:cNvSpPr>
            <a:spLocks/>
          </p:cNvSpPr>
          <p:nvPr/>
        </p:nvSpPr>
        <p:spPr bwMode="auto">
          <a:xfrm>
            <a:off x="755650" y="3859213"/>
            <a:ext cx="7627938" cy="10683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Can you think of another question / answer about ‘I’ and ‘you’ like this?</a:t>
            </a:r>
          </a:p>
        </p:txBody>
      </p:sp>
      <p:sp>
        <p:nvSpPr>
          <p:cNvPr id="28" name="Rectangle 27"/>
          <p:cNvSpPr/>
          <p:nvPr/>
        </p:nvSpPr>
        <p:spPr>
          <a:xfrm>
            <a:off x="4621213" y="2703513"/>
            <a:ext cx="3767137" cy="10683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50888" y="5032375"/>
            <a:ext cx="3767137" cy="1068388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4621213" y="5033963"/>
            <a:ext cx="3767137" cy="1068387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1" name="Content Placeholder 4"/>
          <p:cNvSpPr>
            <a:spLocks/>
          </p:cNvSpPr>
          <p:nvPr/>
        </p:nvSpPr>
        <p:spPr bwMode="auto">
          <a:xfrm>
            <a:off x="755650" y="2693988"/>
            <a:ext cx="3762375" cy="10683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b="1" dirty="0">
                <a:latin typeface="Twinkl" pitchFamily="2" charset="0"/>
              </a:rPr>
              <a:t>As</a:t>
            </a:r>
            <a:r>
              <a:rPr lang="en-GB" altLang="en-US" dirty="0">
                <a:latin typeface="Twinkl" pitchFamily="2" charset="0"/>
              </a:rPr>
              <a:t>-</a:t>
            </a:r>
            <a:r>
              <a:rPr lang="en-GB" altLang="en-US" dirty="0" err="1">
                <a:latin typeface="Twinkl" pitchFamily="2" charset="0"/>
              </a:rPr>
              <a:t>tu</a:t>
            </a:r>
            <a:r>
              <a:rPr lang="en-GB" altLang="en-US" dirty="0">
                <a:latin typeface="Twinkl" pitchFamily="2" charset="0"/>
              </a:rPr>
              <a:t> un animal ?</a:t>
            </a:r>
          </a:p>
        </p:txBody>
      </p:sp>
      <p:pic>
        <p:nvPicPr>
          <p:cNvPr id="26636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" name="Content Placeholder 4"/>
          <p:cNvSpPr>
            <a:spLocks/>
          </p:cNvSpPr>
          <p:nvPr/>
        </p:nvSpPr>
        <p:spPr bwMode="auto">
          <a:xfrm>
            <a:off x="750888" y="5032375"/>
            <a:ext cx="3762375" cy="10683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Comment </a:t>
            </a:r>
            <a:r>
              <a:rPr lang="en-GB" altLang="en-US" dirty="0" err="1">
                <a:latin typeface="Twinkl" pitchFamily="2" charset="0"/>
              </a:rPr>
              <a:t>t’</a:t>
            </a:r>
            <a:r>
              <a:rPr lang="en-GB" altLang="en-US" b="1" dirty="0" err="1">
                <a:latin typeface="Twinkl" pitchFamily="2" charset="0"/>
              </a:rPr>
              <a:t>appelles</a:t>
            </a:r>
            <a:r>
              <a:rPr lang="en-GB" altLang="en-US" dirty="0" err="1">
                <a:latin typeface="Twinkl" pitchFamily="2" charset="0"/>
              </a:rPr>
              <a:t>-tu</a:t>
            </a:r>
            <a:r>
              <a:rPr lang="en-GB" altLang="en-US" dirty="0">
                <a:latin typeface="Twinkl" pitchFamily="2" charset="0"/>
              </a:rPr>
              <a:t> ?</a:t>
            </a:r>
          </a:p>
        </p:txBody>
      </p:sp>
      <p:sp>
        <p:nvSpPr>
          <p:cNvPr id="34" name="Content Placeholder 4"/>
          <p:cNvSpPr>
            <a:spLocks/>
          </p:cNvSpPr>
          <p:nvPr/>
        </p:nvSpPr>
        <p:spPr bwMode="auto">
          <a:xfrm>
            <a:off x="4624388" y="5033963"/>
            <a:ext cx="3762375" cy="1068387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Je </a:t>
            </a:r>
            <a:r>
              <a:rPr lang="en-GB" altLang="en-US" dirty="0" err="1">
                <a:latin typeface="Twinkl" pitchFamily="2" charset="0"/>
              </a:rPr>
              <a:t>m’</a:t>
            </a:r>
            <a:r>
              <a:rPr lang="en-GB" altLang="en-US" b="1" dirty="0" err="1">
                <a:latin typeface="Twinkl" pitchFamily="2" charset="0"/>
              </a:rPr>
              <a:t>appelle</a:t>
            </a:r>
            <a:r>
              <a:rPr lang="en-GB" altLang="en-US" dirty="0">
                <a:latin typeface="Twinkl" pitchFamily="2" charset="0"/>
              </a:rPr>
              <a:t>…</a:t>
            </a:r>
          </a:p>
        </p:txBody>
      </p:sp>
      <p:sp>
        <p:nvSpPr>
          <p:cNvPr id="35" name="Content Placeholder 4"/>
          <p:cNvSpPr>
            <a:spLocks/>
          </p:cNvSpPr>
          <p:nvPr/>
        </p:nvSpPr>
        <p:spPr bwMode="auto">
          <a:xfrm>
            <a:off x="4621213" y="2698750"/>
            <a:ext cx="3762375" cy="1068388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J’</a:t>
            </a:r>
            <a:r>
              <a:rPr lang="en-GB" altLang="en-US" b="1" dirty="0" err="1">
                <a:latin typeface="Twinkl" pitchFamily="2" charset="0"/>
              </a:rPr>
              <a:t>ai</a:t>
            </a:r>
            <a:r>
              <a:rPr lang="en-GB" altLang="en-US" dirty="0">
                <a:latin typeface="Twinkl" pitchFamily="2" charset="0"/>
              </a:rPr>
              <a:t> un </a:t>
            </a:r>
            <a:r>
              <a:rPr lang="en-GB" altLang="en-US" dirty="0" err="1">
                <a:latin typeface="Twinkl" pitchFamily="2" charset="0"/>
              </a:rPr>
              <a:t>chien</a:t>
            </a:r>
            <a:r>
              <a:rPr lang="en-GB" altLang="en-US" dirty="0">
                <a:latin typeface="Twinkl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31" grpId="0"/>
      <p:bldP spid="33" grpId="0"/>
      <p:bldP spid="34" grpId="0"/>
      <p:bldP spid="3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381635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765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Jacques a </a:t>
            </a:r>
            <a:r>
              <a:rPr lang="en-GB" altLang="en-US" dirty="0" err="1"/>
              <a:t>dit</a:t>
            </a:r>
            <a:r>
              <a:rPr lang="en-GB" altLang="en-US" dirty="0"/>
              <a:t>...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2"/>
          <a:srcRect/>
          <a:stretch/>
        </p:blipFill>
        <p:spPr>
          <a:xfrm>
            <a:off x="1282700" y="3198813"/>
            <a:ext cx="2176463" cy="1489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 rot="21257110">
            <a:off x="1638300" y="1835150"/>
            <a:ext cx="2176463" cy="1489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4"/>
          <a:srcRect/>
          <a:stretch/>
        </p:blipFill>
        <p:spPr>
          <a:xfrm rot="21288898">
            <a:off x="1838325" y="4341813"/>
            <a:ext cx="2178050" cy="1489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7655" name="Whole Class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Rectangle 26"/>
          <p:cNvSpPr/>
          <p:nvPr/>
        </p:nvSpPr>
        <p:spPr>
          <a:xfrm>
            <a:off x="4697413" y="1528763"/>
            <a:ext cx="3686175" cy="1441450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4697413" y="3090863"/>
            <a:ext cx="3686175" cy="143986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4697413" y="4652963"/>
            <a:ext cx="3686175" cy="1439862"/>
          </a:xfrm>
          <a:prstGeom prst="rect">
            <a:avLst/>
          </a:prstGeom>
          <a:solidFill>
            <a:srgbClr val="FFED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36" name="Content Placeholder 4"/>
          <p:cNvSpPr>
            <a:spLocks/>
          </p:cNvSpPr>
          <p:nvPr/>
        </p:nvSpPr>
        <p:spPr bwMode="auto">
          <a:xfrm>
            <a:off x="4697413" y="1528763"/>
            <a:ext cx="3690937" cy="14414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>
                <a:latin typeface="Twinkl" pitchFamily="2" charset="0"/>
              </a:rPr>
              <a:t>As-</a:t>
            </a:r>
            <a:r>
              <a:rPr lang="en-GB" altLang="en-US" dirty="0" err="1">
                <a:latin typeface="Twinkl" pitchFamily="2" charset="0"/>
              </a:rPr>
              <a:t>tu</a:t>
            </a:r>
            <a:r>
              <a:rPr lang="en-GB" altLang="en-US" dirty="0">
                <a:latin typeface="Twinkl" pitchFamily="2" charset="0"/>
              </a:rPr>
              <a:t> un animal ?</a:t>
            </a:r>
          </a:p>
        </p:txBody>
      </p:sp>
      <p:sp>
        <p:nvSpPr>
          <p:cNvPr id="39" name="Content Placeholder 4"/>
          <p:cNvSpPr>
            <a:spLocks/>
          </p:cNvSpPr>
          <p:nvPr/>
        </p:nvSpPr>
        <p:spPr bwMode="auto">
          <a:xfrm>
            <a:off x="4697413" y="3090863"/>
            <a:ext cx="3690937" cy="14398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fr-FR" altLang="en-US" dirty="0">
                <a:latin typeface="Twinkl" pitchFamily="2" charset="0"/>
              </a:rPr>
              <a:t>Jacques a dit j’ai un chien.</a:t>
            </a:r>
          </a:p>
        </p:txBody>
      </p:sp>
      <p:sp>
        <p:nvSpPr>
          <p:cNvPr id="40" name="Content Placeholder 4"/>
          <p:cNvSpPr>
            <a:spLocks/>
          </p:cNvSpPr>
          <p:nvPr/>
        </p:nvSpPr>
        <p:spPr bwMode="auto">
          <a:xfrm>
            <a:off x="4697413" y="4652963"/>
            <a:ext cx="3690937" cy="1439862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buFont typeface="Arial" panose="020B0604020202020204" pitchFamily="34" charset="0"/>
              <a:buNone/>
            </a:pPr>
            <a:r>
              <a:rPr lang="en-GB" altLang="en-US" dirty="0" err="1">
                <a:latin typeface="Twinkl" pitchFamily="2" charset="0"/>
              </a:rPr>
              <a:t>J’ai</a:t>
            </a:r>
            <a:r>
              <a:rPr lang="en-GB" altLang="en-US" dirty="0">
                <a:latin typeface="Twinkl" pitchFamily="2" charset="0"/>
              </a:rPr>
              <a:t> un </a:t>
            </a:r>
            <a:r>
              <a:rPr lang="en-GB" altLang="en-US" dirty="0" err="1">
                <a:latin typeface="Twinkl" pitchFamily="2" charset="0"/>
              </a:rPr>
              <a:t>chien</a:t>
            </a:r>
            <a:r>
              <a:rPr lang="en-GB" altLang="en-US" dirty="0">
                <a:latin typeface="Twinkl" pitchFamily="2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9" grpId="0"/>
      <p:bldP spid="4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763270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867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/>
              <a:t>Lotto !</a:t>
            </a:r>
          </a:p>
        </p:txBody>
      </p:sp>
      <p:pic>
        <p:nvPicPr>
          <p:cNvPr id="28676" name="Whole Clas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/>
          <a:srcRect t="50266"/>
          <a:stretch/>
        </p:blipFill>
        <p:spPr>
          <a:xfrm rot="155861">
            <a:off x="3524250" y="1758950"/>
            <a:ext cx="4643438" cy="326707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b="50207"/>
          <a:stretch/>
        </p:blipFill>
        <p:spPr>
          <a:xfrm>
            <a:off x="3178175" y="2695575"/>
            <a:ext cx="4645025" cy="327025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4769" t="30443" r="50501" b="59764"/>
          <a:stretch/>
        </p:blipFill>
        <p:spPr>
          <a:xfrm>
            <a:off x="952500" y="3489325"/>
            <a:ext cx="2076450" cy="6429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6"/>
          <a:srcRect l="4936" t="61120" r="50334" b="29087"/>
          <a:stretch/>
        </p:blipFill>
        <p:spPr>
          <a:xfrm>
            <a:off x="952500" y="2625725"/>
            <a:ext cx="2076450" cy="64293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7"/>
          <a:srcRect l="50667" t="30443" r="4603" b="59764"/>
          <a:stretch/>
        </p:blipFill>
        <p:spPr>
          <a:xfrm>
            <a:off x="952500" y="1760538"/>
            <a:ext cx="2076450" cy="642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8"/>
          <a:srcRect l="4595" t="40543" r="50675" b="49664"/>
          <a:stretch/>
        </p:blipFill>
        <p:spPr>
          <a:xfrm>
            <a:off x="952500" y="4352925"/>
            <a:ext cx="2076450" cy="6445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6"/>
          <a:srcRect l="4769" t="81682" r="50501" b="8525"/>
          <a:stretch/>
        </p:blipFill>
        <p:spPr>
          <a:xfrm>
            <a:off x="952500" y="5218113"/>
            <a:ext cx="2076450" cy="642937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0" y="1528763"/>
            <a:ext cx="7632700" cy="4564062"/>
          </a:xfrm>
          <a:prstGeom prst="rect">
            <a:avLst/>
          </a:prstGeom>
          <a:solidFill>
            <a:srgbClr val="BEE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2969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04298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altLang="en-US" dirty="0" err="1"/>
              <a:t>Allez</a:t>
            </a:r>
            <a:r>
              <a:rPr lang="en-GB" altLang="en-US" dirty="0"/>
              <a:t>-y !</a:t>
            </a:r>
          </a:p>
        </p:txBody>
      </p:sp>
      <p:pic>
        <p:nvPicPr>
          <p:cNvPr id="29700" name="Individual Work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3763" y="1738313"/>
            <a:ext cx="2930525" cy="41449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39673">
            <a:off x="5199063" y="1738313"/>
            <a:ext cx="2930525" cy="41449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62400" y="1738313"/>
            <a:ext cx="2930525" cy="414496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30724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Success Criteria</a:t>
            </a:r>
          </a:p>
        </p:txBody>
      </p:sp>
      <p:sp>
        <p:nvSpPr>
          <p:cNvPr id="30725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>
                <a:solidFill>
                  <a:schemeClr val="tx1"/>
                </a:solidFill>
                <a:latin typeface="Twinkl" pitchFamily="2" charset="0"/>
              </a:rPr>
              <a:t>Aim</a:t>
            </a:r>
          </a:p>
        </p:txBody>
      </p:sp>
      <p:pic>
        <p:nvPicPr>
          <p:cNvPr id="3072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27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I can develop strategies for remembering new language.</a:t>
            </a:r>
          </a:p>
          <a:p>
            <a:pPr eaLnBrk="1" hangingPunct="1"/>
            <a:r>
              <a:rPr lang="en-GB" altLang="en-US" dirty="0"/>
              <a:t>I can match subject and verb correctly when talking about pets.</a:t>
            </a:r>
          </a:p>
        </p:txBody>
      </p:sp>
      <p:sp>
        <p:nvSpPr>
          <p:cNvPr id="30728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262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/>
            <a:r>
              <a:rPr lang="en-GB" altLang="en-US" dirty="0">
                <a:latin typeface="Twinkl" pitchFamily="2" charset="0"/>
              </a:rPr>
              <a:t>I can use gestures to help me remember pets vocabulary.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link sounds and meanings.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make sentences about myself using ‘je’. </a:t>
            </a:r>
          </a:p>
          <a:p>
            <a:pPr eaLnBrk="1" hangingPunct="1"/>
            <a:r>
              <a:rPr lang="en-GB" altLang="en-US" dirty="0">
                <a:latin typeface="Twinkl" pitchFamily="2" charset="0"/>
              </a:rPr>
              <a:t>I can use ‘</a:t>
            </a:r>
            <a:r>
              <a:rPr lang="en-GB" altLang="en-US" dirty="0" err="1">
                <a:latin typeface="Twinkl" pitchFamily="2" charset="0"/>
              </a:rPr>
              <a:t>tu</a:t>
            </a:r>
            <a:r>
              <a:rPr lang="en-GB" altLang="en-US" dirty="0">
                <a:latin typeface="Twinkl" pitchFamily="2" charset="0"/>
              </a:rPr>
              <a:t>’ to ask questions about a partner.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1402</TotalTime>
  <Words>396</Words>
  <Application>Microsoft Office PowerPoint</Application>
  <PresentationFormat>On-screen Show (4:3)</PresentationFormat>
  <Paragraphs>88</Paragraphs>
  <Slides>25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Tuffy-TTF</vt:lpstr>
      <vt:lpstr>Sassoon Infant Md</vt:lpstr>
      <vt:lpstr>Twinkl</vt:lpstr>
      <vt:lpstr>Calibri</vt:lpstr>
      <vt:lpstr>Arial</vt:lpstr>
      <vt:lpstr>Sassoon Infant Rg</vt:lpstr>
      <vt:lpstr>Office Theme</vt:lpstr>
      <vt:lpstr>French</vt:lpstr>
      <vt:lpstr>PowerPoint Presentation</vt:lpstr>
      <vt:lpstr>PowerPoint Presentation</vt:lpstr>
      <vt:lpstr>Our Pets</vt:lpstr>
      <vt:lpstr>Introduction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La grammaire (Grammar Point)</vt:lpstr>
      <vt:lpstr>La grammaire (Grammar Point)</vt:lpstr>
      <vt:lpstr>La grammaire (Grammar Point)</vt:lpstr>
      <vt:lpstr>La grammaire (Grammar Point)</vt:lpstr>
      <vt:lpstr>La grammaire (Grammar Point)</vt:lpstr>
      <vt:lpstr>Jacques a dit...</vt:lpstr>
      <vt:lpstr>Lotto !</vt:lpstr>
      <vt:lpstr>Allez-y 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111</cp:revision>
  <dcterms:created xsi:type="dcterms:W3CDTF">2014-10-01T16:09:27Z</dcterms:created>
  <dcterms:modified xsi:type="dcterms:W3CDTF">2018-10-02T14:52:31Z</dcterms:modified>
</cp:coreProperties>
</file>