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0"/>
  </p:notesMasterIdLst>
  <p:sldIdLst>
    <p:sldId id="27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4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608E9-776C-4087-B425-7A1947B6978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B9B704-8E5A-4379-BFE4-49EAB8EC812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Have rulers</a:t>
            </a:r>
            <a:r>
              <a:rPr lang="en-GB" baseline="0" dirty="0" smtClean="0"/>
              <a:t> and meter sticks at hand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BB87-4A5C-42A8-B0DE-AF6B0EDD0AAD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Have</a:t>
            </a:r>
            <a:r>
              <a:rPr lang="en-GB" baseline="0" dirty="0" smtClean="0"/>
              <a:t> measuring jugs/water bottles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BB87-4A5C-42A8-B0DE-AF6B0EDD0AAD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Could be done on whiteboards – quick reminder 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BB87-4A5C-42A8-B0DE-AF6B0EDD0AAD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632A85B-2787-4E83-BFC6-F117E5E3C3A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35E4A55-9E41-4B0F-B3BE-66196C7A15F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Converting measurements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725490"/>
            <a:ext cx="8267157" cy="96519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could you group these measurements and pictures?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00787" y="2191385"/>
            <a:ext cx="1200150" cy="77388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4800" dirty="0" smtClean="0"/>
              <a:t>km</a:t>
            </a:r>
            <a:endParaRPr lang="en-GB" sz="4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227955" y="4647073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010444" y="3162391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313759" y="4634141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cm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530090" y="2409100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034035" y="4225477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kg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43681" y="3157268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25542" y="1899648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ml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9269" y="5718406"/>
            <a:ext cx="620485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000" i="1" dirty="0" smtClean="0">
                <a:solidFill>
                  <a:srgbClr val="FF0000"/>
                </a:solidFill>
              </a:rPr>
              <a:t>What do you know about these measurements?</a:t>
            </a:r>
          </a:p>
          <a:p>
            <a:r>
              <a:rPr lang="en-GB" sz="2000" i="1" dirty="0" smtClean="0">
                <a:solidFill>
                  <a:srgbClr val="FF0000"/>
                </a:solidFill>
              </a:rPr>
              <a:t>Write down anything you know. </a:t>
            </a:r>
            <a:endParaRPr lang="en-GB" sz="2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Lorna\AppData\Local\Microsoft\Windows\INetCache\IE\JE44JR0C\ruler-1023726_960_7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854320">
            <a:off x="3272525" y="1968753"/>
            <a:ext cx="1998723" cy="666241"/>
          </a:xfrm>
          <a:prstGeom prst="rect">
            <a:avLst/>
          </a:prstGeom>
          <a:noFill/>
        </p:spPr>
      </p:pic>
      <p:pic>
        <p:nvPicPr>
          <p:cNvPr id="1028" name="Picture 4" descr="C:\Users\Lorna\AppData\Local\Microsoft\Windows\INetCache\IE\YXPZ8358\balanc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35197" y="3079376"/>
            <a:ext cx="1814026" cy="1229285"/>
          </a:xfrm>
          <a:prstGeom prst="rect">
            <a:avLst/>
          </a:prstGeom>
          <a:noFill/>
        </p:spPr>
      </p:pic>
      <p:pic>
        <p:nvPicPr>
          <p:cNvPr id="1029" name="Picture 5" descr="C:\Users\Lorna\AppData\Local\Microsoft\Windows\INetCache\IE\PZHMF4Y3\Messbecher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174" y="4174285"/>
            <a:ext cx="1344519" cy="1331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345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1524000" y="1876886"/>
          <a:ext cx="6096000" cy="4308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87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725490"/>
            <a:ext cx="8267157" cy="96519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could you group these measurements?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052501" y="4555762"/>
            <a:ext cx="1200150" cy="77388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4800" dirty="0" smtClean="0"/>
              <a:t>km</a:t>
            </a:r>
            <a:endParaRPr lang="en-GB" sz="4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08960" y="2644230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030729" y="3920036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26376" y="3314792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cm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968386" y="2631169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990159" y="3332208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kg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049736" y="3353979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019256" y="2657294"/>
            <a:ext cx="1200150" cy="773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ml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747702" y="2121717"/>
            <a:ext cx="1596390" cy="51698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Length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623016" y="1999797"/>
            <a:ext cx="1966504" cy="5169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3789861" y="2047694"/>
            <a:ext cx="1596390" cy="5169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Picture 2" descr="C:\Users\Lorna\AppData\Local\Microsoft\Windows\INetCache\IE\JE44JR0C\ruler-1023726_960_7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273982">
            <a:off x="1772986" y="5307464"/>
            <a:ext cx="1580236" cy="526745"/>
          </a:xfrm>
          <a:prstGeom prst="rect">
            <a:avLst/>
          </a:prstGeom>
          <a:noFill/>
        </p:spPr>
      </p:pic>
      <p:pic>
        <p:nvPicPr>
          <p:cNvPr id="17" name="Picture 4" descr="C:\Users\Lorna\AppData\Local\Microsoft\Windows\INetCache\IE\YXPZ8358\balanc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9916" y="5136777"/>
            <a:ext cx="1277544" cy="865735"/>
          </a:xfrm>
          <a:prstGeom prst="rect">
            <a:avLst/>
          </a:prstGeom>
          <a:noFill/>
        </p:spPr>
      </p:pic>
      <p:pic>
        <p:nvPicPr>
          <p:cNvPr id="18" name="Picture 5" descr="C:\Users\Lorna\AppData\Local\Microsoft\Windows\INetCache\IE\PZHMF4Y3\Messbecher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8940" y="5125453"/>
            <a:ext cx="981450" cy="9718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3453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Kilometers &amp; Kilograms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28650" y="4370293"/>
            <a:ext cx="7345456" cy="180666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Knowing this complete these sentences:</a:t>
            </a:r>
          </a:p>
          <a:p>
            <a:pPr>
              <a:buNone/>
            </a:pPr>
            <a:r>
              <a:rPr lang="en-GB" sz="3600" dirty="0" smtClean="0"/>
              <a:t>1 km = _____ m</a:t>
            </a:r>
          </a:p>
          <a:p>
            <a:pPr>
              <a:buNone/>
            </a:pPr>
            <a:r>
              <a:rPr lang="en-GB" sz="3600" dirty="0" smtClean="0"/>
              <a:t>1 kg = _____ g</a:t>
            </a:r>
            <a:endParaRPr lang="en-GB" sz="3600" dirty="0"/>
          </a:p>
        </p:txBody>
      </p:sp>
      <p:sp>
        <p:nvSpPr>
          <p:cNvPr id="4" name="Cloud Callout 3"/>
          <p:cNvSpPr/>
          <p:nvPr/>
        </p:nvSpPr>
        <p:spPr>
          <a:xfrm>
            <a:off x="1223682" y="1788458"/>
            <a:ext cx="4034117" cy="2043953"/>
          </a:xfrm>
          <a:prstGeom prst="cloudCallout">
            <a:avLst>
              <a:gd name="adj1" fmla="val -66499"/>
              <a:gd name="adj2" fmla="val -5394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What does the word </a:t>
            </a:r>
            <a:r>
              <a:rPr lang="en-GB" sz="3600" u="sng" dirty="0" smtClean="0"/>
              <a:t>kilo</a:t>
            </a:r>
            <a:r>
              <a:rPr lang="en-GB" sz="3600" dirty="0" smtClean="0"/>
              <a:t> mean?</a:t>
            </a:r>
            <a:endParaRPr lang="en-GB" sz="3600" dirty="0"/>
          </a:p>
        </p:txBody>
      </p:sp>
      <p:sp>
        <p:nvSpPr>
          <p:cNvPr id="5" name="Cloud Callout 4"/>
          <p:cNvSpPr/>
          <p:nvPr/>
        </p:nvSpPr>
        <p:spPr>
          <a:xfrm>
            <a:off x="5508104" y="2708920"/>
            <a:ext cx="3419872" cy="1152128"/>
          </a:xfrm>
          <a:prstGeom prst="cloudCallout">
            <a:avLst>
              <a:gd name="adj1" fmla="val 28724"/>
              <a:gd name="adj2" fmla="val -96944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i="1" dirty="0" smtClean="0"/>
              <a:t>A thousand</a:t>
            </a:r>
            <a:endParaRPr lang="en-GB" sz="2800" i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84295" y="4849548"/>
            <a:ext cx="1492623" cy="569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40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1000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954308" y="5472595"/>
            <a:ext cx="1492623" cy="569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40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1000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 txBox="1">
            <a:spLocks/>
          </p:cNvSpPr>
          <p:nvPr/>
        </p:nvSpPr>
        <p:spPr>
          <a:xfrm>
            <a:off x="4044204" y="4555381"/>
            <a:ext cx="1231525" cy="46485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÷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1000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039722" y="3219639"/>
            <a:ext cx="1231525" cy="46485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1000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30306"/>
            <a:ext cx="7886700" cy="126038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Converting between </a:t>
            </a:r>
            <a:br>
              <a:rPr lang="en-GB" dirty="0" smtClean="0"/>
            </a:br>
            <a:r>
              <a:rPr lang="en-GB" dirty="0" smtClean="0"/>
              <a:t>km and 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18765" y="1785284"/>
            <a:ext cx="4262718" cy="12403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	How do you convert from </a:t>
            </a:r>
            <a:r>
              <a:rPr lang="en-GB" u="sng" dirty="0" smtClean="0"/>
              <a:t>km to m</a:t>
            </a:r>
            <a:r>
              <a:rPr lang="en-GB" dirty="0" smtClean="0"/>
              <a:t>?</a:t>
            </a:r>
          </a:p>
          <a:p>
            <a:pPr>
              <a:buNone/>
            </a:pPr>
            <a:r>
              <a:rPr lang="en-GB" sz="1600" i="1" dirty="0" smtClean="0"/>
              <a:t>	Use what you already know … 1km = 1000m</a:t>
            </a:r>
            <a:endParaRPr lang="en-GB" sz="1600" i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61263" y="255493"/>
            <a:ext cx="2786903" cy="1048870"/>
          </a:xfrm>
          <a:prstGeom prst="rect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km = 1000 m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kg = 1000 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120839" y="3820273"/>
            <a:ext cx="4535021" cy="124030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5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km = 1000m</a:t>
            </a:r>
            <a:endParaRPr kumimoji="0" lang="en-GB" sz="16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3307978" y="3200400"/>
            <a:ext cx="2810434" cy="618565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Curved Down Arrow 10"/>
          <p:cNvSpPr/>
          <p:nvPr/>
        </p:nvSpPr>
        <p:spPr>
          <a:xfrm rot="10800000">
            <a:off x="3245225" y="4401671"/>
            <a:ext cx="2810434" cy="618565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729754" y="5241176"/>
            <a:ext cx="3899646" cy="8368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How do you convert from </a:t>
            </a:r>
            <a:r>
              <a:rPr kumimoji="0" lang="en-GB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 to km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3" grpId="0" build="p" animBg="1"/>
      <p:bldP spid="8" grpId="0"/>
      <p:bldP spid="9" grpId="0" animBg="1"/>
      <p:bldP spid="11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30306"/>
            <a:ext cx="7886700" cy="126038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Converting between </a:t>
            </a:r>
            <a:br>
              <a:rPr lang="en-GB" dirty="0" smtClean="0"/>
            </a:br>
            <a:r>
              <a:rPr lang="en-GB" dirty="0" smtClean="0"/>
              <a:t>kg and 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249272" y="1852521"/>
            <a:ext cx="4262718" cy="113272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 smtClean="0"/>
              <a:t>Can you apply this to kg and g?</a:t>
            </a:r>
          </a:p>
          <a:p>
            <a:pPr>
              <a:buNone/>
            </a:pPr>
            <a:r>
              <a:rPr lang="en-GB" i="1" dirty="0" smtClean="0"/>
              <a:t>	How do you convert from kg to g?</a:t>
            </a:r>
          </a:p>
          <a:p>
            <a:pPr>
              <a:buNone/>
            </a:pPr>
            <a:r>
              <a:rPr lang="en-GB" i="1" dirty="0" smtClean="0"/>
              <a:t>	How do you convert from g to kg?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61263" y="255493"/>
            <a:ext cx="2786903" cy="1048870"/>
          </a:xfrm>
          <a:prstGeom prst="rect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km = 1000 m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kg = 1000 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267449" y="4882594"/>
            <a:ext cx="1231525" cy="46485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÷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1000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249519" y="3358593"/>
            <a:ext cx="1231525" cy="46485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1000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115484" y="3824757"/>
            <a:ext cx="3678892" cy="1240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5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kg       </a:t>
            </a:r>
            <a:r>
              <a:rPr kumimoji="0" lang="en-GB" sz="5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lang="en-GB" sz="5800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endParaRPr kumimoji="0" lang="en-GB" sz="16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5585012" y="3352802"/>
            <a:ext cx="2810434" cy="618565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Curved Down Arrow 22"/>
          <p:cNvSpPr/>
          <p:nvPr/>
        </p:nvSpPr>
        <p:spPr>
          <a:xfrm rot="10800000">
            <a:off x="5508811" y="4715437"/>
            <a:ext cx="2810434" cy="618565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5" name="Group 9"/>
          <p:cNvGrpSpPr/>
          <p:nvPr/>
        </p:nvGrpSpPr>
        <p:grpSpPr>
          <a:xfrm>
            <a:off x="409012" y="2034992"/>
            <a:ext cx="3678892" cy="1887071"/>
            <a:chOff x="5115484" y="3083862"/>
            <a:chExt cx="3678892" cy="1887071"/>
          </a:xfrm>
        </p:grpSpPr>
        <p:sp>
          <p:nvSpPr>
            <p:cNvPr id="11" name="Content Placeholder 2"/>
            <p:cNvSpPr txBox="1">
              <a:spLocks/>
            </p:cNvSpPr>
            <p:nvPr/>
          </p:nvSpPr>
          <p:spPr>
            <a:xfrm>
              <a:off x="6267449" y="4506078"/>
              <a:ext cx="1231525" cy="4648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 fontScale="92500"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2800" noProof="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÷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1000</a:t>
              </a:r>
              <a:endPara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Content Placeholder 2"/>
            <p:cNvSpPr txBox="1">
              <a:spLocks/>
            </p:cNvSpPr>
            <p:nvPr/>
          </p:nvSpPr>
          <p:spPr>
            <a:xfrm>
              <a:off x="6249519" y="3089653"/>
              <a:ext cx="1231525" cy="4648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 fontScale="92500"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28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1000</a:t>
              </a:r>
              <a:endPara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" name="Content Placeholder 2"/>
            <p:cNvSpPr txBox="1">
              <a:spLocks/>
            </p:cNvSpPr>
            <p:nvPr/>
          </p:nvSpPr>
          <p:spPr>
            <a:xfrm>
              <a:off x="5115484" y="3555817"/>
              <a:ext cx="3678892" cy="124030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5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km       </a:t>
              </a:r>
              <a:r>
                <a:rPr kumimoji="0" lang="en-GB" sz="5800" b="0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 </a:t>
              </a:r>
              <a:r>
                <a:rPr kumimoji="0" lang="en-GB" sz="5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</a:t>
              </a:r>
              <a:endPara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Curved Down Arrow 13"/>
            <p:cNvSpPr/>
            <p:nvPr/>
          </p:nvSpPr>
          <p:spPr>
            <a:xfrm>
              <a:off x="5585012" y="3083862"/>
              <a:ext cx="2810434" cy="618565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" name="Curved Down Arrow 14"/>
            <p:cNvSpPr/>
            <p:nvPr/>
          </p:nvSpPr>
          <p:spPr>
            <a:xfrm rot="10800000">
              <a:off x="5508811" y="4338921"/>
              <a:ext cx="2810434" cy="618565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81050" y="877890"/>
            <a:ext cx="7886700" cy="965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3600" b="1" dirty="0" smtClean="0">
                <a:solidFill>
                  <a:srgbClr val="682C8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Converting kg and g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682C88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1365" y="1828800"/>
            <a:ext cx="66294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What is 5.3 kilograms in grams? </a:t>
            </a:r>
          </a:p>
          <a:p>
            <a:r>
              <a:rPr lang="en-GB" sz="2000" i="1" dirty="0" smtClean="0"/>
              <a:t>You could use a place value grid to help you.</a:t>
            </a:r>
            <a:endParaRPr lang="en-GB" sz="2000" i="1" dirty="0"/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1483659" y="3212353"/>
          <a:ext cx="6096000" cy="161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 smtClean="0"/>
                        <a:t>Th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U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tenths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hundredths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4854388" y="3617259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5</a:t>
            </a:r>
            <a:endParaRPr lang="en-GB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2940" y="4173071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5</a:t>
            </a:r>
            <a:endParaRPr lang="en-GB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2805953" y="4164106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</a:t>
            </a:r>
            <a:endParaRPr lang="en-GB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4840940" y="4168589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0</a:t>
            </a:r>
            <a:endParaRPr lang="en-GB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3836894" y="4159624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0</a:t>
            </a:r>
            <a:endParaRPr lang="en-GB" sz="3200" dirty="0"/>
          </a:p>
        </p:txBody>
      </p:sp>
      <p:sp>
        <p:nvSpPr>
          <p:cNvPr id="30" name="Oval 29"/>
          <p:cNvSpPr/>
          <p:nvPr/>
        </p:nvSpPr>
        <p:spPr>
          <a:xfrm>
            <a:off x="5499847" y="3832412"/>
            <a:ext cx="107576" cy="1075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490882" y="3366248"/>
            <a:ext cx="107576" cy="1075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495365" y="4379259"/>
            <a:ext cx="107576" cy="1075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813611" y="3594847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</a:t>
            </a:r>
            <a:endParaRPr lang="en-GB" sz="3200" dirty="0"/>
          </a:p>
        </p:txBody>
      </p:sp>
      <p:sp>
        <p:nvSpPr>
          <p:cNvPr id="35" name="TextBox 34"/>
          <p:cNvSpPr txBox="1"/>
          <p:nvPr/>
        </p:nvSpPr>
        <p:spPr>
          <a:xfrm>
            <a:off x="891988" y="5141258"/>
            <a:ext cx="708211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What is 9130 grams in kilograms? </a:t>
            </a:r>
          </a:p>
        </p:txBody>
      </p:sp>
      <p:sp>
        <p:nvSpPr>
          <p:cNvPr id="36" name="Cloud 35"/>
          <p:cNvSpPr/>
          <p:nvPr/>
        </p:nvSpPr>
        <p:spPr>
          <a:xfrm>
            <a:off x="6575612" y="3644153"/>
            <a:ext cx="2568388" cy="1653988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To times by 1000 we need to move each digit 3 places to the left.</a:t>
            </a:r>
            <a:endParaRPr lang="en-GB" sz="1600" dirty="0"/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5106018" y="1988840"/>
            <a:ext cx="1842246" cy="569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5300g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792941" y="3608295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9</a:t>
            </a:r>
            <a:endParaRPr lang="en-GB" sz="3200" dirty="0"/>
          </a:p>
        </p:txBody>
      </p:sp>
      <p:sp>
        <p:nvSpPr>
          <p:cNvPr id="40" name="TextBox 39"/>
          <p:cNvSpPr txBox="1"/>
          <p:nvPr/>
        </p:nvSpPr>
        <p:spPr>
          <a:xfrm>
            <a:off x="2805953" y="3626224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41" name="TextBox 40"/>
          <p:cNvSpPr txBox="1"/>
          <p:nvPr/>
        </p:nvSpPr>
        <p:spPr>
          <a:xfrm>
            <a:off x="3850341" y="3621742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</a:t>
            </a:r>
            <a:endParaRPr lang="en-GB" sz="3200" dirty="0"/>
          </a:p>
        </p:txBody>
      </p:sp>
      <p:sp>
        <p:nvSpPr>
          <p:cNvPr id="42" name="TextBox 41"/>
          <p:cNvSpPr txBox="1"/>
          <p:nvPr/>
        </p:nvSpPr>
        <p:spPr>
          <a:xfrm>
            <a:off x="4858871" y="3608295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0</a:t>
            </a:r>
            <a:endParaRPr lang="en-GB" sz="3200" dirty="0"/>
          </a:p>
        </p:txBody>
      </p:sp>
      <p:sp>
        <p:nvSpPr>
          <p:cNvPr id="43" name="TextBox 42"/>
          <p:cNvSpPr txBox="1"/>
          <p:nvPr/>
        </p:nvSpPr>
        <p:spPr>
          <a:xfrm>
            <a:off x="4845419" y="4173072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9</a:t>
            </a:r>
            <a:endParaRPr lang="en-GB" sz="3200" dirty="0"/>
          </a:p>
        </p:txBody>
      </p:sp>
      <p:sp>
        <p:nvSpPr>
          <p:cNvPr id="44" name="TextBox 43"/>
          <p:cNvSpPr txBox="1"/>
          <p:nvPr/>
        </p:nvSpPr>
        <p:spPr>
          <a:xfrm>
            <a:off x="5840501" y="4159625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45" name="TextBox 44"/>
          <p:cNvSpPr txBox="1"/>
          <p:nvPr/>
        </p:nvSpPr>
        <p:spPr>
          <a:xfrm>
            <a:off x="6835584" y="4173071"/>
            <a:ext cx="49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</a:t>
            </a:r>
            <a:endParaRPr lang="en-GB" sz="3200" dirty="0"/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6186138" y="5163639"/>
            <a:ext cx="1842246" cy="569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9.13kg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39155" t="30134" r="44028" b="32143"/>
          <a:stretch>
            <a:fillRect/>
          </a:stretch>
        </p:blipFill>
        <p:spPr bwMode="auto">
          <a:xfrm>
            <a:off x="7089305" y="212272"/>
            <a:ext cx="1760781" cy="222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155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 animBg="1"/>
      <p:bldP spid="31" grpId="0" animBg="1"/>
      <p:bldP spid="32" grpId="0" animBg="1"/>
      <p:bldP spid="33" grpId="0"/>
      <p:bldP spid="33" grpId="1"/>
      <p:bldP spid="35" grpId="0" animBg="1"/>
      <p:bldP spid="36" grpId="0" animBg="1"/>
      <p:bldP spid="36" grpId="1" animBg="1"/>
      <p:bldP spid="37" grpId="0"/>
      <p:bldP spid="38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B4FD3-6B1E-40D8-9F7B-7C8731269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Converting km and m</a:t>
            </a:r>
            <a:endParaRPr lang="en-GB" dirty="0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7886700" cy="87723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Can you fill in the missing values on the double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33283" y="3629213"/>
          <a:ext cx="6095998" cy="111252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83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63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53235" y="3240742"/>
            <a:ext cx="430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169459" y="4684060"/>
            <a:ext cx="74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500</a:t>
            </a:r>
            <a:endParaRPr lang="en-GB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025588" y="3227296"/>
            <a:ext cx="6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1</a:t>
            </a:r>
            <a:endParaRPr lang="en-GB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783541" y="4693025"/>
            <a:ext cx="874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1000</a:t>
            </a:r>
            <a:endParaRPr lang="en-GB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388222" y="3258671"/>
            <a:ext cx="6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110027" y="4670613"/>
            <a:ext cx="894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2000 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5071" y="3240742"/>
            <a:ext cx="6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2.5</a:t>
            </a:r>
            <a:endParaRPr lang="en-GB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069542" y="4719918"/>
            <a:ext cx="6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903260" y="3240742"/>
            <a:ext cx="6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3.2</a:t>
            </a:r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037729" y="4733366"/>
            <a:ext cx="900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857998" y="4733366"/>
            <a:ext cx="900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4000</a:t>
            </a:r>
            <a:endParaRPr lang="en-GB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100047" y="3254189"/>
            <a:ext cx="6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25071" y="3693460"/>
            <a:ext cx="74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km</a:t>
            </a:r>
            <a:endParaRPr lang="en-GB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219200" y="4069978"/>
            <a:ext cx="74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m</a:t>
            </a:r>
            <a:endParaRPr lang="en-GB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223250" y="3218327"/>
            <a:ext cx="692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0.5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79262" y="3249703"/>
            <a:ext cx="58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2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23015" y="5038163"/>
            <a:ext cx="905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2500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04650" y="4728880"/>
            <a:ext cx="905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3200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95567" y="3236257"/>
            <a:ext cx="58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4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1707" y="5405718"/>
            <a:ext cx="4262718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b="1" i="1" dirty="0" smtClean="0"/>
              <a:t>Challenge</a:t>
            </a:r>
            <a:r>
              <a:rPr lang="en-GB" sz="1600" i="1" dirty="0" smtClean="0"/>
              <a:t>:</a:t>
            </a:r>
          </a:p>
          <a:p>
            <a:r>
              <a:rPr lang="en-GB" sz="1600" i="1" dirty="0" smtClean="0"/>
              <a:t>Where would ½ km go on the number line?</a:t>
            </a:r>
          </a:p>
          <a:p>
            <a:r>
              <a:rPr lang="en-GB" sz="1600" i="1" dirty="0" smtClean="0"/>
              <a:t>What about 1/10 km?</a:t>
            </a:r>
          </a:p>
          <a:p>
            <a:r>
              <a:rPr lang="en-GB" sz="1600" i="1" dirty="0" smtClean="0"/>
              <a:t>What about 3 4/5km?</a:t>
            </a:r>
            <a:endParaRPr lang="en-GB" sz="1600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2120155" y="2900080"/>
            <a:ext cx="1083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½ km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02344" y="2819397"/>
            <a:ext cx="824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1/10 km</a:t>
            </a:r>
            <a:endParaRPr lang="en-GB" sz="2400" b="1" dirty="0">
              <a:solidFill>
                <a:srgbClr val="FF0000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1479176" y="3267635"/>
            <a:ext cx="470648" cy="72614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279779" y="2689409"/>
            <a:ext cx="111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3 4/5 km</a:t>
            </a:r>
            <a:endParaRPr lang="en-GB" sz="2400" b="1" dirty="0">
              <a:solidFill>
                <a:srgbClr val="FF0000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6736976" y="3429000"/>
            <a:ext cx="228600" cy="5782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09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  <p:bldP spid="14" grpId="0"/>
      <p:bldP spid="16" grpId="0"/>
      <p:bldP spid="20" grpId="0"/>
      <p:bldP spid="21" grpId="0"/>
      <p:bldP spid="22" grpId="0"/>
      <p:bldP spid="23" grpId="0"/>
      <p:bldP spid="24" grpId="0"/>
      <p:bldP spid="25" grpId="0" animBg="1"/>
      <p:bldP spid="26" grpId="0"/>
      <p:bldP spid="27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212773" y="3750127"/>
            <a:ext cx="859972" cy="408215"/>
          </a:xfrm>
          <a:prstGeom prst="rect">
            <a:avLst/>
          </a:prstGeom>
          <a:ln w="19050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155371" y="3722913"/>
            <a:ext cx="718458" cy="408215"/>
          </a:xfrm>
          <a:prstGeom prst="rect">
            <a:avLst/>
          </a:prstGeom>
          <a:ln w="19050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 mm, cm, m and km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7886700" cy="16033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1 cm = _____ mm</a:t>
            </a:r>
          </a:p>
          <a:p>
            <a:pPr>
              <a:buNone/>
            </a:pPr>
            <a:r>
              <a:rPr lang="en-GB" dirty="0" smtClean="0"/>
              <a:t>1 m = _____ cm</a:t>
            </a:r>
          </a:p>
          <a:p>
            <a:pPr>
              <a:buNone/>
            </a:pPr>
            <a:r>
              <a:rPr lang="en-GB" dirty="0" smtClean="0"/>
              <a:t>1 km = _____ m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00153" y="4016216"/>
            <a:ext cx="7149833" cy="8823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58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kumimoji="0" lang="en-GB" sz="5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     cm     m     km</a:t>
            </a:r>
            <a:endParaRPr kumimoji="0" lang="en-GB" sz="16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163536" y="3735602"/>
            <a:ext cx="945881" cy="3375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Curved Down Arrow 5"/>
          <p:cNvSpPr/>
          <p:nvPr/>
        </p:nvSpPr>
        <p:spPr>
          <a:xfrm>
            <a:off x="1417383" y="3657601"/>
            <a:ext cx="2158574" cy="44920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3722" y="3806362"/>
            <a:ext cx="966108" cy="3900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100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3788229" y="3663043"/>
            <a:ext cx="1747157" cy="44920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049737" y="3735609"/>
            <a:ext cx="1249137" cy="3628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1000</a:t>
            </a:r>
            <a:endParaRPr kumimoji="0" lang="en-GB" sz="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Curved Down Arrow 9"/>
          <p:cNvSpPr/>
          <p:nvPr/>
        </p:nvSpPr>
        <p:spPr>
          <a:xfrm>
            <a:off x="5597497" y="3641272"/>
            <a:ext cx="1913646" cy="44920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47013" y="3744686"/>
            <a:ext cx="957943" cy="304800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907704" y="1844824"/>
            <a:ext cx="655864" cy="537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</a:t>
            </a:r>
            <a:endParaRPr kumimoji="0" lang="en-GB" sz="105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691680" y="2315896"/>
            <a:ext cx="1009649" cy="537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100</a:t>
            </a:r>
            <a:endParaRPr kumimoji="0" lang="en-GB" sz="105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756993" y="2819952"/>
            <a:ext cx="1189263" cy="537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1000</a:t>
            </a:r>
            <a:endParaRPr kumimoji="0" lang="en-GB" sz="105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0800000">
            <a:off x="2160815" y="4659084"/>
            <a:ext cx="718458" cy="408215"/>
          </a:xfrm>
          <a:prstGeom prst="rect">
            <a:avLst/>
          </a:prstGeom>
          <a:ln w="19050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185309" y="4675297"/>
            <a:ext cx="945881" cy="337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noProof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÷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Curved Down Arrow 18"/>
          <p:cNvSpPr/>
          <p:nvPr/>
        </p:nvSpPr>
        <p:spPr>
          <a:xfrm rot="10800000">
            <a:off x="1406498" y="4675416"/>
            <a:ext cx="2158574" cy="44920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 rot="10800000">
            <a:off x="3777344" y="4680858"/>
            <a:ext cx="1747157" cy="44920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153151" y="4671781"/>
            <a:ext cx="1249137" cy="3628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÷1000</a:t>
            </a:r>
            <a:endParaRPr kumimoji="0" lang="en-GB" sz="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 rot="10800000">
            <a:off x="5586612" y="4659087"/>
            <a:ext cx="1913646" cy="44920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50427" y="4680858"/>
            <a:ext cx="957943" cy="304800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83530" y="4637313"/>
            <a:ext cx="859972" cy="408215"/>
          </a:xfrm>
          <a:prstGeom prst="rect">
            <a:avLst/>
          </a:prstGeom>
          <a:ln w="19050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64479" y="4677219"/>
            <a:ext cx="966108" cy="390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÷100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Content Placeholder 18"/>
          <p:cNvSpPr txBox="1">
            <a:spLocks/>
          </p:cNvSpPr>
          <p:nvPr/>
        </p:nvSpPr>
        <p:spPr>
          <a:xfrm>
            <a:off x="4563836" y="2201182"/>
            <a:ext cx="4384221" cy="87723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Using this,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can you fill in the rules on the diagram?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Content Placeholder 18"/>
          <p:cNvSpPr txBox="1">
            <a:spLocks/>
          </p:cNvSpPr>
          <p:nvPr/>
        </p:nvSpPr>
        <p:spPr>
          <a:xfrm>
            <a:off x="340179" y="5619296"/>
            <a:ext cx="4117521" cy="48759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about the other way?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51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2" grpId="0" animBg="1"/>
      <p:bldP spid="14" grpId="0"/>
      <p:bldP spid="15" grpId="0"/>
      <p:bldP spid="16" grpId="0"/>
      <p:bldP spid="17" grpId="0" animBg="1"/>
      <p:bldP spid="18" grpId="0"/>
      <p:bldP spid="19" grpId="0" animBg="1"/>
      <p:bldP spid="20" grpId="0" animBg="1"/>
      <p:bldP spid="21" grpId="0"/>
      <p:bldP spid="22" grpId="0" animBg="1"/>
      <p:bldP spid="23" grpId="0" animBg="1"/>
      <p:bldP spid="24" grpId="0" animBg="1"/>
      <p:bldP spid="25" grpId="0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257805" y="2351310"/>
            <a:ext cx="3412667" cy="91940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	It is a prefix which means 1/1000</a:t>
            </a:r>
            <a:endParaRPr lang="en-GB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 ml and 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10393" y="1776639"/>
            <a:ext cx="4220936" cy="1015546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de-DE" sz="2400" dirty="0" smtClean="0"/>
              <a:t>What do you think </a:t>
            </a:r>
            <a:r>
              <a:rPr lang="en-GB" sz="2400" dirty="0" smtClean="0"/>
              <a:t>‘</a:t>
            </a:r>
            <a:r>
              <a:rPr lang="en-GB" sz="2400" dirty="0" err="1" smtClean="0">
                <a:solidFill>
                  <a:srgbClr val="FF0000"/>
                </a:solidFill>
              </a:rPr>
              <a:t>milli</a:t>
            </a:r>
            <a:r>
              <a:rPr lang="en-GB" sz="2400" dirty="0" smtClean="0"/>
              <a:t>’ in millilitre means?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endParaRPr lang="en-GB" sz="2400" dirty="0"/>
          </a:p>
        </p:txBody>
      </p:sp>
      <p:grpSp>
        <p:nvGrpSpPr>
          <p:cNvPr id="4" name="Group 3"/>
          <p:cNvGrpSpPr/>
          <p:nvPr/>
        </p:nvGrpSpPr>
        <p:grpSpPr>
          <a:xfrm>
            <a:off x="4671895" y="4050160"/>
            <a:ext cx="3678892" cy="1985045"/>
            <a:chOff x="5017513" y="2985888"/>
            <a:chExt cx="3678892" cy="1985045"/>
          </a:xfrm>
        </p:grpSpPr>
        <p:sp>
          <p:nvSpPr>
            <p:cNvPr id="5" name="Content Placeholder 2"/>
            <p:cNvSpPr txBox="1">
              <a:spLocks/>
            </p:cNvSpPr>
            <p:nvPr/>
          </p:nvSpPr>
          <p:spPr>
            <a:xfrm>
              <a:off x="6267449" y="4506078"/>
              <a:ext cx="1231525" cy="4648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 fontScale="92500"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2800" noProof="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÷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1000</a:t>
              </a:r>
              <a:endPara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" name="Content Placeholder 2"/>
            <p:cNvSpPr txBox="1">
              <a:spLocks/>
            </p:cNvSpPr>
            <p:nvPr/>
          </p:nvSpPr>
          <p:spPr>
            <a:xfrm>
              <a:off x="6249519" y="2991679"/>
              <a:ext cx="1231525" cy="4648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 fontScale="92500"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28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1000</a:t>
              </a:r>
              <a:endPara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5017513" y="3555817"/>
              <a:ext cx="3678892" cy="124030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5800" noProof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l</a:t>
              </a:r>
              <a:r>
                <a:rPr kumimoji="0" lang="en-GB" sz="5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      </a:t>
              </a:r>
              <a:r>
                <a:rPr kumimoji="0" lang="en-GB" sz="5800" b="0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 </a:t>
              </a:r>
              <a:r>
                <a:rPr kumimoji="0" lang="en-GB" sz="5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ml</a:t>
              </a:r>
              <a:endPara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Curved Down Arrow 7"/>
            <p:cNvSpPr/>
            <p:nvPr/>
          </p:nvSpPr>
          <p:spPr>
            <a:xfrm>
              <a:off x="5585012" y="2985888"/>
              <a:ext cx="2810434" cy="618565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" name="Curved Down Arrow 8"/>
            <p:cNvSpPr/>
            <p:nvPr/>
          </p:nvSpPr>
          <p:spPr>
            <a:xfrm rot="10800000">
              <a:off x="5508811" y="4338921"/>
              <a:ext cx="2810434" cy="618565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1" name="Content Placeholder 2"/>
          <p:cNvSpPr txBox="1">
            <a:spLocks/>
          </p:cNvSpPr>
          <p:nvPr/>
        </p:nvSpPr>
        <p:spPr>
          <a:xfrm>
            <a:off x="310242" y="3137354"/>
            <a:ext cx="4220936" cy="1497708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 how many millilitres do you think are in a litre?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noProof="0" dirty="0" smtClean="0"/>
              <a:t>litre = _____ ml</a:t>
            </a: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279352" y="3972257"/>
            <a:ext cx="1231525" cy="4648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1000</a:t>
            </a: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90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build="allAtOnce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 Diagonal Corner Rectangle 14"/>
          <p:cNvSpPr/>
          <p:nvPr/>
        </p:nvSpPr>
        <p:spPr>
          <a:xfrm>
            <a:off x="3075213" y="5769735"/>
            <a:ext cx="2868387" cy="715089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i="1" dirty="0" smtClean="0"/>
              <a:t>	</a:t>
            </a:r>
            <a:r>
              <a:rPr lang="en-GB" i="1" u="sng" dirty="0" smtClean="0"/>
              <a:t>Hint</a:t>
            </a:r>
            <a:r>
              <a:rPr lang="en-GB" i="1" dirty="0" smtClean="0"/>
              <a:t>:</a:t>
            </a:r>
          </a:p>
          <a:p>
            <a:pPr>
              <a:buNone/>
            </a:pPr>
            <a:r>
              <a:rPr lang="en-GB" i="1" dirty="0" smtClean="0"/>
              <a:t>What is ¾ as a decimal?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 ml and l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628650" y="1825626"/>
            <a:ext cx="3886200" cy="30076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Try these:</a:t>
            </a:r>
          </a:p>
          <a:p>
            <a:pPr>
              <a:lnSpc>
                <a:spcPct val="160000"/>
              </a:lnSpc>
              <a:buNone/>
            </a:pPr>
            <a:r>
              <a:rPr lang="en-GB" dirty="0" smtClean="0"/>
              <a:t>2000 ml = ____ l</a:t>
            </a:r>
          </a:p>
          <a:p>
            <a:pPr>
              <a:lnSpc>
                <a:spcPct val="160000"/>
              </a:lnSpc>
              <a:buNone/>
            </a:pPr>
            <a:r>
              <a:rPr lang="en-GB" dirty="0" smtClean="0"/>
              <a:t>400 ml = ____ l</a:t>
            </a:r>
          </a:p>
          <a:p>
            <a:pPr>
              <a:lnSpc>
                <a:spcPct val="160000"/>
              </a:lnSpc>
              <a:buNone/>
            </a:pPr>
            <a:r>
              <a:rPr lang="en-GB" dirty="0" smtClean="0"/>
              <a:t>32401 ml = ____ l</a:t>
            </a:r>
          </a:p>
          <a:p>
            <a:pPr>
              <a:buNone/>
            </a:pPr>
            <a:endParaRPr lang="en-GB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"/>
          </p:nvPr>
        </p:nvSpPr>
        <p:spPr>
          <a:xfrm>
            <a:off x="4629150" y="2462456"/>
            <a:ext cx="3886200" cy="27790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And these!</a:t>
            </a:r>
          </a:p>
          <a:p>
            <a:pPr>
              <a:lnSpc>
                <a:spcPct val="150000"/>
              </a:lnSpc>
              <a:buNone/>
            </a:pPr>
            <a:r>
              <a:rPr lang="en-GB" dirty="0" smtClean="0"/>
              <a:t>1 l = ____ ml</a:t>
            </a:r>
          </a:p>
          <a:p>
            <a:pPr>
              <a:lnSpc>
                <a:spcPct val="150000"/>
              </a:lnSpc>
              <a:buNone/>
            </a:pPr>
            <a:r>
              <a:rPr lang="en-GB" dirty="0" smtClean="0"/>
              <a:t>2.3 l = ____ ml</a:t>
            </a:r>
          </a:p>
          <a:p>
            <a:pPr>
              <a:lnSpc>
                <a:spcPct val="150000"/>
              </a:lnSpc>
              <a:buNone/>
            </a:pPr>
            <a:r>
              <a:rPr lang="en-GB" dirty="0" smtClean="0"/>
              <a:t>0.52 l = ____ ml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  <p:grpSp>
        <p:nvGrpSpPr>
          <p:cNvPr id="3" name="Group 3"/>
          <p:cNvGrpSpPr/>
          <p:nvPr/>
        </p:nvGrpSpPr>
        <p:grpSpPr>
          <a:xfrm>
            <a:off x="5193283" y="287832"/>
            <a:ext cx="3678892" cy="1985045"/>
            <a:chOff x="5017513" y="2985888"/>
            <a:chExt cx="3678892" cy="1985045"/>
          </a:xfrm>
        </p:grpSpPr>
        <p:sp>
          <p:nvSpPr>
            <p:cNvPr id="5" name="Content Placeholder 2"/>
            <p:cNvSpPr txBox="1">
              <a:spLocks/>
            </p:cNvSpPr>
            <p:nvPr/>
          </p:nvSpPr>
          <p:spPr>
            <a:xfrm>
              <a:off x="6267449" y="4506078"/>
              <a:ext cx="1231525" cy="4648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 fontScale="92500"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2800" noProof="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÷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1000</a:t>
              </a:r>
              <a:endPara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" name="Content Placeholder 2"/>
            <p:cNvSpPr txBox="1">
              <a:spLocks/>
            </p:cNvSpPr>
            <p:nvPr/>
          </p:nvSpPr>
          <p:spPr>
            <a:xfrm>
              <a:off x="6249519" y="2991679"/>
              <a:ext cx="1231525" cy="4648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 fontScale="92500"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28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1000</a:t>
              </a:r>
              <a:endPara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5017513" y="3555817"/>
              <a:ext cx="3678892" cy="124030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5800" noProof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l</a:t>
              </a:r>
              <a:r>
                <a:rPr kumimoji="0" lang="en-GB" sz="5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      </a:t>
              </a:r>
              <a:r>
                <a:rPr kumimoji="0" lang="en-GB" sz="5800" b="0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 </a:t>
              </a:r>
              <a:r>
                <a:rPr kumimoji="0" lang="en-GB" sz="5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ml</a:t>
              </a:r>
              <a:endPara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Curved Down Arrow 7"/>
            <p:cNvSpPr/>
            <p:nvPr/>
          </p:nvSpPr>
          <p:spPr>
            <a:xfrm>
              <a:off x="5585012" y="2985888"/>
              <a:ext cx="2810434" cy="618565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" name="Curved Down Arrow 8"/>
            <p:cNvSpPr/>
            <p:nvPr/>
          </p:nvSpPr>
          <p:spPr>
            <a:xfrm rot="10800000">
              <a:off x="5508811" y="4338921"/>
              <a:ext cx="2810434" cy="618565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1143000" y="5064817"/>
            <a:ext cx="2416629" cy="91940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 smtClean="0"/>
              <a:t>Challenge:</a:t>
            </a:r>
          </a:p>
          <a:p>
            <a:pPr>
              <a:buNone/>
            </a:pPr>
            <a:r>
              <a:rPr lang="en-GB" sz="2400" dirty="0" smtClean="0"/>
              <a:t>¾ l = ____ ml</a:t>
            </a:r>
          </a:p>
        </p:txBody>
      </p:sp>
    </p:spTree>
    <p:extLst>
      <p:ext uri="{BB962C8B-B14F-4D97-AF65-F5344CB8AC3E}">
        <p14:creationId xmlns:p14="http://schemas.microsoft.com/office/powerpoint/2010/main" val="141590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 build="p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284B1-6985-4AAD-B9F4-682BEA696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 units of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481693" y="1564368"/>
            <a:ext cx="5804807" cy="2713718"/>
          </a:xfrm>
          <a:prstGeom prst="irregularSeal2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How many months are in a year?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947307" y="2288269"/>
            <a:ext cx="5804807" cy="2713718"/>
          </a:xfrm>
          <a:prstGeom prst="irregularSeal2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weeks are in a year?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67443" y="3082925"/>
            <a:ext cx="4242706" cy="2713718"/>
          </a:xfrm>
          <a:prstGeom prst="irregularSeal2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hours are in a day?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77836" y="3861254"/>
            <a:ext cx="6098721" cy="2098675"/>
          </a:xfrm>
          <a:prstGeom prst="irregularSeal2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minutes in an hour?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about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 day?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731079" y="1110343"/>
            <a:ext cx="5804807" cy="2713718"/>
          </a:xfrm>
          <a:prstGeom prst="irregularSeal2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seconds are in a minute?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How about a day?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06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284B1-6985-4AAD-B9F4-682BEA696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 units of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42949" y="1939926"/>
            <a:ext cx="4269922" cy="45098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3 years = ____ months</a:t>
            </a:r>
          </a:p>
          <a:p>
            <a:pPr>
              <a:buNone/>
            </a:pPr>
            <a:r>
              <a:rPr lang="en-US" dirty="0" smtClean="0"/>
              <a:t>____ years = 60 months</a:t>
            </a:r>
          </a:p>
          <a:p>
            <a:pPr>
              <a:buNone/>
            </a:pPr>
            <a:r>
              <a:rPr lang="en-US" dirty="0" smtClean="0"/>
              <a:t>4 weeks = ____ days</a:t>
            </a:r>
          </a:p>
          <a:p>
            <a:pPr>
              <a:buNone/>
            </a:pPr>
            <a:r>
              <a:rPr lang="en-US" dirty="0" smtClean="0"/>
              <a:t>56 days = ____ weeks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Challenge:</a:t>
            </a:r>
          </a:p>
          <a:p>
            <a:pPr>
              <a:buNone/>
            </a:pPr>
            <a:r>
              <a:rPr lang="en-US" dirty="0" smtClean="0"/>
              <a:t>2.5 years  = ____ months</a:t>
            </a:r>
          </a:p>
          <a:p>
            <a:pPr>
              <a:buNone/>
            </a:pPr>
            <a:r>
              <a:rPr lang="en-US" dirty="0" smtClean="0"/>
              <a:t>1.2 days = ____ hours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543550" y="1716769"/>
            <a:ext cx="2849335" cy="288788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000" dirty="0" smtClean="0"/>
              <a:t>1 year = 12 months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000" dirty="0" smtClean="0"/>
              <a:t>1 year = 52 weeks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month = 28-31 days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000" baseline="0" dirty="0" smtClean="0"/>
              <a:t>1 day = 24</a:t>
            </a:r>
            <a:r>
              <a:rPr lang="en-US" sz="2000" dirty="0" smtClean="0"/>
              <a:t> hours</a:t>
            </a:r>
            <a:r>
              <a:rPr lang="en-US" sz="2000" baseline="0" dirty="0" smtClean="0"/>
              <a:t> 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week = 7 days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000" baseline="0" dirty="0" smtClean="0"/>
              <a:t>1 hour = 60 minutes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minute = 60 seconds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015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Imperial units – inches, pounds, pints &amp; yards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28650" y="1825624"/>
          <a:ext cx="7886700" cy="2038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656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litre</a:t>
                      </a:r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kilogram</a:t>
                      </a:r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cm</a:t>
                      </a:r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metre</a:t>
                      </a:r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14400" y="4288220"/>
            <a:ext cx="1040524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inch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909144" y="5118538"/>
            <a:ext cx="1040524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pint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270235" y="4619296"/>
            <a:ext cx="1639614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pounds (lb)</a:t>
            </a:r>
            <a:endParaRPr lang="en-GB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898636" y="5990896"/>
            <a:ext cx="1040524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yard</a:t>
            </a:r>
            <a:endParaRPr lang="en-GB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4682358" y="4871546"/>
            <a:ext cx="4209393" cy="783193"/>
          </a:xfrm>
          <a:prstGeom prst="round2Diag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 smtClean="0"/>
              <a:t>Can you match the imperial unit to the correct metric unit?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L 0.45174 -0.213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00" y="-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2.96296E-6 L 0.01892 -0.3356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0" y="-1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05694 -0.2942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66198 -0.4620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00" y="-2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7BBDD-F7FE-479A-85A6-1C0AE78E4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Imperial units – inches, pounds, pints &amp; yards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953909" y="2764989"/>
            <a:ext cx="7236183" cy="1328023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7200" dirty="0" smtClean="0"/>
              <a:t>1 inch ≈ 2.5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56176" y="4437112"/>
            <a:ext cx="3389587" cy="2014597"/>
          </a:xfrm>
          <a:prstGeom prst="cloudCallout">
            <a:avLst>
              <a:gd name="adj1" fmla="val -65668"/>
              <a:gd name="adj2" fmla="val -57451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dirty="0" smtClean="0"/>
              <a:t>What do you notice?</a:t>
            </a:r>
          </a:p>
          <a:p>
            <a:r>
              <a:rPr lang="en-GB" sz="2000" b="1" dirty="0" smtClean="0"/>
              <a:t>Is there anything different?</a:t>
            </a:r>
            <a:endParaRPr lang="en-GB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2249" y="4540466"/>
            <a:ext cx="4175735" cy="142821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This means that it is not equal to but nearly equal to (approximate).</a:t>
            </a:r>
            <a:endParaRPr lang="en-GB" sz="2000" dirty="0"/>
          </a:p>
        </p:txBody>
      </p:sp>
      <p:cxnSp>
        <p:nvCxnSpPr>
          <p:cNvPr id="11" name="Straight Arrow Connector 10"/>
          <p:cNvCxnSpPr>
            <a:stCxn id="9" idx="7"/>
          </p:cNvCxnSpPr>
          <p:nvPr/>
        </p:nvCxnSpPr>
        <p:spPr>
          <a:xfrm flipV="1">
            <a:off x="3816461" y="3704902"/>
            <a:ext cx="550587" cy="104472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493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7BBDD-F7FE-479A-85A6-1C0AE78E4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Imperial units – inches, pounds, pints &amp; yards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63769" y="1752241"/>
            <a:ext cx="4134810" cy="48595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b="1" dirty="0" smtClean="0"/>
              <a:t>A centimeter at a pinch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b="1" dirty="0" smtClean="0"/>
              <a:t>Is roughly 2 point 5 per inch</a:t>
            </a:r>
          </a:p>
          <a:p>
            <a:pPr marL="228600" lvl="0" indent="-228600" algn="ctr" defTabSz="914400">
              <a:lnSpc>
                <a:spcPct val="90000"/>
              </a:lnSpc>
              <a:spcBef>
                <a:spcPts val="1000"/>
              </a:spcBef>
              <a:defRPr/>
            </a:pPr>
            <a:endParaRPr lang="en-GB" sz="700" b="1" dirty="0" smtClean="0"/>
          </a:p>
          <a:p>
            <a:pPr marL="228600" lvl="0" indent="-228600" algn="ctr" defTabSz="914400">
              <a:lnSpc>
                <a:spcPct val="90000"/>
              </a:lnSpc>
              <a:spcBef>
                <a:spcPts val="1000"/>
              </a:spcBef>
              <a:defRPr/>
            </a:pPr>
            <a:r>
              <a:rPr lang="en-GB" sz="2400" b="1" dirty="0" smtClean="0"/>
              <a:t>A kilo of goo,</a:t>
            </a:r>
          </a:p>
          <a:p>
            <a:pPr marL="228600" lvl="0" indent="-228600" algn="ctr" defTabSz="914400">
              <a:lnSpc>
                <a:spcPct val="90000"/>
              </a:lnSpc>
              <a:spcBef>
                <a:spcPts val="1000"/>
              </a:spcBef>
              <a:defRPr/>
            </a:pPr>
            <a:r>
              <a:rPr lang="en-GB" sz="2400" b="1" dirty="0" smtClean="0"/>
              <a:t>Is 2 point 2</a:t>
            </a:r>
          </a:p>
          <a:p>
            <a:pPr marL="228600" lvl="0" indent="-228600" algn="ctr" defTabSz="914400">
              <a:lnSpc>
                <a:spcPct val="90000"/>
              </a:lnSpc>
              <a:spcBef>
                <a:spcPts val="1000"/>
              </a:spcBef>
              <a:defRPr/>
            </a:pPr>
            <a:endParaRPr lang="en-GB" sz="700" b="1" dirty="0" smtClean="0"/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b="1" dirty="0" smtClean="0"/>
              <a:t>A </a:t>
            </a:r>
            <a:r>
              <a:rPr lang="en-US" sz="2400" b="1" dirty="0" err="1" smtClean="0"/>
              <a:t>litre</a:t>
            </a:r>
            <a:r>
              <a:rPr lang="en-US" sz="2400" b="1" dirty="0" smtClean="0"/>
              <a:t> of water</a:t>
            </a:r>
            <a:r>
              <a:rPr lang="en-GB" sz="2400" b="1" dirty="0" smtClean="0"/>
              <a:t>’s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 smtClean="0"/>
              <a:t>A pint and 3 quarters.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700" b="1" dirty="0" smtClean="0"/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 smtClean="0"/>
              <a:t>A yard at a run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 0.91</a:t>
            </a:r>
            <a:endParaRPr kumimoji="0" lang="en-US" sz="2400" b="1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65432" y="1705707"/>
            <a:ext cx="2919045" cy="919401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 inch ≈ 2.5 cm</a:t>
            </a:r>
          </a:p>
          <a:p>
            <a:pPr algn="ctr"/>
            <a:r>
              <a:rPr lang="en-GB" sz="2400" dirty="0" smtClean="0"/>
              <a:t>1 cm ≈ 0.4 inches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5978770" y="2913183"/>
            <a:ext cx="2919045" cy="919401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 kg ≈ 2.2 pounds</a:t>
            </a:r>
          </a:p>
          <a:p>
            <a:pPr algn="ctr"/>
            <a:r>
              <a:rPr lang="en-GB" sz="2400" dirty="0" smtClean="0"/>
              <a:t>1 lb ≈ 0.45kg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4659923" y="4179277"/>
            <a:ext cx="2919045" cy="919401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 l ≈ 1.75 pints</a:t>
            </a:r>
          </a:p>
          <a:p>
            <a:pPr algn="ctr"/>
            <a:r>
              <a:rPr lang="en-GB" sz="2400" dirty="0" smtClean="0"/>
              <a:t>1 pint ≈ 0.57 l</a:t>
            </a:r>
            <a:endParaRPr lang="en-GB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5421925" y="5457092"/>
            <a:ext cx="3317630" cy="919401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 yard ≈ 0.91m</a:t>
            </a:r>
          </a:p>
          <a:p>
            <a:pPr algn="ctr"/>
            <a:r>
              <a:rPr lang="en-GB" sz="2400" dirty="0" smtClean="0"/>
              <a:t>1 metre ≈ 1.09 yards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6493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A787F-2A47-4859-A3CF-127CD6549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0648"/>
            <a:ext cx="77724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Converting imperial units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7F0F8-2961-4C91-B748-67534CA532D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62148" y="1842250"/>
            <a:ext cx="4088680" cy="2666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What is 3 pints in l?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3 pints = ____ l</a:t>
            </a:r>
          </a:p>
        </p:txBody>
      </p:sp>
      <p:sp>
        <p:nvSpPr>
          <p:cNvPr id="7" name="Rectangle 6"/>
          <p:cNvSpPr/>
          <p:nvPr/>
        </p:nvSpPr>
        <p:spPr>
          <a:xfrm>
            <a:off x="536027" y="5502194"/>
            <a:ext cx="501343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400" i="1" u="sng" dirty="0" smtClean="0"/>
              <a:t>Challenge</a:t>
            </a:r>
            <a:r>
              <a:rPr lang="en-GB" sz="2400" i="1" dirty="0" smtClean="0"/>
              <a:t>:</a:t>
            </a:r>
          </a:p>
          <a:p>
            <a:pPr>
              <a:buNone/>
            </a:pPr>
            <a:r>
              <a:rPr lang="en-GB" sz="2400" i="1" dirty="0" smtClean="0"/>
              <a:t>What is 2.4 pints in litres?</a:t>
            </a:r>
            <a:endParaRPr lang="en-GB" sz="2400" i="1" dirty="0"/>
          </a:p>
        </p:txBody>
      </p:sp>
      <p:sp>
        <p:nvSpPr>
          <p:cNvPr id="8" name="Round Diagonal Corner Rectangle 7"/>
          <p:cNvSpPr/>
          <p:nvPr/>
        </p:nvSpPr>
        <p:spPr>
          <a:xfrm>
            <a:off x="3862552" y="3263490"/>
            <a:ext cx="3074276" cy="919401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600" b="1" i="1" dirty="0" smtClean="0"/>
              <a:t>Hint</a:t>
            </a:r>
            <a:r>
              <a:rPr lang="en-GB" sz="1600" b="1" dirty="0" smtClean="0"/>
              <a:t>:</a:t>
            </a:r>
          </a:p>
          <a:p>
            <a:pPr>
              <a:buNone/>
            </a:pPr>
            <a:r>
              <a:rPr lang="en-GB" sz="1600" b="1" dirty="0" smtClean="0"/>
              <a:t>What would the number sentence be?</a:t>
            </a:r>
            <a:endParaRPr lang="en-GB" sz="1600" b="1" dirty="0"/>
          </a:p>
        </p:txBody>
      </p:sp>
      <p:sp>
        <p:nvSpPr>
          <p:cNvPr id="9" name="Rectangle 8"/>
          <p:cNvSpPr/>
          <p:nvPr/>
        </p:nvSpPr>
        <p:spPr>
          <a:xfrm>
            <a:off x="5409136" y="3717032"/>
            <a:ext cx="1683144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3 x 0.57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66353" y="2761764"/>
            <a:ext cx="977455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1.71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203255" y="5858108"/>
            <a:ext cx="1376857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1.368 l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2" name="Picture 5" descr="C:\Users\Lorna\AppData\Local\Microsoft\Windows\INetCache\IE\PZHMF4Y3\Messbecher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7105" y="3654024"/>
            <a:ext cx="1344519" cy="13313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57830" t="35063" r="19479" b="20641"/>
          <a:stretch>
            <a:fillRect/>
          </a:stretch>
        </p:blipFill>
        <p:spPr bwMode="auto">
          <a:xfrm>
            <a:off x="6124172" y="332656"/>
            <a:ext cx="262429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409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A787F-2A47-4859-A3CF-127CD6549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992" y="260648"/>
            <a:ext cx="7772400" cy="1143000"/>
          </a:xfrm>
        </p:spPr>
        <p:txBody>
          <a:bodyPr/>
          <a:lstStyle/>
          <a:p>
            <a:r>
              <a:rPr lang="en-GB" dirty="0" smtClean="0"/>
              <a:t>Converting imperial units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7F0F8-2961-4C91-B748-67534CA532D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62148" y="1842250"/>
            <a:ext cx="4088680" cy="2666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What is 4 inches in cm?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4 inches = ____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536027" y="5502194"/>
            <a:ext cx="501343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400" i="1" u="sng" dirty="0" smtClean="0"/>
              <a:t>Challenge</a:t>
            </a:r>
            <a:r>
              <a:rPr lang="en-GB" sz="2400" i="1" dirty="0" smtClean="0"/>
              <a:t>:</a:t>
            </a:r>
          </a:p>
          <a:p>
            <a:pPr>
              <a:buNone/>
            </a:pPr>
            <a:r>
              <a:rPr lang="en-GB" sz="2400" i="1" dirty="0" smtClean="0"/>
              <a:t>What is 19.6 inches in </a:t>
            </a:r>
            <a:r>
              <a:rPr lang="en-GB" sz="2400" b="1" i="1" dirty="0" smtClean="0"/>
              <a:t>m</a:t>
            </a:r>
            <a:r>
              <a:rPr lang="en-GB" sz="2400" i="1" dirty="0" smtClean="0"/>
              <a:t>?</a:t>
            </a:r>
            <a:endParaRPr lang="en-GB" sz="2400" i="1" dirty="0"/>
          </a:p>
        </p:txBody>
      </p:sp>
      <p:sp>
        <p:nvSpPr>
          <p:cNvPr id="10" name="Rectangle 9"/>
          <p:cNvSpPr/>
          <p:nvPr/>
        </p:nvSpPr>
        <p:spPr>
          <a:xfrm>
            <a:off x="2364582" y="2761764"/>
            <a:ext cx="767258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10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211960" y="5858108"/>
            <a:ext cx="1376857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0.49 m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3" name="Picture 2" descr="C:\Users\Lorna\AppData\Local\Microsoft\Windows\INetCache\IE\JE44JR0C\ruler-1023726_960_7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854320">
            <a:off x="923463" y="3892146"/>
            <a:ext cx="1998723" cy="666241"/>
          </a:xfrm>
          <a:prstGeom prst="rect">
            <a:avLst/>
          </a:prstGeom>
          <a:noFill/>
        </p:spPr>
      </p:pic>
      <p:sp>
        <p:nvSpPr>
          <p:cNvPr id="14" name="Round Diagonal Corner Rectangle 13"/>
          <p:cNvSpPr/>
          <p:nvPr/>
        </p:nvSpPr>
        <p:spPr>
          <a:xfrm>
            <a:off x="3862552" y="3263490"/>
            <a:ext cx="3074276" cy="1021556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i="1" dirty="0" smtClean="0"/>
              <a:t>Hint</a:t>
            </a:r>
            <a:r>
              <a:rPr lang="en-GB" b="1" dirty="0" smtClean="0"/>
              <a:t>:</a:t>
            </a:r>
          </a:p>
          <a:p>
            <a:pPr>
              <a:buNone/>
            </a:pPr>
            <a:r>
              <a:rPr lang="en-GB" b="1" dirty="0" smtClean="0"/>
              <a:t>What would the number sentence be?</a:t>
            </a:r>
            <a:endParaRPr lang="en-GB" b="1" dirty="0"/>
          </a:p>
        </p:txBody>
      </p:sp>
      <p:sp>
        <p:nvSpPr>
          <p:cNvPr id="15" name="Rectangle 14"/>
          <p:cNvSpPr/>
          <p:nvPr/>
        </p:nvSpPr>
        <p:spPr>
          <a:xfrm>
            <a:off x="5643415" y="3831431"/>
            <a:ext cx="1376857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4 x 2.5</a:t>
            </a:r>
            <a:endParaRPr lang="en-GB" sz="2400" b="1" dirty="0">
              <a:solidFill>
                <a:srgbClr val="FF0000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 l="57830" t="35063" r="19479" b="20641"/>
          <a:stretch>
            <a:fillRect/>
          </a:stretch>
        </p:blipFill>
        <p:spPr bwMode="auto">
          <a:xfrm>
            <a:off x="6124172" y="332656"/>
            <a:ext cx="262429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409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</TotalTime>
  <Words>881</Words>
  <Application>Microsoft Office PowerPoint</Application>
  <PresentationFormat>On-screen Show (4:3)</PresentationFormat>
  <Paragraphs>239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Franklin Gothic Book</vt:lpstr>
      <vt:lpstr>Perpetua</vt:lpstr>
      <vt:lpstr>Wingdings 2</vt:lpstr>
      <vt:lpstr>Equity</vt:lpstr>
      <vt:lpstr>Converting measurements</vt:lpstr>
      <vt:lpstr>How could you group these measurements and pictures?</vt:lpstr>
      <vt:lpstr>How could you group these measurements?</vt:lpstr>
      <vt:lpstr>Kilometers &amp; Kilograms</vt:lpstr>
      <vt:lpstr>Converting between  km and m</vt:lpstr>
      <vt:lpstr>Converting between  kg and g</vt:lpstr>
      <vt:lpstr> </vt:lpstr>
      <vt:lpstr>Converting km and m</vt:lpstr>
      <vt:lpstr>Converting mm, cm, m and km</vt:lpstr>
      <vt:lpstr>Converting ml and l</vt:lpstr>
      <vt:lpstr>Converting ml and l</vt:lpstr>
      <vt:lpstr>Converting units of time</vt:lpstr>
      <vt:lpstr>Converting units of time</vt:lpstr>
      <vt:lpstr>Imperial units – inches, pounds, pints &amp; yards</vt:lpstr>
      <vt:lpstr>Imperial units – inches, pounds, pints &amp; yards</vt:lpstr>
      <vt:lpstr>Imperial units – inches, pounds, pints &amp; yards</vt:lpstr>
      <vt:lpstr>Converting imperial units</vt:lpstr>
      <vt:lpstr>Converting imperial units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Converting measurements</dc:title>
  <dc:creator>Lorna</dc:creator>
  <cp:lastModifiedBy>ShortC</cp:lastModifiedBy>
  <cp:revision>1</cp:revision>
  <dcterms:created xsi:type="dcterms:W3CDTF">2020-04-27T13:00:00Z</dcterms:created>
  <dcterms:modified xsi:type="dcterms:W3CDTF">2022-01-27T13:28:26Z</dcterms:modified>
</cp:coreProperties>
</file>